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97" r:id="rId10"/>
    <p:sldId id="257" r:id="rId11"/>
    <p:sldId id="259" r:id="rId12"/>
    <p:sldId id="260" r:id="rId13"/>
    <p:sldId id="298" r:id="rId14"/>
    <p:sldId id="261" r:id="rId15"/>
    <p:sldId id="262" r:id="rId16"/>
    <p:sldId id="263" r:id="rId17"/>
    <p:sldId id="264" r:id="rId18"/>
    <p:sldId id="286" r:id="rId19"/>
    <p:sldId id="287" r:id="rId20"/>
    <p:sldId id="269" r:id="rId21"/>
    <p:sldId id="288" r:id="rId22"/>
    <p:sldId id="289" r:id="rId23"/>
    <p:sldId id="271" r:id="rId24"/>
    <p:sldId id="290" r:id="rId25"/>
    <p:sldId id="291" r:id="rId26"/>
    <p:sldId id="292" r:id="rId27"/>
    <p:sldId id="293" r:id="rId28"/>
    <p:sldId id="277" r:id="rId29"/>
    <p:sldId id="278" r:id="rId30"/>
    <p:sldId id="295" r:id="rId31"/>
    <p:sldId id="294" r:id="rId32"/>
    <p:sldId id="296" r:id="rId33"/>
    <p:sldId id="299" r:id="rId34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976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339291-BD2F-4A4E-8597-DA4C5AF599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FF565-930F-4021-9484-FC56FDCA79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17DD4-8843-43BE-975F-9C4994F60E99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38CC8-032F-4EEF-8DFC-6B246BDAF8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55B52-1CEF-484B-92B5-5D8D045D8F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6B798-5D19-437E-9740-0C745111F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43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1DE64-E095-4D26-8F21-297353794E69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614B1-7607-4C1D-BC30-898BE5BFF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580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2D4ED-8066-474B-B2FE-72BE222D66E6}" type="datetime1">
              <a:rPr lang="en-US" smtClean="0"/>
              <a:t>6/3/2022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pPr marL="38100">
              <a:lnSpc>
                <a:spcPts val="199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52525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2C5E3-F0BB-440A-8BF0-0825271DFF1D}" type="datetime1">
              <a:rPr lang="en-US" smtClean="0"/>
              <a:t>6/3/2022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pPr marL="38100">
              <a:lnSpc>
                <a:spcPts val="199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52525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CEAB9-FBEF-4E34-9AA8-A67EEE8C527C}" type="datetime1">
              <a:rPr lang="en-US" smtClean="0"/>
              <a:t>6/3/2022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pPr marL="38100">
              <a:lnSpc>
                <a:spcPts val="199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52525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endParaRPr spc="-1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0086F-5BA5-41BB-8668-DF43ABF67E41}" type="datetime1">
              <a:rPr lang="en-US" smtClean="0"/>
              <a:t>6/3/2022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pPr marL="38100">
              <a:lnSpc>
                <a:spcPts val="199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endParaRPr spc="-1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F7DCE-EB75-4738-AD23-B42A6A184CC8}" type="datetime1">
              <a:rPr lang="en-US" smtClean="0"/>
              <a:t>6/3/2022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pPr marL="38100">
              <a:lnSpc>
                <a:spcPts val="199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33393" y="1139261"/>
            <a:ext cx="2991612" cy="1133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52525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411336" y="7133031"/>
            <a:ext cx="748665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13254-807F-4B47-9455-480A12CFD8E0}" type="datetime1">
              <a:rPr lang="en-US" smtClean="0"/>
              <a:t>6/3/2022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736338" y="7048448"/>
            <a:ext cx="351154" cy="278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pPr marL="38100">
              <a:lnSpc>
                <a:spcPts val="199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9514" y="7261898"/>
            <a:ext cx="688340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Calibri"/>
                <a:cs typeface="Calibri"/>
              </a:rPr>
              <a:t>Revised</a:t>
            </a:r>
            <a:r>
              <a:rPr sz="700" spc="-1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June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lang="en-US" sz="700" spc="-20" dirty="0">
                <a:latin typeface="Calibri"/>
                <a:cs typeface="Calibri"/>
              </a:rPr>
              <a:t>2022</a:t>
            </a:r>
            <a:endParaRPr sz="7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7772" y="5942975"/>
            <a:ext cx="2679037" cy="43116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02336" y="194310"/>
            <a:ext cx="3312160" cy="7376159"/>
            <a:chOff x="402336" y="194310"/>
            <a:chExt cx="3312160" cy="7376159"/>
          </a:xfrm>
        </p:grpSpPr>
        <p:sp>
          <p:nvSpPr>
            <p:cNvPr id="5" name="object 5"/>
            <p:cNvSpPr/>
            <p:nvPr/>
          </p:nvSpPr>
          <p:spPr>
            <a:xfrm>
              <a:off x="402336" y="194310"/>
              <a:ext cx="294005" cy="7376159"/>
            </a:xfrm>
            <a:custGeom>
              <a:avLst/>
              <a:gdLst/>
              <a:ahLst/>
              <a:cxnLst/>
              <a:rect l="l" t="t" r="r" b="b"/>
              <a:pathLst>
                <a:path w="294005" h="7376159">
                  <a:moveTo>
                    <a:pt x="293598" y="0"/>
                  </a:moveTo>
                  <a:lnTo>
                    <a:pt x="0" y="0"/>
                  </a:lnTo>
                  <a:lnTo>
                    <a:pt x="0" y="7376159"/>
                  </a:lnTo>
                  <a:lnTo>
                    <a:pt x="293598" y="7376159"/>
                  </a:lnTo>
                  <a:lnTo>
                    <a:pt x="293598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2336" y="1379982"/>
              <a:ext cx="3312160" cy="446405"/>
            </a:xfrm>
            <a:custGeom>
              <a:avLst/>
              <a:gdLst/>
              <a:ahLst/>
              <a:cxnLst/>
              <a:rect l="l" t="t" r="r" b="b"/>
              <a:pathLst>
                <a:path w="3312160" h="446405">
                  <a:moveTo>
                    <a:pt x="3089021" y="0"/>
                  </a:moveTo>
                  <a:lnTo>
                    <a:pt x="0" y="0"/>
                  </a:lnTo>
                  <a:lnTo>
                    <a:pt x="0" y="446150"/>
                  </a:lnTo>
                  <a:lnTo>
                    <a:pt x="3089021" y="446150"/>
                  </a:lnTo>
                  <a:lnTo>
                    <a:pt x="3312160" y="223012"/>
                  </a:lnTo>
                  <a:lnTo>
                    <a:pt x="308902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04366" y="6146926"/>
              <a:ext cx="460375" cy="888365"/>
            </a:xfrm>
            <a:custGeom>
              <a:avLst/>
              <a:gdLst/>
              <a:ahLst/>
              <a:cxnLst/>
              <a:rect l="l" t="t" r="r" b="b"/>
              <a:pathLst>
                <a:path w="460375" h="888365">
                  <a:moveTo>
                    <a:pt x="0" y="0"/>
                  </a:moveTo>
                  <a:lnTo>
                    <a:pt x="22644" y="107061"/>
                  </a:lnTo>
                  <a:lnTo>
                    <a:pt x="147167" y="363397"/>
                  </a:lnTo>
                  <a:lnTo>
                    <a:pt x="286740" y="617766"/>
                  </a:lnTo>
                  <a:lnTo>
                    <a:pt x="460349" y="888288"/>
                  </a:lnTo>
                  <a:lnTo>
                    <a:pt x="460349" y="841857"/>
                  </a:lnTo>
                  <a:lnTo>
                    <a:pt x="316966" y="613727"/>
                  </a:lnTo>
                  <a:lnTo>
                    <a:pt x="147167" y="306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04366" y="6146926"/>
              <a:ext cx="460375" cy="888365"/>
            </a:xfrm>
            <a:custGeom>
              <a:avLst/>
              <a:gdLst/>
              <a:ahLst/>
              <a:cxnLst/>
              <a:rect l="l" t="t" r="r" b="b"/>
              <a:pathLst>
                <a:path w="460375" h="888365">
                  <a:moveTo>
                    <a:pt x="0" y="0"/>
                  </a:moveTo>
                  <a:lnTo>
                    <a:pt x="147167" y="306832"/>
                  </a:lnTo>
                  <a:lnTo>
                    <a:pt x="316966" y="613727"/>
                  </a:lnTo>
                  <a:lnTo>
                    <a:pt x="460349" y="841857"/>
                  </a:lnTo>
                  <a:lnTo>
                    <a:pt x="460349" y="888288"/>
                  </a:lnTo>
                  <a:lnTo>
                    <a:pt x="286740" y="617766"/>
                  </a:lnTo>
                  <a:lnTo>
                    <a:pt x="147167" y="363397"/>
                  </a:lnTo>
                  <a:lnTo>
                    <a:pt x="22644" y="10706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87449" y="7023100"/>
              <a:ext cx="438150" cy="543560"/>
            </a:xfrm>
            <a:custGeom>
              <a:avLst/>
              <a:gdLst/>
              <a:ahLst/>
              <a:cxnLst/>
              <a:rect l="l" t="t" r="r" b="b"/>
              <a:pathLst>
                <a:path w="438150" h="543559">
                  <a:moveTo>
                    <a:pt x="0" y="0"/>
                  </a:moveTo>
                  <a:lnTo>
                    <a:pt x="3682" y="50469"/>
                  </a:lnTo>
                  <a:lnTo>
                    <a:pt x="113156" y="197840"/>
                  </a:lnTo>
                  <a:lnTo>
                    <a:pt x="226313" y="341172"/>
                  </a:lnTo>
                  <a:lnTo>
                    <a:pt x="407543" y="543052"/>
                  </a:lnTo>
                  <a:lnTo>
                    <a:pt x="437642" y="543052"/>
                  </a:lnTo>
                  <a:lnTo>
                    <a:pt x="252730" y="337134"/>
                  </a:lnTo>
                  <a:lnTo>
                    <a:pt x="139573" y="187744"/>
                  </a:lnTo>
                  <a:lnTo>
                    <a:pt x="30099" y="38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87449" y="7023100"/>
              <a:ext cx="438150" cy="543560"/>
            </a:xfrm>
            <a:custGeom>
              <a:avLst/>
              <a:gdLst/>
              <a:ahLst/>
              <a:cxnLst/>
              <a:rect l="l" t="t" r="r" b="b"/>
              <a:pathLst>
                <a:path w="438150" h="543559">
                  <a:moveTo>
                    <a:pt x="0" y="0"/>
                  </a:moveTo>
                  <a:lnTo>
                    <a:pt x="30099" y="38354"/>
                  </a:lnTo>
                  <a:lnTo>
                    <a:pt x="139573" y="187744"/>
                  </a:lnTo>
                  <a:lnTo>
                    <a:pt x="252730" y="337134"/>
                  </a:lnTo>
                  <a:lnTo>
                    <a:pt x="437642" y="543052"/>
                  </a:lnTo>
                  <a:lnTo>
                    <a:pt x="407543" y="543052"/>
                  </a:lnTo>
                  <a:lnTo>
                    <a:pt x="226313" y="341172"/>
                  </a:lnTo>
                  <a:lnTo>
                    <a:pt x="113156" y="197840"/>
                  </a:lnTo>
                  <a:lnTo>
                    <a:pt x="3682" y="5046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0958" y="3597275"/>
              <a:ext cx="528320" cy="2567940"/>
            </a:xfrm>
            <a:custGeom>
              <a:avLst/>
              <a:gdLst/>
              <a:ahLst/>
              <a:cxnLst/>
              <a:rect l="l" t="t" r="r" b="b"/>
              <a:pathLst>
                <a:path w="528319" h="2567940">
                  <a:moveTo>
                    <a:pt x="0" y="0"/>
                  </a:moveTo>
                  <a:lnTo>
                    <a:pt x="0" y="159385"/>
                  </a:lnTo>
                  <a:lnTo>
                    <a:pt x="7543" y="320928"/>
                  </a:lnTo>
                  <a:lnTo>
                    <a:pt x="33959" y="639952"/>
                  </a:lnTo>
                  <a:lnTo>
                    <a:pt x="75476" y="960882"/>
                  </a:lnTo>
                  <a:lnTo>
                    <a:pt x="132080" y="1279906"/>
                  </a:lnTo>
                  <a:lnTo>
                    <a:pt x="199999" y="1598802"/>
                  </a:lnTo>
                  <a:lnTo>
                    <a:pt x="290576" y="1915795"/>
                  </a:lnTo>
                  <a:lnTo>
                    <a:pt x="396240" y="2232660"/>
                  </a:lnTo>
                  <a:lnTo>
                    <a:pt x="520763" y="2547620"/>
                  </a:lnTo>
                  <a:lnTo>
                    <a:pt x="528307" y="2567813"/>
                  </a:lnTo>
                  <a:lnTo>
                    <a:pt x="509447" y="2468880"/>
                  </a:lnTo>
                  <a:lnTo>
                    <a:pt x="403783" y="2192401"/>
                  </a:lnTo>
                  <a:lnTo>
                    <a:pt x="313220" y="1913763"/>
                  </a:lnTo>
                  <a:lnTo>
                    <a:pt x="218871" y="1598802"/>
                  </a:lnTo>
                  <a:lnTo>
                    <a:pt x="147167" y="1279906"/>
                  </a:lnTo>
                  <a:lnTo>
                    <a:pt x="86791" y="960882"/>
                  </a:lnTo>
                  <a:lnTo>
                    <a:pt x="45288" y="639952"/>
                  </a:lnTo>
                  <a:lnTo>
                    <a:pt x="11315" y="320928"/>
                  </a:lnTo>
                  <a:lnTo>
                    <a:pt x="3771" y="15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0958" y="3597275"/>
              <a:ext cx="528320" cy="2567940"/>
            </a:xfrm>
            <a:custGeom>
              <a:avLst/>
              <a:gdLst/>
              <a:ahLst/>
              <a:cxnLst/>
              <a:rect l="l" t="t" r="r" b="b"/>
              <a:pathLst>
                <a:path w="528319" h="2567940">
                  <a:moveTo>
                    <a:pt x="0" y="0"/>
                  </a:moveTo>
                  <a:lnTo>
                    <a:pt x="3771" y="159385"/>
                  </a:lnTo>
                  <a:lnTo>
                    <a:pt x="11315" y="320928"/>
                  </a:lnTo>
                  <a:lnTo>
                    <a:pt x="45288" y="639952"/>
                  </a:lnTo>
                  <a:lnTo>
                    <a:pt x="86791" y="960882"/>
                  </a:lnTo>
                  <a:lnTo>
                    <a:pt x="147167" y="1279906"/>
                  </a:lnTo>
                  <a:lnTo>
                    <a:pt x="218871" y="1598802"/>
                  </a:lnTo>
                  <a:lnTo>
                    <a:pt x="313220" y="1913763"/>
                  </a:lnTo>
                  <a:lnTo>
                    <a:pt x="403783" y="2192401"/>
                  </a:lnTo>
                  <a:lnTo>
                    <a:pt x="509447" y="2468880"/>
                  </a:lnTo>
                  <a:lnTo>
                    <a:pt x="528307" y="2567813"/>
                  </a:lnTo>
                  <a:lnTo>
                    <a:pt x="520763" y="2547620"/>
                  </a:lnTo>
                  <a:lnTo>
                    <a:pt x="396240" y="2232660"/>
                  </a:lnTo>
                  <a:lnTo>
                    <a:pt x="290576" y="1915795"/>
                  </a:lnTo>
                  <a:lnTo>
                    <a:pt x="199999" y="1598802"/>
                  </a:lnTo>
                  <a:lnTo>
                    <a:pt x="132080" y="1279906"/>
                  </a:lnTo>
                  <a:lnTo>
                    <a:pt x="75476" y="960882"/>
                  </a:lnTo>
                  <a:lnTo>
                    <a:pt x="33959" y="639952"/>
                  </a:lnTo>
                  <a:lnTo>
                    <a:pt x="7543" y="320928"/>
                  </a:lnTo>
                  <a:lnTo>
                    <a:pt x="0" y="15938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36434" y="4422901"/>
              <a:ext cx="170180" cy="1724025"/>
            </a:xfrm>
            <a:custGeom>
              <a:avLst/>
              <a:gdLst/>
              <a:ahLst/>
              <a:cxnLst/>
              <a:rect l="l" t="t" r="r" b="b"/>
              <a:pathLst>
                <a:path w="170180" h="1724025">
                  <a:moveTo>
                    <a:pt x="66613" y="1715028"/>
                  </a:moveTo>
                  <a:lnTo>
                    <a:pt x="67932" y="1724025"/>
                  </a:lnTo>
                  <a:lnTo>
                    <a:pt x="67932" y="1717929"/>
                  </a:lnTo>
                  <a:lnTo>
                    <a:pt x="66613" y="1715028"/>
                  </a:lnTo>
                  <a:close/>
                </a:path>
                <a:path w="170180" h="1724025">
                  <a:moveTo>
                    <a:pt x="169760" y="0"/>
                  </a:moveTo>
                  <a:lnTo>
                    <a:pt x="128308" y="133223"/>
                  </a:lnTo>
                  <a:lnTo>
                    <a:pt x="94348" y="266446"/>
                  </a:lnTo>
                  <a:lnTo>
                    <a:pt x="45288" y="538988"/>
                  </a:lnTo>
                  <a:lnTo>
                    <a:pt x="11328" y="809498"/>
                  </a:lnTo>
                  <a:lnTo>
                    <a:pt x="0" y="1077976"/>
                  </a:lnTo>
                  <a:lnTo>
                    <a:pt x="3784" y="1350518"/>
                  </a:lnTo>
                  <a:lnTo>
                    <a:pt x="30200" y="1621028"/>
                  </a:lnTo>
                  <a:lnTo>
                    <a:pt x="33972" y="1643253"/>
                  </a:lnTo>
                  <a:lnTo>
                    <a:pt x="66613" y="1715028"/>
                  </a:lnTo>
                  <a:lnTo>
                    <a:pt x="52831" y="1621028"/>
                  </a:lnTo>
                  <a:lnTo>
                    <a:pt x="22644" y="1350518"/>
                  </a:lnTo>
                  <a:lnTo>
                    <a:pt x="11328" y="1077976"/>
                  </a:lnTo>
                  <a:lnTo>
                    <a:pt x="22644" y="809498"/>
                  </a:lnTo>
                  <a:lnTo>
                    <a:pt x="52831" y="538988"/>
                  </a:lnTo>
                  <a:lnTo>
                    <a:pt x="98120" y="268478"/>
                  </a:lnTo>
                  <a:lnTo>
                    <a:pt x="132079" y="133223"/>
                  </a:lnTo>
                  <a:lnTo>
                    <a:pt x="16976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36434" y="4422901"/>
              <a:ext cx="170180" cy="1724025"/>
            </a:xfrm>
            <a:custGeom>
              <a:avLst/>
              <a:gdLst/>
              <a:ahLst/>
              <a:cxnLst/>
              <a:rect l="l" t="t" r="r" b="b"/>
              <a:pathLst>
                <a:path w="170180" h="1724025">
                  <a:moveTo>
                    <a:pt x="169760" y="0"/>
                  </a:moveTo>
                  <a:lnTo>
                    <a:pt x="132079" y="133223"/>
                  </a:lnTo>
                  <a:lnTo>
                    <a:pt x="98120" y="268478"/>
                  </a:lnTo>
                  <a:lnTo>
                    <a:pt x="52831" y="538988"/>
                  </a:lnTo>
                  <a:lnTo>
                    <a:pt x="22644" y="809498"/>
                  </a:lnTo>
                  <a:lnTo>
                    <a:pt x="11328" y="1077976"/>
                  </a:lnTo>
                  <a:lnTo>
                    <a:pt x="22644" y="1350518"/>
                  </a:lnTo>
                  <a:lnTo>
                    <a:pt x="52831" y="1621028"/>
                  </a:lnTo>
                  <a:lnTo>
                    <a:pt x="67932" y="1724025"/>
                  </a:lnTo>
                  <a:lnTo>
                    <a:pt x="67932" y="1717929"/>
                  </a:lnTo>
                  <a:lnTo>
                    <a:pt x="33972" y="1643253"/>
                  </a:lnTo>
                  <a:lnTo>
                    <a:pt x="30200" y="1621028"/>
                  </a:lnTo>
                  <a:lnTo>
                    <a:pt x="3784" y="1350518"/>
                  </a:lnTo>
                  <a:lnTo>
                    <a:pt x="0" y="1077976"/>
                  </a:lnTo>
                  <a:lnTo>
                    <a:pt x="11328" y="809498"/>
                  </a:lnTo>
                  <a:lnTo>
                    <a:pt x="45288" y="538988"/>
                  </a:lnTo>
                  <a:lnTo>
                    <a:pt x="94348" y="266446"/>
                  </a:lnTo>
                  <a:lnTo>
                    <a:pt x="128308" y="133223"/>
                  </a:lnTo>
                  <a:lnTo>
                    <a:pt x="169760" y="0"/>
                  </a:lnTo>
                  <a:close/>
                </a:path>
              </a:pathLst>
            </a:custGeom>
            <a:ln w="31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89266" y="6165088"/>
              <a:ext cx="581660" cy="1270000"/>
            </a:xfrm>
            <a:custGeom>
              <a:avLst/>
              <a:gdLst/>
              <a:ahLst/>
              <a:cxnLst/>
              <a:rect l="l" t="t" r="r" b="b"/>
              <a:pathLst>
                <a:path w="581660" h="1270000">
                  <a:moveTo>
                    <a:pt x="0" y="0"/>
                  </a:moveTo>
                  <a:lnTo>
                    <a:pt x="45288" y="209931"/>
                  </a:lnTo>
                  <a:lnTo>
                    <a:pt x="105625" y="417918"/>
                  </a:lnTo>
                  <a:lnTo>
                    <a:pt x="177380" y="595566"/>
                  </a:lnTo>
                  <a:lnTo>
                    <a:pt x="252818" y="773226"/>
                  </a:lnTo>
                  <a:lnTo>
                    <a:pt x="350989" y="944816"/>
                  </a:lnTo>
                  <a:lnTo>
                    <a:pt x="433920" y="1074026"/>
                  </a:lnTo>
                  <a:lnTo>
                    <a:pt x="528281" y="1201204"/>
                  </a:lnTo>
                  <a:lnTo>
                    <a:pt x="581113" y="1269847"/>
                  </a:lnTo>
                  <a:lnTo>
                    <a:pt x="573620" y="1247635"/>
                  </a:lnTo>
                  <a:lnTo>
                    <a:pt x="532091" y="1162850"/>
                  </a:lnTo>
                  <a:lnTo>
                    <a:pt x="452843" y="1051814"/>
                  </a:lnTo>
                  <a:lnTo>
                    <a:pt x="377405" y="940777"/>
                  </a:lnTo>
                  <a:lnTo>
                    <a:pt x="283044" y="767168"/>
                  </a:lnTo>
                  <a:lnTo>
                    <a:pt x="199986" y="591527"/>
                  </a:lnTo>
                  <a:lnTo>
                    <a:pt x="128358" y="417918"/>
                  </a:lnTo>
                  <a:lnTo>
                    <a:pt x="79247" y="254381"/>
                  </a:lnTo>
                  <a:lnTo>
                    <a:pt x="37744" y="88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89266" y="6165088"/>
              <a:ext cx="581660" cy="1270000"/>
            </a:xfrm>
            <a:custGeom>
              <a:avLst/>
              <a:gdLst/>
              <a:ahLst/>
              <a:cxnLst/>
              <a:rect l="l" t="t" r="r" b="b"/>
              <a:pathLst>
                <a:path w="581660" h="1270000">
                  <a:moveTo>
                    <a:pt x="0" y="0"/>
                  </a:moveTo>
                  <a:lnTo>
                    <a:pt x="37744" y="88900"/>
                  </a:lnTo>
                  <a:lnTo>
                    <a:pt x="79247" y="254381"/>
                  </a:lnTo>
                  <a:lnTo>
                    <a:pt x="128358" y="417918"/>
                  </a:lnTo>
                  <a:lnTo>
                    <a:pt x="199986" y="591527"/>
                  </a:lnTo>
                  <a:lnTo>
                    <a:pt x="283044" y="767168"/>
                  </a:lnTo>
                  <a:lnTo>
                    <a:pt x="377405" y="940777"/>
                  </a:lnTo>
                  <a:lnTo>
                    <a:pt x="452843" y="1051814"/>
                  </a:lnTo>
                  <a:lnTo>
                    <a:pt x="532091" y="1162850"/>
                  </a:lnTo>
                  <a:lnTo>
                    <a:pt x="573620" y="1247635"/>
                  </a:lnTo>
                  <a:lnTo>
                    <a:pt x="528281" y="1201204"/>
                  </a:lnTo>
                  <a:lnTo>
                    <a:pt x="433920" y="1074026"/>
                  </a:lnTo>
                  <a:lnTo>
                    <a:pt x="350989" y="944816"/>
                  </a:lnTo>
                  <a:lnTo>
                    <a:pt x="252818" y="773226"/>
                  </a:lnTo>
                  <a:lnTo>
                    <a:pt x="177380" y="595566"/>
                  </a:lnTo>
                  <a:lnTo>
                    <a:pt x="105625" y="417918"/>
                  </a:lnTo>
                  <a:lnTo>
                    <a:pt x="45288" y="20993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9080" y="7425332"/>
              <a:ext cx="127638" cy="1423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170406" y="6066155"/>
              <a:ext cx="57150" cy="187960"/>
            </a:xfrm>
            <a:custGeom>
              <a:avLst/>
              <a:gdLst/>
              <a:ahLst/>
              <a:cxnLst/>
              <a:rect l="l" t="t" r="r" b="b"/>
              <a:pathLst>
                <a:path w="57150" h="187960">
                  <a:moveTo>
                    <a:pt x="0" y="0"/>
                  </a:moveTo>
                  <a:lnTo>
                    <a:pt x="18859" y="98933"/>
                  </a:lnTo>
                  <a:lnTo>
                    <a:pt x="56603" y="187833"/>
                  </a:lnTo>
                  <a:lnTo>
                    <a:pt x="33959" y="80772"/>
                  </a:lnTo>
                  <a:lnTo>
                    <a:pt x="33959" y="74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70406" y="6066155"/>
              <a:ext cx="57150" cy="187960"/>
            </a:xfrm>
            <a:custGeom>
              <a:avLst/>
              <a:gdLst/>
              <a:ahLst/>
              <a:cxnLst/>
              <a:rect l="l" t="t" r="r" b="b"/>
              <a:pathLst>
                <a:path w="57150" h="187960">
                  <a:moveTo>
                    <a:pt x="0" y="0"/>
                  </a:moveTo>
                  <a:lnTo>
                    <a:pt x="33959" y="74676"/>
                  </a:lnTo>
                  <a:lnTo>
                    <a:pt x="33959" y="80772"/>
                  </a:lnTo>
                  <a:lnTo>
                    <a:pt x="56603" y="187833"/>
                  </a:lnTo>
                  <a:lnTo>
                    <a:pt x="18859" y="9893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64716" y="5476748"/>
              <a:ext cx="1487170" cy="1546860"/>
            </a:xfrm>
            <a:custGeom>
              <a:avLst/>
              <a:gdLst/>
              <a:ahLst/>
              <a:cxnLst/>
              <a:rect l="l" t="t" r="r" b="b"/>
              <a:pathLst>
                <a:path w="1487170" h="1546859">
                  <a:moveTo>
                    <a:pt x="1486915" y="0"/>
                  </a:moveTo>
                  <a:lnTo>
                    <a:pt x="1335913" y="74675"/>
                  </a:lnTo>
                  <a:lnTo>
                    <a:pt x="1200022" y="153415"/>
                  </a:lnTo>
                  <a:lnTo>
                    <a:pt x="1064259" y="234187"/>
                  </a:lnTo>
                  <a:lnTo>
                    <a:pt x="935863" y="318896"/>
                  </a:lnTo>
                  <a:lnTo>
                    <a:pt x="769873" y="433958"/>
                  </a:lnTo>
                  <a:lnTo>
                    <a:pt x="618870" y="555116"/>
                  </a:lnTo>
                  <a:lnTo>
                    <a:pt x="479297" y="678307"/>
                  </a:lnTo>
                  <a:lnTo>
                    <a:pt x="354710" y="807465"/>
                  </a:lnTo>
                  <a:lnTo>
                    <a:pt x="245363" y="940688"/>
                  </a:lnTo>
                  <a:lnTo>
                    <a:pt x="151002" y="1075982"/>
                  </a:lnTo>
                  <a:lnTo>
                    <a:pt x="79247" y="1217295"/>
                  </a:lnTo>
                  <a:lnTo>
                    <a:pt x="26415" y="1358607"/>
                  </a:lnTo>
                  <a:lnTo>
                    <a:pt x="3809" y="1501940"/>
                  </a:lnTo>
                  <a:lnTo>
                    <a:pt x="0" y="1512036"/>
                  </a:lnTo>
                  <a:lnTo>
                    <a:pt x="22732" y="1546352"/>
                  </a:lnTo>
                  <a:lnTo>
                    <a:pt x="26415" y="1505978"/>
                  </a:lnTo>
                  <a:lnTo>
                    <a:pt x="52831" y="1358607"/>
                  </a:lnTo>
                  <a:lnTo>
                    <a:pt x="98170" y="1219314"/>
                  </a:lnTo>
                  <a:lnTo>
                    <a:pt x="169798" y="1080020"/>
                  </a:lnTo>
                  <a:lnTo>
                    <a:pt x="260476" y="942720"/>
                  </a:lnTo>
                  <a:lnTo>
                    <a:pt x="369823" y="811529"/>
                  </a:lnTo>
                  <a:lnTo>
                    <a:pt x="494410" y="684276"/>
                  </a:lnTo>
                  <a:lnTo>
                    <a:pt x="633983" y="557149"/>
                  </a:lnTo>
                  <a:lnTo>
                    <a:pt x="781176" y="440054"/>
                  </a:lnTo>
                  <a:lnTo>
                    <a:pt x="939672" y="322960"/>
                  </a:lnTo>
                  <a:lnTo>
                    <a:pt x="1071752" y="236219"/>
                  </a:lnTo>
                  <a:lnTo>
                    <a:pt x="1203833" y="155447"/>
                  </a:lnTo>
                  <a:lnTo>
                    <a:pt x="1343406" y="76707"/>
                  </a:lnTo>
                  <a:lnTo>
                    <a:pt x="1486915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64716" y="5476748"/>
              <a:ext cx="1487170" cy="1546860"/>
            </a:xfrm>
            <a:custGeom>
              <a:avLst/>
              <a:gdLst/>
              <a:ahLst/>
              <a:cxnLst/>
              <a:rect l="l" t="t" r="r" b="b"/>
              <a:pathLst>
                <a:path w="1487170" h="1546859">
                  <a:moveTo>
                    <a:pt x="1486915" y="0"/>
                  </a:moveTo>
                  <a:lnTo>
                    <a:pt x="1343406" y="76707"/>
                  </a:lnTo>
                  <a:lnTo>
                    <a:pt x="1203833" y="155447"/>
                  </a:lnTo>
                  <a:lnTo>
                    <a:pt x="1071752" y="236219"/>
                  </a:lnTo>
                  <a:lnTo>
                    <a:pt x="939672" y="322960"/>
                  </a:lnTo>
                  <a:lnTo>
                    <a:pt x="781176" y="440054"/>
                  </a:lnTo>
                  <a:lnTo>
                    <a:pt x="633983" y="557149"/>
                  </a:lnTo>
                  <a:lnTo>
                    <a:pt x="494410" y="684276"/>
                  </a:lnTo>
                  <a:lnTo>
                    <a:pt x="369823" y="811529"/>
                  </a:lnTo>
                  <a:lnTo>
                    <a:pt x="260476" y="942720"/>
                  </a:lnTo>
                  <a:lnTo>
                    <a:pt x="169798" y="1080020"/>
                  </a:lnTo>
                  <a:lnTo>
                    <a:pt x="98170" y="1219314"/>
                  </a:lnTo>
                  <a:lnTo>
                    <a:pt x="52831" y="1358607"/>
                  </a:lnTo>
                  <a:lnTo>
                    <a:pt x="26415" y="1505978"/>
                  </a:lnTo>
                  <a:lnTo>
                    <a:pt x="22732" y="1546352"/>
                  </a:lnTo>
                  <a:lnTo>
                    <a:pt x="0" y="1512036"/>
                  </a:lnTo>
                  <a:lnTo>
                    <a:pt x="3809" y="1501940"/>
                  </a:lnTo>
                  <a:lnTo>
                    <a:pt x="26415" y="1358607"/>
                  </a:lnTo>
                  <a:lnTo>
                    <a:pt x="79247" y="1217295"/>
                  </a:lnTo>
                  <a:lnTo>
                    <a:pt x="151002" y="1075982"/>
                  </a:lnTo>
                  <a:lnTo>
                    <a:pt x="245363" y="940688"/>
                  </a:lnTo>
                  <a:lnTo>
                    <a:pt x="354710" y="807465"/>
                  </a:lnTo>
                  <a:lnTo>
                    <a:pt x="479297" y="678307"/>
                  </a:lnTo>
                  <a:lnTo>
                    <a:pt x="618870" y="555116"/>
                  </a:lnTo>
                  <a:lnTo>
                    <a:pt x="769873" y="433958"/>
                  </a:lnTo>
                  <a:lnTo>
                    <a:pt x="935863" y="318896"/>
                  </a:lnTo>
                  <a:lnTo>
                    <a:pt x="1064259" y="234187"/>
                  </a:lnTo>
                  <a:lnTo>
                    <a:pt x="1200022" y="153415"/>
                  </a:lnTo>
                  <a:lnTo>
                    <a:pt x="1335913" y="74675"/>
                  </a:lnTo>
                  <a:lnTo>
                    <a:pt x="1486915" y="0"/>
                  </a:lnTo>
                  <a:close/>
                </a:path>
              </a:pathLst>
            </a:custGeom>
            <a:ln w="31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64716" y="7035215"/>
              <a:ext cx="135890" cy="391795"/>
            </a:xfrm>
            <a:custGeom>
              <a:avLst/>
              <a:gdLst/>
              <a:ahLst/>
              <a:cxnLst/>
              <a:rect l="l" t="t" r="r" b="b"/>
              <a:pathLst>
                <a:path w="135889" h="391795">
                  <a:moveTo>
                    <a:pt x="0" y="0"/>
                  </a:moveTo>
                  <a:lnTo>
                    <a:pt x="3809" y="82765"/>
                  </a:lnTo>
                  <a:lnTo>
                    <a:pt x="18922" y="163525"/>
                  </a:lnTo>
                  <a:lnTo>
                    <a:pt x="56641" y="292722"/>
                  </a:lnTo>
                  <a:lnTo>
                    <a:pt x="79247" y="325018"/>
                  </a:lnTo>
                  <a:lnTo>
                    <a:pt x="135889" y="391642"/>
                  </a:lnTo>
                  <a:lnTo>
                    <a:pt x="124586" y="373468"/>
                  </a:lnTo>
                  <a:lnTo>
                    <a:pt x="75564" y="266484"/>
                  </a:lnTo>
                  <a:lnTo>
                    <a:pt x="41528" y="161505"/>
                  </a:lnTo>
                  <a:lnTo>
                    <a:pt x="26415" y="38354"/>
                  </a:lnTo>
                  <a:lnTo>
                    <a:pt x="22732" y="32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64716" y="7035215"/>
              <a:ext cx="135890" cy="391795"/>
            </a:xfrm>
            <a:custGeom>
              <a:avLst/>
              <a:gdLst/>
              <a:ahLst/>
              <a:cxnLst/>
              <a:rect l="l" t="t" r="r" b="b"/>
              <a:pathLst>
                <a:path w="135889" h="391795">
                  <a:moveTo>
                    <a:pt x="0" y="0"/>
                  </a:moveTo>
                  <a:lnTo>
                    <a:pt x="22732" y="32296"/>
                  </a:lnTo>
                  <a:lnTo>
                    <a:pt x="26415" y="38354"/>
                  </a:lnTo>
                  <a:lnTo>
                    <a:pt x="41528" y="161505"/>
                  </a:lnTo>
                  <a:lnTo>
                    <a:pt x="75564" y="266484"/>
                  </a:lnTo>
                  <a:lnTo>
                    <a:pt x="124586" y="373468"/>
                  </a:lnTo>
                  <a:lnTo>
                    <a:pt x="135889" y="391642"/>
                  </a:lnTo>
                  <a:lnTo>
                    <a:pt x="79247" y="325018"/>
                  </a:lnTo>
                  <a:lnTo>
                    <a:pt x="56641" y="292722"/>
                  </a:lnTo>
                  <a:lnTo>
                    <a:pt x="18922" y="163525"/>
                  </a:lnTo>
                  <a:lnTo>
                    <a:pt x="3809" y="8276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70380" y="7434935"/>
              <a:ext cx="117475" cy="131445"/>
            </a:xfrm>
            <a:custGeom>
              <a:avLst/>
              <a:gdLst/>
              <a:ahLst/>
              <a:cxnLst/>
              <a:rect l="l" t="t" r="r" b="b"/>
              <a:pathLst>
                <a:path w="117475" h="131445">
                  <a:moveTo>
                    <a:pt x="0" y="0"/>
                  </a:moveTo>
                  <a:lnTo>
                    <a:pt x="86868" y="131216"/>
                  </a:lnTo>
                  <a:lnTo>
                    <a:pt x="116967" y="131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70380" y="7434935"/>
              <a:ext cx="117475" cy="131445"/>
            </a:xfrm>
            <a:custGeom>
              <a:avLst/>
              <a:gdLst/>
              <a:ahLst/>
              <a:cxnLst/>
              <a:rect l="l" t="t" r="r" b="b"/>
              <a:pathLst>
                <a:path w="117475" h="131445">
                  <a:moveTo>
                    <a:pt x="0" y="0"/>
                  </a:moveTo>
                  <a:lnTo>
                    <a:pt x="116967" y="131216"/>
                  </a:lnTo>
                  <a:lnTo>
                    <a:pt x="86868" y="13121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64716" y="6988784"/>
              <a:ext cx="26670" cy="85090"/>
            </a:xfrm>
            <a:custGeom>
              <a:avLst/>
              <a:gdLst/>
              <a:ahLst/>
              <a:cxnLst/>
              <a:rect l="l" t="t" r="r" b="b"/>
              <a:pathLst>
                <a:path w="26669" h="85090">
                  <a:moveTo>
                    <a:pt x="0" y="0"/>
                  </a:moveTo>
                  <a:lnTo>
                    <a:pt x="0" y="46431"/>
                  </a:lnTo>
                  <a:lnTo>
                    <a:pt x="22732" y="78727"/>
                  </a:lnTo>
                  <a:lnTo>
                    <a:pt x="26415" y="84785"/>
                  </a:lnTo>
                  <a:lnTo>
                    <a:pt x="22732" y="343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64716" y="6988784"/>
              <a:ext cx="26670" cy="85090"/>
            </a:xfrm>
            <a:custGeom>
              <a:avLst/>
              <a:gdLst/>
              <a:ahLst/>
              <a:cxnLst/>
              <a:rect l="l" t="t" r="r" b="b"/>
              <a:pathLst>
                <a:path w="26669" h="85090">
                  <a:moveTo>
                    <a:pt x="0" y="0"/>
                  </a:moveTo>
                  <a:lnTo>
                    <a:pt x="22732" y="34315"/>
                  </a:lnTo>
                  <a:lnTo>
                    <a:pt x="26415" y="84785"/>
                  </a:lnTo>
                  <a:lnTo>
                    <a:pt x="22732" y="78727"/>
                  </a:lnTo>
                  <a:lnTo>
                    <a:pt x="0" y="4643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21358" y="7327938"/>
              <a:ext cx="170180" cy="238760"/>
            </a:xfrm>
            <a:custGeom>
              <a:avLst/>
              <a:gdLst/>
              <a:ahLst/>
              <a:cxnLst/>
              <a:rect l="l" t="t" r="r" b="b"/>
              <a:pathLst>
                <a:path w="170180" h="238759">
                  <a:moveTo>
                    <a:pt x="0" y="0"/>
                  </a:moveTo>
                  <a:lnTo>
                    <a:pt x="41529" y="84785"/>
                  </a:lnTo>
                  <a:lnTo>
                    <a:pt x="49022" y="106997"/>
                  </a:lnTo>
                  <a:lnTo>
                    <a:pt x="165989" y="238213"/>
                  </a:lnTo>
                  <a:lnTo>
                    <a:pt x="169799" y="238213"/>
                  </a:lnTo>
                  <a:lnTo>
                    <a:pt x="124587" y="169583"/>
                  </a:lnTo>
                  <a:lnTo>
                    <a:pt x="79248" y="98920"/>
                  </a:lnTo>
                  <a:lnTo>
                    <a:pt x="22606" y="32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21358" y="7327938"/>
              <a:ext cx="170180" cy="238760"/>
            </a:xfrm>
            <a:custGeom>
              <a:avLst/>
              <a:gdLst/>
              <a:ahLst/>
              <a:cxnLst/>
              <a:rect l="l" t="t" r="r" b="b"/>
              <a:pathLst>
                <a:path w="170180" h="238759">
                  <a:moveTo>
                    <a:pt x="0" y="0"/>
                  </a:moveTo>
                  <a:lnTo>
                    <a:pt x="22606" y="32296"/>
                  </a:lnTo>
                  <a:lnTo>
                    <a:pt x="79248" y="98920"/>
                  </a:lnTo>
                  <a:lnTo>
                    <a:pt x="124587" y="169583"/>
                  </a:lnTo>
                  <a:lnTo>
                    <a:pt x="169799" y="238213"/>
                  </a:lnTo>
                  <a:lnTo>
                    <a:pt x="165989" y="238213"/>
                  </a:lnTo>
                  <a:lnTo>
                    <a:pt x="49022" y="106997"/>
                  </a:lnTo>
                  <a:lnTo>
                    <a:pt x="41529" y="8478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2589" y="5404485"/>
              <a:ext cx="704850" cy="1356995"/>
            </a:xfrm>
            <a:custGeom>
              <a:avLst/>
              <a:gdLst/>
              <a:ahLst/>
              <a:cxnLst/>
              <a:rect l="l" t="t" r="r" b="b"/>
              <a:pathLst>
                <a:path w="704850" h="1356995">
                  <a:moveTo>
                    <a:pt x="0" y="0"/>
                  </a:moveTo>
                  <a:lnTo>
                    <a:pt x="39446" y="162813"/>
                  </a:lnTo>
                  <a:lnTo>
                    <a:pt x="231063" y="551814"/>
                  </a:lnTo>
                  <a:lnTo>
                    <a:pt x="445211" y="937640"/>
                  </a:lnTo>
                  <a:lnTo>
                    <a:pt x="704405" y="1356715"/>
                  </a:lnTo>
                  <a:lnTo>
                    <a:pt x="704405" y="1281341"/>
                  </a:lnTo>
                  <a:lnTo>
                    <a:pt x="484657" y="931671"/>
                  </a:lnTo>
                  <a:lnTo>
                    <a:pt x="231063" y="467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36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52589" y="5404485"/>
              <a:ext cx="704850" cy="1356995"/>
            </a:xfrm>
            <a:custGeom>
              <a:avLst/>
              <a:gdLst/>
              <a:ahLst/>
              <a:cxnLst/>
              <a:rect l="l" t="t" r="r" b="b"/>
              <a:pathLst>
                <a:path w="704850" h="1356995">
                  <a:moveTo>
                    <a:pt x="0" y="0"/>
                  </a:moveTo>
                  <a:lnTo>
                    <a:pt x="231063" y="467359"/>
                  </a:lnTo>
                  <a:lnTo>
                    <a:pt x="484657" y="931671"/>
                  </a:lnTo>
                  <a:lnTo>
                    <a:pt x="704405" y="1281341"/>
                  </a:lnTo>
                  <a:lnTo>
                    <a:pt x="704405" y="1356715"/>
                  </a:lnTo>
                  <a:lnTo>
                    <a:pt x="445211" y="937640"/>
                  </a:lnTo>
                  <a:lnTo>
                    <a:pt x="231063" y="551814"/>
                  </a:lnTo>
                  <a:lnTo>
                    <a:pt x="39446" y="16281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96491" y="6737083"/>
              <a:ext cx="665480" cy="829310"/>
            </a:xfrm>
            <a:custGeom>
              <a:avLst/>
              <a:gdLst/>
              <a:ahLst/>
              <a:cxnLst/>
              <a:rect l="l" t="t" r="r" b="b"/>
              <a:pathLst>
                <a:path w="665480" h="829309">
                  <a:moveTo>
                    <a:pt x="0" y="0"/>
                  </a:moveTo>
                  <a:lnTo>
                    <a:pt x="0" y="78384"/>
                  </a:lnTo>
                  <a:lnTo>
                    <a:pt x="169037" y="301472"/>
                  </a:lnTo>
                  <a:lnTo>
                    <a:pt x="343789" y="524573"/>
                  </a:lnTo>
                  <a:lnTo>
                    <a:pt x="614299" y="829068"/>
                  </a:lnTo>
                  <a:lnTo>
                    <a:pt x="664972" y="829068"/>
                  </a:lnTo>
                  <a:lnTo>
                    <a:pt x="388874" y="512521"/>
                  </a:lnTo>
                  <a:lnTo>
                    <a:pt x="208534" y="289420"/>
                  </a:lnTo>
                  <a:lnTo>
                    <a:pt x="45085" y="602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36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96491" y="6737083"/>
              <a:ext cx="665480" cy="829310"/>
            </a:xfrm>
            <a:custGeom>
              <a:avLst/>
              <a:gdLst/>
              <a:ahLst/>
              <a:cxnLst/>
              <a:rect l="l" t="t" r="r" b="b"/>
              <a:pathLst>
                <a:path w="665480" h="829309">
                  <a:moveTo>
                    <a:pt x="0" y="0"/>
                  </a:moveTo>
                  <a:lnTo>
                    <a:pt x="45085" y="60299"/>
                  </a:lnTo>
                  <a:lnTo>
                    <a:pt x="208534" y="289420"/>
                  </a:lnTo>
                  <a:lnTo>
                    <a:pt x="388874" y="512521"/>
                  </a:lnTo>
                  <a:lnTo>
                    <a:pt x="664972" y="829068"/>
                  </a:lnTo>
                  <a:lnTo>
                    <a:pt x="614299" y="829068"/>
                  </a:lnTo>
                  <a:lnTo>
                    <a:pt x="343789" y="524573"/>
                  </a:lnTo>
                  <a:lnTo>
                    <a:pt x="169037" y="301472"/>
                  </a:lnTo>
                  <a:lnTo>
                    <a:pt x="0" y="783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17347" y="5063870"/>
              <a:ext cx="113030" cy="365125"/>
            </a:xfrm>
            <a:custGeom>
              <a:avLst/>
              <a:gdLst/>
              <a:ahLst/>
              <a:cxnLst/>
              <a:rect l="l" t="t" r="r" b="b"/>
              <a:pathLst>
                <a:path w="113029" h="365125">
                  <a:moveTo>
                    <a:pt x="0" y="0"/>
                  </a:moveTo>
                  <a:lnTo>
                    <a:pt x="0" y="93471"/>
                  </a:lnTo>
                  <a:lnTo>
                    <a:pt x="112699" y="364743"/>
                  </a:lnTo>
                  <a:lnTo>
                    <a:pt x="90157" y="2170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36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17347" y="5063870"/>
              <a:ext cx="113030" cy="365125"/>
            </a:xfrm>
            <a:custGeom>
              <a:avLst/>
              <a:gdLst/>
              <a:ahLst/>
              <a:cxnLst/>
              <a:rect l="l" t="t" r="r" b="b"/>
              <a:pathLst>
                <a:path w="113029" h="365125">
                  <a:moveTo>
                    <a:pt x="0" y="0"/>
                  </a:moveTo>
                  <a:lnTo>
                    <a:pt x="90157" y="217042"/>
                  </a:lnTo>
                  <a:lnTo>
                    <a:pt x="112699" y="364743"/>
                  </a:lnTo>
                  <a:lnTo>
                    <a:pt x="101434" y="337692"/>
                  </a:lnTo>
                  <a:lnTo>
                    <a:pt x="0" y="9347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30047" y="5428614"/>
              <a:ext cx="890905" cy="1938655"/>
            </a:xfrm>
            <a:custGeom>
              <a:avLst/>
              <a:gdLst/>
              <a:ahLst/>
              <a:cxnLst/>
              <a:rect l="l" t="t" r="r" b="b"/>
              <a:pathLst>
                <a:path w="890905" h="1938654">
                  <a:moveTo>
                    <a:pt x="0" y="0"/>
                  </a:moveTo>
                  <a:lnTo>
                    <a:pt x="73266" y="322580"/>
                  </a:lnTo>
                  <a:lnTo>
                    <a:pt x="163436" y="639191"/>
                  </a:lnTo>
                  <a:lnTo>
                    <a:pt x="264871" y="910463"/>
                  </a:lnTo>
                  <a:lnTo>
                    <a:pt x="388848" y="1178826"/>
                  </a:lnTo>
                  <a:lnTo>
                    <a:pt x="535381" y="1441119"/>
                  </a:lnTo>
                  <a:lnTo>
                    <a:pt x="664972" y="1640090"/>
                  </a:lnTo>
                  <a:lnTo>
                    <a:pt x="800227" y="1833041"/>
                  </a:lnTo>
                  <a:lnTo>
                    <a:pt x="890397" y="1938566"/>
                  </a:lnTo>
                  <a:lnTo>
                    <a:pt x="873506" y="1905393"/>
                  </a:lnTo>
                  <a:lnTo>
                    <a:pt x="811530" y="1772742"/>
                  </a:lnTo>
                  <a:lnTo>
                    <a:pt x="693166" y="1606931"/>
                  </a:lnTo>
                  <a:lnTo>
                    <a:pt x="580453" y="1435087"/>
                  </a:lnTo>
                  <a:lnTo>
                    <a:pt x="428294" y="1172806"/>
                  </a:lnTo>
                  <a:lnTo>
                    <a:pt x="309956" y="907542"/>
                  </a:lnTo>
                  <a:lnTo>
                    <a:pt x="202882" y="636143"/>
                  </a:lnTo>
                  <a:lnTo>
                    <a:pt x="123990" y="389001"/>
                  </a:lnTo>
                  <a:lnTo>
                    <a:pt x="61988" y="1386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36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30047" y="5428614"/>
              <a:ext cx="890905" cy="1938655"/>
            </a:xfrm>
            <a:custGeom>
              <a:avLst/>
              <a:gdLst/>
              <a:ahLst/>
              <a:cxnLst/>
              <a:rect l="l" t="t" r="r" b="b"/>
              <a:pathLst>
                <a:path w="890905" h="1938654">
                  <a:moveTo>
                    <a:pt x="0" y="0"/>
                  </a:moveTo>
                  <a:lnTo>
                    <a:pt x="61988" y="138684"/>
                  </a:lnTo>
                  <a:lnTo>
                    <a:pt x="123990" y="389001"/>
                  </a:lnTo>
                  <a:lnTo>
                    <a:pt x="202882" y="636143"/>
                  </a:lnTo>
                  <a:lnTo>
                    <a:pt x="309956" y="907542"/>
                  </a:lnTo>
                  <a:lnTo>
                    <a:pt x="428294" y="1172806"/>
                  </a:lnTo>
                  <a:lnTo>
                    <a:pt x="580453" y="1435087"/>
                  </a:lnTo>
                  <a:lnTo>
                    <a:pt x="693166" y="1606931"/>
                  </a:lnTo>
                  <a:lnTo>
                    <a:pt x="811530" y="1772742"/>
                  </a:lnTo>
                  <a:lnTo>
                    <a:pt x="873506" y="1905393"/>
                  </a:lnTo>
                  <a:lnTo>
                    <a:pt x="800227" y="1833041"/>
                  </a:lnTo>
                  <a:lnTo>
                    <a:pt x="664972" y="1640090"/>
                  </a:lnTo>
                  <a:lnTo>
                    <a:pt x="535381" y="1441119"/>
                  </a:lnTo>
                  <a:lnTo>
                    <a:pt x="388848" y="1178826"/>
                  </a:lnTo>
                  <a:lnTo>
                    <a:pt x="264871" y="910463"/>
                  </a:lnTo>
                  <a:lnTo>
                    <a:pt x="163436" y="639191"/>
                  </a:lnTo>
                  <a:lnTo>
                    <a:pt x="73266" y="3225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4003" y="7350580"/>
              <a:ext cx="188979" cy="217096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07504" y="5280913"/>
              <a:ext cx="85090" cy="286385"/>
            </a:xfrm>
            <a:custGeom>
              <a:avLst/>
              <a:gdLst/>
              <a:ahLst/>
              <a:cxnLst/>
              <a:rect l="l" t="t" r="r" b="b"/>
              <a:pathLst>
                <a:path w="85090" h="286385">
                  <a:moveTo>
                    <a:pt x="0" y="0"/>
                  </a:moveTo>
                  <a:lnTo>
                    <a:pt x="22542" y="147700"/>
                  </a:lnTo>
                  <a:lnTo>
                    <a:pt x="84531" y="286385"/>
                  </a:lnTo>
                  <a:lnTo>
                    <a:pt x="45084" y="123571"/>
                  </a:lnTo>
                  <a:lnTo>
                    <a:pt x="45084" y="1115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36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07504" y="5280913"/>
              <a:ext cx="85090" cy="286385"/>
            </a:xfrm>
            <a:custGeom>
              <a:avLst/>
              <a:gdLst/>
              <a:ahLst/>
              <a:cxnLst/>
              <a:rect l="l" t="t" r="r" b="b"/>
              <a:pathLst>
                <a:path w="85090" h="286385">
                  <a:moveTo>
                    <a:pt x="0" y="0"/>
                  </a:moveTo>
                  <a:lnTo>
                    <a:pt x="45084" y="111506"/>
                  </a:lnTo>
                  <a:lnTo>
                    <a:pt x="45084" y="123571"/>
                  </a:lnTo>
                  <a:lnTo>
                    <a:pt x="84531" y="286385"/>
                  </a:lnTo>
                  <a:lnTo>
                    <a:pt x="22542" y="1477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356994" y="4379468"/>
              <a:ext cx="2265680" cy="2357755"/>
            </a:xfrm>
            <a:custGeom>
              <a:avLst/>
              <a:gdLst/>
              <a:ahLst/>
              <a:cxnLst/>
              <a:rect l="l" t="t" r="r" b="b"/>
              <a:pathLst>
                <a:path w="2265679" h="2357754">
                  <a:moveTo>
                    <a:pt x="2265553" y="0"/>
                  </a:moveTo>
                  <a:lnTo>
                    <a:pt x="2040128" y="114554"/>
                  </a:lnTo>
                  <a:lnTo>
                    <a:pt x="1825879" y="235204"/>
                  </a:lnTo>
                  <a:lnTo>
                    <a:pt x="1617472" y="361823"/>
                  </a:lnTo>
                  <a:lnTo>
                    <a:pt x="1425829" y="491490"/>
                  </a:lnTo>
                  <a:lnTo>
                    <a:pt x="1177798" y="663321"/>
                  </a:lnTo>
                  <a:lnTo>
                    <a:pt x="941197" y="847217"/>
                  </a:lnTo>
                  <a:lnTo>
                    <a:pt x="732663" y="1034161"/>
                  </a:lnTo>
                  <a:lnTo>
                    <a:pt x="535432" y="1233043"/>
                  </a:lnTo>
                  <a:lnTo>
                    <a:pt x="371982" y="1432052"/>
                  </a:lnTo>
                  <a:lnTo>
                    <a:pt x="225425" y="1643126"/>
                  </a:lnTo>
                  <a:lnTo>
                    <a:pt x="118364" y="1857121"/>
                  </a:lnTo>
                  <a:lnTo>
                    <a:pt x="39496" y="2074164"/>
                  </a:lnTo>
                  <a:lnTo>
                    <a:pt x="5715" y="2294305"/>
                  </a:lnTo>
                  <a:lnTo>
                    <a:pt x="0" y="2306358"/>
                  </a:lnTo>
                  <a:lnTo>
                    <a:pt x="39496" y="2357615"/>
                  </a:lnTo>
                  <a:lnTo>
                    <a:pt x="39496" y="2294305"/>
                  </a:lnTo>
                  <a:lnTo>
                    <a:pt x="73279" y="2077212"/>
                  </a:lnTo>
                  <a:lnTo>
                    <a:pt x="152146" y="1860169"/>
                  </a:lnTo>
                  <a:lnTo>
                    <a:pt x="253619" y="1646174"/>
                  </a:lnTo>
                  <a:lnTo>
                    <a:pt x="400177" y="1441069"/>
                  </a:lnTo>
                  <a:lnTo>
                    <a:pt x="563626" y="1239139"/>
                  </a:lnTo>
                  <a:lnTo>
                    <a:pt x="749554" y="1043178"/>
                  </a:lnTo>
                  <a:lnTo>
                    <a:pt x="963676" y="856234"/>
                  </a:lnTo>
                  <a:lnTo>
                    <a:pt x="1189101" y="669290"/>
                  </a:lnTo>
                  <a:lnTo>
                    <a:pt x="1437132" y="494411"/>
                  </a:lnTo>
                  <a:lnTo>
                    <a:pt x="1634363" y="364871"/>
                  </a:lnTo>
                  <a:lnTo>
                    <a:pt x="1831594" y="238252"/>
                  </a:lnTo>
                  <a:lnTo>
                    <a:pt x="2045716" y="117602"/>
                  </a:lnTo>
                  <a:lnTo>
                    <a:pt x="2265553" y="3048"/>
                  </a:lnTo>
                  <a:lnTo>
                    <a:pt x="2265553" y="0"/>
                  </a:lnTo>
                  <a:close/>
                </a:path>
              </a:pathLst>
            </a:custGeom>
            <a:solidFill>
              <a:srgbClr val="44536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356994" y="4379468"/>
              <a:ext cx="2265680" cy="2357755"/>
            </a:xfrm>
            <a:custGeom>
              <a:avLst/>
              <a:gdLst/>
              <a:ahLst/>
              <a:cxnLst/>
              <a:rect l="l" t="t" r="r" b="b"/>
              <a:pathLst>
                <a:path w="2265679" h="2357754">
                  <a:moveTo>
                    <a:pt x="2265553" y="0"/>
                  </a:moveTo>
                  <a:lnTo>
                    <a:pt x="2265553" y="3048"/>
                  </a:lnTo>
                  <a:lnTo>
                    <a:pt x="2045716" y="117602"/>
                  </a:lnTo>
                  <a:lnTo>
                    <a:pt x="1831594" y="238252"/>
                  </a:lnTo>
                  <a:lnTo>
                    <a:pt x="1634363" y="364871"/>
                  </a:lnTo>
                  <a:lnTo>
                    <a:pt x="1437132" y="494411"/>
                  </a:lnTo>
                  <a:lnTo>
                    <a:pt x="1189101" y="669290"/>
                  </a:lnTo>
                  <a:lnTo>
                    <a:pt x="963676" y="856234"/>
                  </a:lnTo>
                  <a:lnTo>
                    <a:pt x="749554" y="1043178"/>
                  </a:lnTo>
                  <a:lnTo>
                    <a:pt x="563626" y="1239139"/>
                  </a:lnTo>
                  <a:lnTo>
                    <a:pt x="400177" y="1441069"/>
                  </a:lnTo>
                  <a:lnTo>
                    <a:pt x="253619" y="1646174"/>
                  </a:lnTo>
                  <a:lnTo>
                    <a:pt x="152146" y="1860169"/>
                  </a:lnTo>
                  <a:lnTo>
                    <a:pt x="73279" y="2077212"/>
                  </a:lnTo>
                  <a:lnTo>
                    <a:pt x="39496" y="2294305"/>
                  </a:lnTo>
                  <a:lnTo>
                    <a:pt x="39496" y="2357615"/>
                  </a:lnTo>
                  <a:lnTo>
                    <a:pt x="0" y="2306358"/>
                  </a:lnTo>
                  <a:lnTo>
                    <a:pt x="5715" y="2294305"/>
                  </a:lnTo>
                  <a:lnTo>
                    <a:pt x="39496" y="2074164"/>
                  </a:lnTo>
                  <a:lnTo>
                    <a:pt x="118364" y="1857121"/>
                  </a:lnTo>
                  <a:lnTo>
                    <a:pt x="225425" y="1643126"/>
                  </a:lnTo>
                  <a:lnTo>
                    <a:pt x="371982" y="1432052"/>
                  </a:lnTo>
                  <a:lnTo>
                    <a:pt x="535432" y="1233043"/>
                  </a:lnTo>
                  <a:lnTo>
                    <a:pt x="732663" y="1034161"/>
                  </a:lnTo>
                  <a:lnTo>
                    <a:pt x="941197" y="847217"/>
                  </a:lnTo>
                  <a:lnTo>
                    <a:pt x="1177798" y="663321"/>
                  </a:lnTo>
                  <a:lnTo>
                    <a:pt x="1425829" y="491490"/>
                  </a:lnTo>
                  <a:lnTo>
                    <a:pt x="1617472" y="361823"/>
                  </a:lnTo>
                  <a:lnTo>
                    <a:pt x="1825879" y="235204"/>
                  </a:lnTo>
                  <a:lnTo>
                    <a:pt x="2040128" y="114554"/>
                  </a:lnTo>
                  <a:lnTo>
                    <a:pt x="2265553" y="0"/>
                  </a:lnTo>
                  <a:close/>
                </a:path>
              </a:pathLst>
            </a:custGeom>
            <a:ln w="31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356994" y="6761200"/>
              <a:ext cx="208915" cy="591185"/>
            </a:xfrm>
            <a:custGeom>
              <a:avLst/>
              <a:gdLst/>
              <a:ahLst/>
              <a:cxnLst/>
              <a:rect l="l" t="t" r="r" b="b"/>
              <a:pathLst>
                <a:path w="208915" h="591184">
                  <a:moveTo>
                    <a:pt x="183443" y="560495"/>
                  </a:moveTo>
                  <a:lnTo>
                    <a:pt x="186055" y="566775"/>
                  </a:lnTo>
                  <a:lnTo>
                    <a:pt x="208534" y="590905"/>
                  </a:lnTo>
                  <a:lnTo>
                    <a:pt x="183443" y="560495"/>
                  </a:lnTo>
                  <a:close/>
                </a:path>
                <a:path w="208915" h="591184">
                  <a:moveTo>
                    <a:pt x="0" y="0"/>
                  </a:moveTo>
                  <a:lnTo>
                    <a:pt x="5715" y="120586"/>
                  </a:lnTo>
                  <a:lnTo>
                    <a:pt x="28193" y="244195"/>
                  </a:lnTo>
                  <a:lnTo>
                    <a:pt x="84582" y="440156"/>
                  </a:lnTo>
                  <a:lnTo>
                    <a:pt x="123952" y="488391"/>
                  </a:lnTo>
                  <a:lnTo>
                    <a:pt x="183443" y="560495"/>
                  </a:lnTo>
                  <a:lnTo>
                    <a:pt x="118364" y="403986"/>
                  </a:lnTo>
                  <a:lnTo>
                    <a:pt x="67691" y="241185"/>
                  </a:lnTo>
                  <a:lnTo>
                    <a:pt x="39496" y="54267"/>
                  </a:lnTo>
                  <a:lnTo>
                    <a:pt x="33782" y="45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36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356994" y="6761200"/>
              <a:ext cx="208915" cy="591185"/>
            </a:xfrm>
            <a:custGeom>
              <a:avLst/>
              <a:gdLst/>
              <a:ahLst/>
              <a:cxnLst/>
              <a:rect l="l" t="t" r="r" b="b"/>
              <a:pathLst>
                <a:path w="208915" h="591184">
                  <a:moveTo>
                    <a:pt x="0" y="0"/>
                  </a:moveTo>
                  <a:lnTo>
                    <a:pt x="33782" y="45224"/>
                  </a:lnTo>
                  <a:lnTo>
                    <a:pt x="39496" y="54267"/>
                  </a:lnTo>
                  <a:lnTo>
                    <a:pt x="67691" y="241185"/>
                  </a:lnTo>
                  <a:lnTo>
                    <a:pt x="118364" y="403986"/>
                  </a:lnTo>
                  <a:lnTo>
                    <a:pt x="186055" y="566775"/>
                  </a:lnTo>
                  <a:lnTo>
                    <a:pt x="208534" y="590905"/>
                  </a:lnTo>
                  <a:lnTo>
                    <a:pt x="123952" y="488391"/>
                  </a:lnTo>
                  <a:lnTo>
                    <a:pt x="84582" y="440156"/>
                  </a:lnTo>
                  <a:lnTo>
                    <a:pt x="28193" y="244195"/>
                  </a:lnTo>
                  <a:lnTo>
                    <a:pt x="5715" y="1205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8918" y="7365655"/>
              <a:ext cx="177803" cy="202021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356994" y="6685826"/>
              <a:ext cx="40005" cy="130175"/>
            </a:xfrm>
            <a:custGeom>
              <a:avLst/>
              <a:gdLst/>
              <a:ahLst/>
              <a:cxnLst/>
              <a:rect l="l" t="t" r="r" b="b"/>
              <a:pathLst>
                <a:path w="40005" h="130175">
                  <a:moveTo>
                    <a:pt x="0" y="0"/>
                  </a:moveTo>
                  <a:lnTo>
                    <a:pt x="0" y="75374"/>
                  </a:lnTo>
                  <a:lnTo>
                    <a:pt x="33909" y="120599"/>
                  </a:lnTo>
                  <a:lnTo>
                    <a:pt x="39496" y="129641"/>
                  </a:lnTo>
                  <a:lnTo>
                    <a:pt x="39496" y="51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36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356994" y="6685826"/>
              <a:ext cx="40005" cy="130175"/>
            </a:xfrm>
            <a:custGeom>
              <a:avLst/>
              <a:gdLst/>
              <a:ahLst/>
              <a:cxnLst/>
              <a:rect l="l" t="t" r="r" b="b"/>
              <a:pathLst>
                <a:path w="40005" h="130175">
                  <a:moveTo>
                    <a:pt x="0" y="0"/>
                  </a:moveTo>
                  <a:lnTo>
                    <a:pt x="39496" y="51257"/>
                  </a:lnTo>
                  <a:lnTo>
                    <a:pt x="39496" y="129641"/>
                  </a:lnTo>
                  <a:lnTo>
                    <a:pt x="33909" y="120599"/>
                  </a:lnTo>
                  <a:lnTo>
                    <a:pt x="0" y="7537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441577" y="7201357"/>
              <a:ext cx="259715" cy="365125"/>
            </a:xfrm>
            <a:custGeom>
              <a:avLst/>
              <a:gdLst/>
              <a:ahLst/>
              <a:cxnLst/>
              <a:rect l="l" t="t" r="r" b="b"/>
              <a:pathLst>
                <a:path w="259714" h="365125">
                  <a:moveTo>
                    <a:pt x="0" y="0"/>
                  </a:moveTo>
                  <a:lnTo>
                    <a:pt x="61975" y="132651"/>
                  </a:lnTo>
                  <a:lnTo>
                    <a:pt x="78866" y="165823"/>
                  </a:lnTo>
                  <a:lnTo>
                    <a:pt x="253618" y="364794"/>
                  </a:lnTo>
                  <a:lnTo>
                    <a:pt x="259206" y="364794"/>
                  </a:lnTo>
                  <a:lnTo>
                    <a:pt x="185928" y="259270"/>
                  </a:lnTo>
                  <a:lnTo>
                    <a:pt x="123951" y="150748"/>
                  </a:lnTo>
                  <a:lnTo>
                    <a:pt x="39369" y="48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36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441577" y="7201357"/>
              <a:ext cx="259715" cy="365125"/>
            </a:xfrm>
            <a:custGeom>
              <a:avLst/>
              <a:gdLst/>
              <a:ahLst/>
              <a:cxnLst/>
              <a:rect l="l" t="t" r="r" b="b"/>
              <a:pathLst>
                <a:path w="259714" h="365125">
                  <a:moveTo>
                    <a:pt x="0" y="0"/>
                  </a:moveTo>
                  <a:lnTo>
                    <a:pt x="39369" y="48234"/>
                  </a:lnTo>
                  <a:lnTo>
                    <a:pt x="123951" y="150748"/>
                  </a:lnTo>
                  <a:lnTo>
                    <a:pt x="185928" y="259270"/>
                  </a:lnTo>
                  <a:lnTo>
                    <a:pt x="259206" y="364794"/>
                  </a:lnTo>
                  <a:lnTo>
                    <a:pt x="253618" y="364794"/>
                  </a:lnTo>
                  <a:lnTo>
                    <a:pt x="78866" y="165823"/>
                  </a:lnTo>
                  <a:lnTo>
                    <a:pt x="61975" y="1326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3505200" y="817328"/>
            <a:ext cx="4092141" cy="1125308"/>
          </a:xfrm>
          <a:prstGeom prst="rect">
            <a:avLst/>
          </a:prstGeom>
        </p:spPr>
        <p:txBody>
          <a:bodyPr vert="horz" wrap="square" lIns="0" tIns="202565" rIns="0" bIns="0" rtlCol="0">
            <a:spAutoFit/>
          </a:bodyPr>
          <a:lstStyle/>
          <a:p>
            <a:pPr marL="695325">
              <a:lnSpc>
                <a:spcPct val="100000"/>
              </a:lnSpc>
              <a:spcBef>
                <a:spcPts val="1595"/>
              </a:spcBef>
            </a:pPr>
            <a:r>
              <a:rPr lang="en-US" b="1" dirty="0"/>
              <a:t>HMIS</a:t>
            </a:r>
            <a:r>
              <a:rPr lang="en-US" dirty="0"/>
              <a:t> </a:t>
            </a:r>
            <a:r>
              <a:rPr dirty="0"/>
              <a:t>Agency</a:t>
            </a:r>
            <a:r>
              <a:rPr spc="-10" dirty="0"/>
              <a:t> Staff</a:t>
            </a:r>
          </a:p>
          <a:p>
            <a:pPr marL="695325">
              <a:lnSpc>
                <a:spcPct val="100000"/>
              </a:lnSpc>
              <a:spcBef>
                <a:spcPts val="745"/>
              </a:spcBef>
            </a:pPr>
            <a:r>
              <a:rPr lang="en-US" sz="1800" b="0" dirty="0">
                <a:solidFill>
                  <a:srgbClr val="404040"/>
                </a:solidFill>
                <a:latin typeface="Calibri"/>
                <a:cs typeface="Calibri"/>
              </a:rPr>
              <a:t>Training</a:t>
            </a:r>
            <a:r>
              <a:rPr sz="1800" b="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404040"/>
                </a:solidFill>
                <a:latin typeface="Calibri"/>
                <a:cs typeface="Calibri"/>
              </a:rPr>
              <a:t>Guidebook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027290" y="7061008"/>
            <a:ext cx="1739264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0"/>
              </a:spcBef>
            </a:pPr>
            <a:r>
              <a:rPr sz="1100" b="1" dirty="0">
                <a:latin typeface="Calibri"/>
                <a:cs typeface="Calibri"/>
              </a:rPr>
              <a:t>Arlington</a:t>
            </a:r>
            <a:r>
              <a:rPr sz="1100" b="1" spc="-4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County</a:t>
            </a:r>
            <a:r>
              <a:rPr sz="1100" b="1" spc="-35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Government</a:t>
            </a:r>
            <a:endParaRPr sz="1100" b="1" dirty="0">
              <a:latin typeface="Calibri"/>
              <a:cs typeface="Calibri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58545C5-A192-43A6-83E6-B9F22C34B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286" y="5791200"/>
            <a:ext cx="2247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New County Logo – Official Website of Arlington County Virginia Government">
            <a:extLst>
              <a:ext uri="{FF2B5EF4-FFF2-40B4-BE49-F238E27FC236}">
                <a16:creationId xmlns:a16="http://schemas.microsoft.com/office/drawing/2014/main" id="{C308F241-9CA7-446E-A380-7DAE80469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186" y="2053589"/>
            <a:ext cx="4572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5773" y="453481"/>
            <a:ext cx="4545330" cy="2378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dirty="0">
                <a:solidFill>
                  <a:schemeClr val="accent1"/>
                </a:solidFill>
                <a:latin typeface="Arial Black"/>
                <a:cs typeface="Arial Black"/>
              </a:rPr>
              <a:t>Search</a:t>
            </a:r>
            <a:r>
              <a:rPr sz="1400" spc="-55" dirty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chemeClr val="accent1"/>
                </a:solidFill>
                <a:latin typeface="Arial Black"/>
                <a:cs typeface="Arial Black"/>
              </a:rPr>
              <a:t>Functions:</a:t>
            </a:r>
            <a:r>
              <a:rPr sz="1400" spc="-40" dirty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sz="1450" i="1" spc="-30" dirty="0">
                <a:latin typeface="Arial Black"/>
                <a:cs typeface="Arial Black"/>
              </a:rPr>
              <a:t>Searching</a:t>
            </a:r>
            <a:r>
              <a:rPr sz="1450" i="1" spc="-50" dirty="0">
                <a:latin typeface="Arial Black"/>
                <a:cs typeface="Arial Black"/>
              </a:rPr>
              <a:t> </a:t>
            </a:r>
            <a:r>
              <a:rPr sz="1450" i="1" spc="-25" dirty="0">
                <a:latin typeface="Arial Black"/>
                <a:cs typeface="Arial Black"/>
              </a:rPr>
              <a:t>Within</a:t>
            </a:r>
            <a:r>
              <a:rPr sz="1450" i="1" spc="-70" dirty="0">
                <a:latin typeface="Arial Black"/>
                <a:cs typeface="Arial Black"/>
              </a:rPr>
              <a:t> </a:t>
            </a:r>
            <a:r>
              <a:rPr sz="1450" i="1" dirty="0">
                <a:latin typeface="Arial Black"/>
                <a:cs typeface="Arial Black"/>
              </a:rPr>
              <a:t>a</a:t>
            </a:r>
            <a:r>
              <a:rPr sz="1450" i="1" spc="-50" dirty="0">
                <a:latin typeface="Arial Black"/>
                <a:cs typeface="Arial Black"/>
              </a:rPr>
              <a:t> </a:t>
            </a:r>
            <a:r>
              <a:rPr sz="1450" i="1" spc="-10" dirty="0">
                <a:latin typeface="Arial Black"/>
                <a:cs typeface="Arial Black"/>
              </a:rPr>
              <a:t>Program</a:t>
            </a:r>
            <a:endParaRPr sz="1450"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4384" y="7133031"/>
            <a:ext cx="74549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b="1" dirty="0">
                <a:solidFill>
                  <a:schemeClr val="accent1"/>
                </a:solidFill>
                <a:latin typeface="Calibri"/>
                <a:cs typeface="Calibri"/>
              </a:rPr>
              <a:t>Agency</a:t>
            </a:r>
            <a:r>
              <a:rPr sz="1100" b="1" spc="-5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accent1"/>
                </a:solidFill>
                <a:latin typeface="Calibri"/>
                <a:cs typeface="Calibri"/>
              </a:rPr>
              <a:t>Staff</a:t>
            </a:r>
            <a:endParaRPr sz="11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12333E-F151-49D4-9528-AEDDB220D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0462"/>
            <a:ext cx="10058400" cy="5971476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8E8CB9C-7722-4377-AD7E-F5ED321798B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995"/>
              </a:lnSpc>
            </a:pPr>
            <a:fld id="{81D60167-4931-47E6-BA6A-407CBD079E47}" type="slidenum">
              <a:rPr lang="en-US" spc="-25" smtClean="0"/>
              <a:t>9</a:t>
            </a:fld>
            <a:endParaRPr lang="en-US"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2180" y="453481"/>
            <a:ext cx="4107179" cy="2378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dirty="0">
                <a:solidFill>
                  <a:schemeClr val="accent1"/>
                </a:solidFill>
                <a:latin typeface="Arial Black"/>
                <a:cs typeface="Arial Black"/>
              </a:rPr>
              <a:t>Search</a:t>
            </a:r>
            <a:r>
              <a:rPr sz="1400" spc="-55" dirty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chemeClr val="accent1"/>
                </a:solidFill>
                <a:latin typeface="Arial Black"/>
                <a:cs typeface="Arial Black"/>
              </a:rPr>
              <a:t>Functions:</a:t>
            </a:r>
            <a:r>
              <a:rPr sz="1400" spc="-40" dirty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sz="1450" i="1" spc="-30" dirty="0">
                <a:latin typeface="Arial Black"/>
                <a:cs typeface="Arial Black"/>
              </a:rPr>
              <a:t>Searching</a:t>
            </a:r>
            <a:r>
              <a:rPr sz="1450" i="1" spc="-50" dirty="0">
                <a:latin typeface="Arial Black"/>
                <a:cs typeface="Arial Black"/>
              </a:rPr>
              <a:t> </a:t>
            </a:r>
            <a:r>
              <a:rPr sz="1450" i="1" spc="-25" dirty="0">
                <a:latin typeface="Arial Black"/>
                <a:cs typeface="Arial Black"/>
              </a:rPr>
              <a:t>Within</a:t>
            </a:r>
            <a:r>
              <a:rPr sz="1450" i="1" spc="-70" dirty="0">
                <a:latin typeface="Arial Black"/>
                <a:cs typeface="Arial Black"/>
              </a:rPr>
              <a:t> </a:t>
            </a:r>
            <a:r>
              <a:rPr sz="1450" i="1" dirty="0">
                <a:latin typeface="Arial Black"/>
                <a:cs typeface="Arial Black"/>
              </a:rPr>
              <a:t>a</a:t>
            </a:r>
            <a:r>
              <a:rPr sz="1450" i="1" spc="-75" dirty="0">
                <a:latin typeface="Arial Black"/>
                <a:cs typeface="Arial Black"/>
              </a:rPr>
              <a:t> </a:t>
            </a:r>
            <a:r>
              <a:rPr sz="1450" i="1" spc="-20" dirty="0">
                <a:latin typeface="Arial Black"/>
                <a:cs typeface="Arial Black"/>
              </a:rPr>
              <a:t>Site</a:t>
            </a:r>
            <a:endParaRPr sz="1450" dirty="0">
              <a:latin typeface="Arial Black"/>
              <a:cs typeface="Arial Black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AFDCE0-8735-431F-871B-112B760BEA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9" b="669"/>
          <a:stretch/>
        </p:blipFill>
        <p:spPr>
          <a:xfrm>
            <a:off x="0" y="914399"/>
            <a:ext cx="10058400" cy="5943601"/>
          </a:xfrm>
          <a:prstGeom prst="rect">
            <a:avLst/>
          </a:prstGeom>
        </p:spPr>
      </p:pic>
      <p:sp>
        <p:nvSpPr>
          <p:cNvPr id="12" name="object 5">
            <a:extLst>
              <a:ext uri="{FF2B5EF4-FFF2-40B4-BE49-F238E27FC236}">
                <a16:creationId xmlns:a16="http://schemas.microsoft.com/office/drawing/2014/main" id="{18B01447-CB48-4EEA-A455-F905F2E6BF7A}"/>
              </a:ext>
            </a:extLst>
          </p:cNvPr>
          <p:cNvSpPr txBox="1"/>
          <p:nvPr/>
        </p:nvSpPr>
        <p:spPr>
          <a:xfrm>
            <a:off x="8414384" y="7133031"/>
            <a:ext cx="74549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b="1" dirty="0">
                <a:solidFill>
                  <a:schemeClr val="accent1"/>
                </a:solidFill>
                <a:latin typeface="Calibri"/>
                <a:cs typeface="Calibri"/>
              </a:rPr>
              <a:t>Agency</a:t>
            </a:r>
            <a:r>
              <a:rPr sz="1100" b="1" spc="-55" dirty="0"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accent1"/>
                </a:solidFill>
                <a:latin typeface="Calibri"/>
                <a:cs typeface="Calibri"/>
              </a:rPr>
              <a:t>Staff</a:t>
            </a:r>
            <a:endParaRPr sz="11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C6D6084-F773-4B61-8D42-9CBD471267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995"/>
              </a:lnSpc>
            </a:pPr>
            <a:fld id="{81D60167-4931-47E6-BA6A-407CBD079E47}" type="slidenum">
              <a:rPr lang="en-US" spc="-25" smtClean="0"/>
              <a:t>10</a:t>
            </a:fld>
            <a:endParaRPr lang="en-US"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2180" y="453481"/>
            <a:ext cx="4107179" cy="2378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dirty="0">
                <a:solidFill>
                  <a:schemeClr val="accent1"/>
                </a:solidFill>
                <a:latin typeface="Arial Black"/>
                <a:cs typeface="Arial Black"/>
              </a:rPr>
              <a:t>Search</a:t>
            </a:r>
            <a:r>
              <a:rPr sz="1400" spc="-55" dirty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chemeClr val="accent1"/>
                </a:solidFill>
                <a:latin typeface="Arial Black"/>
                <a:cs typeface="Arial Black"/>
              </a:rPr>
              <a:t>Functions:</a:t>
            </a:r>
            <a:r>
              <a:rPr sz="1400" spc="-40" dirty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sz="1450" i="1" spc="-30" dirty="0">
                <a:latin typeface="Arial Black"/>
                <a:cs typeface="Arial Black"/>
              </a:rPr>
              <a:t>Searching</a:t>
            </a:r>
            <a:r>
              <a:rPr sz="1450" i="1" spc="-50" dirty="0">
                <a:latin typeface="Arial Black"/>
                <a:cs typeface="Arial Black"/>
              </a:rPr>
              <a:t> </a:t>
            </a:r>
            <a:r>
              <a:rPr sz="1450" i="1" spc="-25" dirty="0">
                <a:latin typeface="Arial Black"/>
                <a:cs typeface="Arial Black"/>
              </a:rPr>
              <a:t>Within</a:t>
            </a:r>
            <a:r>
              <a:rPr sz="1450" i="1" spc="-70" dirty="0">
                <a:latin typeface="Arial Black"/>
                <a:cs typeface="Arial Black"/>
              </a:rPr>
              <a:t> </a:t>
            </a:r>
            <a:r>
              <a:rPr sz="1450" i="1" dirty="0">
                <a:latin typeface="Arial Black"/>
                <a:cs typeface="Arial Black"/>
              </a:rPr>
              <a:t>a</a:t>
            </a:r>
            <a:r>
              <a:rPr sz="1450" i="1" spc="-75" dirty="0">
                <a:latin typeface="Arial Black"/>
                <a:cs typeface="Arial Black"/>
              </a:rPr>
              <a:t> </a:t>
            </a:r>
            <a:r>
              <a:rPr sz="1450" i="1" spc="-20" dirty="0">
                <a:latin typeface="Arial Black"/>
                <a:cs typeface="Arial Black"/>
              </a:rPr>
              <a:t>Site</a:t>
            </a:r>
            <a:endParaRPr sz="1450" dirty="0">
              <a:latin typeface="Arial Black"/>
              <a:cs typeface="Arial Black"/>
            </a:endParaRPr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85F84D9-1731-4AF7-BA39-58B5483D2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5406"/>
            <a:ext cx="10058400" cy="5081587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12464CA4-84EB-492E-8A83-50DBBA234180}"/>
              </a:ext>
            </a:extLst>
          </p:cNvPr>
          <p:cNvSpPr txBox="1"/>
          <p:nvPr/>
        </p:nvSpPr>
        <p:spPr>
          <a:xfrm>
            <a:off x="8414384" y="7133031"/>
            <a:ext cx="74549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b="1" dirty="0">
                <a:solidFill>
                  <a:schemeClr val="accent1"/>
                </a:solidFill>
                <a:latin typeface="Calibri"/>
                <a:cs typeface="Calibri"/>
              </a:rPr>
              <a:t>Agency</a:t>
            </a:r>
            <a:r>
              <a:rPr sz="1100" b="1" spc="-55" dirty="0"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accent1"/>
                </a:solidFill>
                <a:latin typeface="Calibri"/>
                <a:cs typeface="Calibri"/>
              </a:rPr>
              <a:t>Staff</a:t>
            </a:r>
            <a:endParaRPr sz="11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1D6B613-3AFA-4B6F-80F1-CB99A1AA1A9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995"/>
              </a:lnSpc>
            </a:pPr>
            <a:fld id="{81D60167-4931-47E6-BA6A-407CBD079E47}" type="slidenum">
              <a:rPr lang="en-US" spc="-25" smtClean="0"/>
              <a:t>11</a:t>
            </a:fld>
            <a:endParaRPr lang="en-US"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7BF361D-CFE2-43F3-A875-88951CFEE779}"/>
              </a:ext>
            </a:extLst>
          </p:cNvPr>
          <p:cNvSpPr txBox="1"/>
          <p:nvPr/>
        </p:nvSpPr>
        <p:spPr>
          <a:xfrm>
            <a:off x="2133790" y="381000"/>
            <a:ext cx="5790820" cy="2378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dirty="0">
                <a:solidFill>
                  <a:schemeClr val="accent1"/>
                </a:solidFill>
                <a:latin typeface="Arial Black"/>
                <a:cs typeface="Arial Black"/>
              </a:rPr>
              <a:t>Search</a:t>
            </a:r>
            <a:r>
              <a:rPr sz="1400" spc="-55" dirty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chemeClr val="accent1"/>
                </a:solidFill>
                <a:latin typeface="Arial Black"/>
                <a:cs typeface="Arial Black"/>
              </a:rPr>
              <a:t>Functions:</a:t>
            </a:r>
            <a:r>
              <a:rPr sz="1400" spc="-40" dirty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sz="1450" i="1" spc="-30" dirty="0">
                <a:latin typeface="Arial Black"/>
                <a:cs typeface="Arial Black"/>
              </a:rPr>
              <a:t>Searching</a:t>
            </a:r>
            <a:r>
              <a:rPr sz="1450" i="1" spc="-50" dirty="0">
                <a:latin typeface="Arial Black"/>
                <a:cs typeface="Arial Black"/>
              </a:rPr>
              <a:t> </a:t>
            </a:r>
            <a:r>
              <a:rPr lang="en-US" sz="1450" i="1" spc="-25" dirty="0">
                <a:latin typeface="Arial Black"/>
                <a:cs typeface="Arial Black"/>
              </a:rPr>
              <a:t>Outside Current Site/Program</a:t>
            </a:r>
            <a:endParaRPr sz="1450" dirty="0">
              <a:latin typeface="Arial Black"/>
              <a:cs typeface="Arial Black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993F90-DDE0-4BF4-B659-B875A84DA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4396"/>
            <a:ext cx="10058400" cy="6003608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A753B8C4-6FBD-4D93-A798-CB5345B95125}"/>
              </a:ext>
            </a:extLst>
          </p:cNvPr>
          <p:cNvSpPr txBox="1"/>
          <p:nvPr/>
        </p:nvSpPr>
        <p:spPr>
          <a:xfrm>
            <a:off x="8414384" y="7133031"/>
            <a:ext cx="74549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b="1" dirty="0">
                <a:solidFill>
                  <a:schemeClr val="accent1"/>
                </a:solidFill>
                <a:latin typeface="Calibri"/>
                <a:cs typeface="Calibri"/>
              </a:rPr>
              <a:t>Agency</a:t>
            </a:r>
            <a:r>
              <a:rPr sz="1100" b="1" spc="-55" dirty="0"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accent1"/>
                </a:solidFill>
                <a:latin typeface="Calibri"/>
                <a:cs typeface="Calibri"/>
              </a:rPr>
              <a:t>Staff</a:t>
            </a:r>
            <a:endParaRPr sz="11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48A6967-D980-4980-B96D-F939674E78A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995"/>
              </a:lnSpc>
            </a:pPr>
            <a:fld id="{81D60167-4931-47E6-BA6A-407CBD079E47}" type="slidenum">
              <a:rPr lang="en-US" spc="-25" smtClean="0"/>
              <a:t>12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1997762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8F19F76-95D8-4DC0-A97A-E7267671A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787"/>
            <a:ext cx="10058400" cy="5086826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484F9F64-BA47-4AD0-82DE-5023C4B74BF1}"/>
              </a:ext>
            </a:extLst>
          </p:cNvPr>
          <p:cNvSpPr txBox="1"/>
          <p:nvPr/>
        </p:nvSpPr>
        <p:spPr>
          <a:xfrm>
            <a:off x="3789425" y="608857"/>
            <a:ext cx="2590800" cy="2301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1400" dirty="0">
                <a:solidFill>
                  <a:schemeClr val="accent1"/>
                </a:solidFill>
                <a:latin typeface="Arial Black"/>
                <a:cs typeface="Arial Black"/>
              </a:rPr>
              <a:t>Enroll Existing Household</a:t>
            </a:r>
            <a:endParaRPr sz="1450" dirty="0">
              <a:latin typeface="Arial Black"/>
              <a:cs typeface="Arial Black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7115665C-0C29-4DB1-9CDB-6D1A4A1737E6}"/>
              </a:ext>
            </a:extLst>
          </p:cNvPr>
          <p:cNvSpPr txBox="1"/>
          <p:nvPr/>
        </p:nvSpPr>
        <p:spPr>
          <a:xfrm>
            <a:off x="8414384" y="7133031"/>
            <a:ext cx="74549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b="1" dirty="0">
                <a:solidFill>
                  <a:schemeClr val="accent1"/>
                </a:solidFill>
                <a:latin typeface="Calibri"/>
                <a:cs typeface="Calibri"/>
              </a:rPr>
              <a:t>Agency</a:t>
            </a:r>
            <a:r>
              <a:rPr sz="1100" b="1" spc="-55" dirty="0"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accent1"/>
                </a:solidFill>
                <a:latin typeface="Calibri"/>
                <a:cs typeface="Calibri"/>
              </a:rPr>
              <a:t>Staff</a:t>
            </a:r>
            <a:endParaRPr sz="11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1180E6A-D7EB-4147-87C9-0DC335D70C4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995"/>
              </a:lnSpc>
            </a:pPr>
            <a:fld id="{81D60167-4931-47E6-BA6A-407CBD079E47}" type="slidenum">
              <a:rPr lang="en-US" spc="-25" smtClean="0"/>
              <a:t>13</a:t>
            </a:fld>
            <a:endParaRPr lang="en-US"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7752" y="463042"/>
            <a:ext cx="2273047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solidFill>
                  <a:schemeClr val="accent1"/>
                </a:solidFill>
                <a:latin typeface="Arial Black"/>
                <a:cs typeface="Arial Black"/>
              </a:rPr>
              <a:t>Create</a:t>
            </a:r>
            <a:r>
              <a:rPr sz="1400" spc="-45" dirty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chemeClr val="accent1"/>
                </a:solidFill>
                <a:latin typeface="Arial Black"/>
                <a:cs typeface="Arial Black"/>
              </a:rPr>
              <a:t>New</a:t>
            </a:r>
            <a:r>
              <a:rPr sz="1400" spc="-25" dirty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lang="en-US" sz="1400" spc="-10" dirty="0">
                <a:solidFill>
                  <a:schemeClr val="accent1"/>
                </a:solidFill>
                <a:latin typeface="Arial Black"/>
                <a:cs typeface="Arial Black"/>
              </a:rPr>
              <a:t>Household</a:t>
            </a:r>
            <a:endParaRPr sz="1400" dirty="0">
              <a:solidFill>
                <a:schemeClr val="accent1"/>
              </a:solidFill>
              <a:latin typeface="Arial Black"/>
              <a:cs typeface="Arial Black"/>
            </a:endParaRP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0877D25-2162-42CF-A275-9C8AA036D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787"/>
            <a:ext cx="10058400" cy="5086826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0F6FC11D-1985-49BF-A183-67CCE2BD64ED}"/>
              </a:ext>
            </a:extLst>
          </p:cNvPr>
          <p:cNvSpPr txBox="1"/>
          <p:nvPr/>
        </p:nvSpPr>
        <p:spPr>
          <a:xfrm>
            <a:off x="8414384" y="7133031"/>
            <a:ext cx="74549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b="1" dirty="0">
                <a:solidFill>
                  <a:schemeClr val="accent1"/>
                </a:solidFill>
                <a:latin typeface="Calibri"/>
                <a:cs typeface="Calibri"/>
              </a:rPr>
              <a:t>Agency</a:t>
            </a:r>
            <a:r>
              <a:rPr sz="1100" b="1" spc="-55" dirty="0"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accent1"/>
                </a:solidFill>
                <a:latin typeface="Calibri"/>
                <a:cs typeface="Calibri"/>
              </a:rPr>
              <a:t>Staff</a:t>
            </a:r>
            <a:endParaRPr sz="11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6CC612E-F687-4AA5-A5F5-5E7485A467E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995"/>
              </a:lnSpc>
            </a:pPr>
            <a:fld id="{81D60167-4931-47E6-BA6A-407CBD079E47}" type="slidenum">
              <a:rPr lang="en-US" spc="-25" smtClean="0"/>
              <a:t>14</a:t>
            </a:fld>
            <a:endParaRPr lang="en-US"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01516" y="610458"/>
            <a:ext cx="3949447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solidFill>
                  <a:schemeClr val="accent1"/>
                </a:solidFill>
                <a:latin typeface="Arial Black"/>
                <a:cs typeface="Arial Black"/>
              </a:rPr>
              <a:t>Create</a:t>
            </a:r>
            <a:r>
              <a:rPr sz="1400" spc="-45" dirty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chemeClr val="accent1"/>
                </a:solidFill>
                <a:latin typeface="Arial Black"/>
                <a:cs typeface="Arial Black"/>
              </a:rPr>
              <a:t>New</a:t>
            </a:r>
            <a:r>
              <a:rPr sz="1400" spc="-25" dirty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lang="en-US" sz="1400" spc="-10" dirty="0">
                <a:solidFill>
                  <a:schemeClr val="accent1"/>
                </a:solidFill>
                <a:latin typeface="Arial Black"/>
                <a:cs typeface="Arial Black"/>
              </a:rPr>
              <a:t>Household: </a:t>
            </a:r>
            <a:r>
              <a:rPr lang="en-US" sz="1400" i="1" spc="-10" dirty="0">
                <a:solidFill>
                  <a:schemeClr val="tx1"/>
                </a:solidFill>
                <a:latin typeface="Arial Black"/>
                <a:cs typeface="Arial Black"/>
              </a:rPr>
              <a:t>Demographics</a:t>
            </a:r>
            <a:endParaRPr sz="14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pic>
        <p:nvPicPr>
          <p:cNvPr id="5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38AD16CB-A9BB-4341-9486-03E831B64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167"/>
            <a:ext cx="10058400" cy="5092065"/>
          </a:xfrm>
          <a:prstGeom prst="rect">
            <a:avLst/>
          </a:prstGeom>
        </p:spPr>
      </p:pic>
      <p:sp>
        <p:nvSpPr>
          <p:cNvPr id="9" name="object 5">
            <a:extLst>
              <a:ext uri="{FF2B5EF4-FFF2-40B4-BE49-F238E27FC236}">
                <a16:creationId xmlns:a16="http://schemas.microsoft.com/office/drawing/2014/main" id="{1CDAD854-E50B-47BF-8AB8-2492038FAAFB}"/>
              </a:ext>
            </a:extLst>
          </p:cNvPr>
          <p:cNvSpPr txBox="1"/>
          <p:nvPr/>
        </p:nvSpPr>
        <p:spPr>
          <a:xfrm>
            <a:off x="8414384" y="7133031"/>
            <a:ext cx="74549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b="1" dirty="0">
                <a:solidFill>
                  <a:schemeClr val="accent1"/>
                </a:solidFill>
                <a:latin typeface="Calibri"/>
                <a:cs typeface="Calibri"/>
              </a:rPr>
              <a:t>Agency</a:t>
            </a:r>
            <a:r>
              <a:rPr sz="1100" b="1" spc="-55" dirty="0"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accent1"/>
                </a:solidFill>
                <a:latin typeface="Calibri"/>
                <a:cs typeface="Calibri"/>
              </a:rPr>
              <a:t>Staff</a:t>
            </a:r>
            <a:endParaRPr sz="11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FC0A800-DB93-4CD2-83BC-7DDA033745E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995"/>
              </a:lnSpc>
            </a:pPr>
            <a:fld id="{81D60167-4931-47E6-BA6A-407CBD079E47}" type="slidenum">
              <a:rPr lang="en-US" spc="-25" smtClean="0"/>
              <a:t>15</a:t>
            </a:fld>
            <a:endParaRPr lang="en-US"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5001F6B8-F311-421D-975A-21A17ACC5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787"/>
            <a:ext cx="10058400" cy="5086826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07858CAF-686D-436B-BB16-B05AD80CC85B}"/>
              </a:ext>
            </a:extLst>
          </p:cNvPr>
          <p:cNvSpPr txBox="1"/>
          <p:nvPr/>
        </p:nvSpPr>
        <p:spPr>
          <a:xfrm>
            <a:off x="3001516" y="610458"/>
            <a:ext cx="3949447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solidFill>
                  <a:schemeClr val="accent1"/>
                </a:solidFill>
                <a:latin typeface="Arial Black"/>
                <a:cs typeface="Arial Black"/>
              </a:rPr>
              <a:t>Create</a:t>
            </a:r>
            <a:r>
              <a:rPr sz="1400" spc="-45" dirty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chemeClr val="accent1"/>
                </a:solidFill>
                <a:latin typeface="Arial Black"/>
                <a:cs typeface="Arial Black"/>
              </a:rPr>
              <a:t>New</a:t>
            </a:r>
            <a:r>
              <a:rPr sz="1400" spc="-25" dirty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lang="en-US" sz="1400" spc="-10" dirty="0">
                <a:solidFill>
                  <a:schemeClr val="accent1"/>
                </a:solidFill>
                <a:latin typeface="Arial Black"/>
                <a:cs typeface="Arial Black"/>
              </a:rPr>
              <a:t>Household: </a:t>
            </a:r>
            <a:r>
              <a:rPr lang="en-US" sz="1400" i="1" spc="-10" dirty="0">
                <a:solidFill>
                  <a:schemeClr val="tx1"/>
                </a:solidFill>
                <a:latin typeface="Arial Black"/>
                <a:cs typeface="Arial Black"/>
              </a:rPr>
              <a:t>Demographics</a:t>
            </a:r>
            <a:endParaRPr sz="14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FF7B114E-169A-4291-BA80-C1432D1E31E5}"/>
              </a:ext>
            </a:extLst>
          </p:cNvPr>
          <p:cNvSpPr txBox="1"/>
          <p:nvPr/>
        </p:nvSpPr>
        <p:spPr>
          <a:xfrm>
            <a:off x="8414384" y="7133031"/>
            <a:ext cx="74549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b="1" dirty="0">
                <a:solidFill>
                  <a:schemeClr val="accent1"/>
                </a:solidFill>
                <a:latin typeface="Calibri"/>
                <a:cs typeface="Calibri"/>
              </a:rPr>
              <a:t>Agency</a:t>
            </a:r>
            <a:r>
              <a:rPr sz="1100" b="1" spc="-55" dirty="0"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accent1"/>
                </a:solidFill>
                <a:latin typeface="Calibri"/>
                <a:cs typeface="Calibri"/>
              </a:rPr>
              <a:t>Staff</a:t>
            </a:r>
            <a:endParaRPr sz="11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252F6CE-2092-41E8-8D14-1A54CEF3A92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995"/>
              </a:lnSpc>
            </a:pPr>
            <a:fld id="{81D60167-4931-47E6-BA6A-407CBD079E47}" type="slidenum">
              <a:rPr lang="en-US" spc="-25" smtClean="0"/>
              <a:t>16</a:t>
            </a:fld>
            <a:endParaRPr lang="en-US"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326A25-4A7C-48D5-8A9B-38A289F8C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3041"/>
            <a:ext cx="10058400" cy="5966318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09A70BC2-822F-4D86-9F4B-0E020984ECFF}"/>
              </a:ext>
            </a:extLst>
          </p:cNvPr>
          <p:cNvSpPr txBox="1"/>
          <p:nvPr/>
        </p:nvSpPr>
        <p:spPr>
          <a:xfrm>
            <a:off x="3371469" y="453481"/>
            <a:ext cx="3311525" cy="2301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1400" dirty="0">
                <a:solidFill>
                  <a:schemeClr val="accent1"/>
                </a:solidFill>
                <a:latin typeface="Arial Black"/>
                <a:cs typeface="Arial Black"/>
              </a:rPr>
              <a:t>Mandatory HMIS TouchPoints</a:t>
            </a:r>
            <a:endParaRPr sz="1450" dirty="0">
              <a:solidFill>
                <a:schemeClr val="accent1"/>
              </a:solidFill>
              <a:latin typeface="Arial Black"/>
              <a:cs typeface="Arial Black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513E8AEA-CBDD-4C29-A08D-7F4BCC758048}"/>
              </a:ext>
            </a:extLst>
          </p:cNvPr>
          <p:cNvSpPr txBox="1"/>
          <p:nvPr/>
        </p:nvSpPr>
        <p:spPr>
          <a:xfrm>
            <a:off x="8414384" y="7133031"/>
            <a:ext cx="74549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b="1" dirty="0">
                <a:solidFill>
                  <a:schemeClr val="accent1"/>
                </a:solidFill>
                <a:latin typeface="Calibri"/>
                <a:cs typeface="Calibri"/>
              </a:rPr>
              <a:t>Agency</a:t>
            </a:r>
            <a:r>
              <a:rPr sz="1100" b="1" spc="-55" dirty="0"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accent1"/>
                </a:solidFill>
                <a:latin typeface="Calibri"/>
                <a:cs typeface="Calibri"/>
              </a:rPr>
              <a:t>Staff</a:t>
            </a:r>
            <a:endParaRPr sz="11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0FC149-C8A8-4265-BE2B-5D8B0CA3970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995"/>
              </a:lnSpc>
            </a:pPr>
            <a:fld id="{81D60167-4931-47E6-BA6A-407CBD079E47}" type="slidenum">
              <a:rPr lang="en-US" spc="-25" smtClean="0"/>
              <a:t>17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4243326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0424F32-9D46-45EC-A0D9-D5E2705523DC}"/>
              </a:ext>
            </a:extLst>
          </p:cNvPr>
          <p:cNvSpPr txBox="1"/>
          <p:nvPr/>
        </p:nvSpPr>
        <p:spPr>
          <a:xfrm>
            <a:off x="1447800" y="533400"/>
            <a:ext cx="7448931" cy="2301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US" sz="1400" dirty="0">
                <a:solidFill>
                  <a:schemeClr val="accent1"/>
                </a:solidFill>
                <a:latin typeface="Arial Black"/>
                <a:cs typeface="Arial Black"/>
              </a:rPr>
              <a:t>Mandatory HMIS TouchPoints: </a:t>
            </a:r>
            <a:r>
              <a:rPr lang="en-US" sz="1400" i="1" dirty="0">
                <a:latin typeface="Arial Black"/>
                <a:cs typeface="Arial Black"/>
              </a:rPr>
              <a:t>HUD Assessments (Entry/Update/Annual/Exit)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FBB1B0-4530-420B-BFBA-5C46BE66C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7737"/>
            <a:ext cx="10058400" cy="5976925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23194851-C769-4C95-940F-D4682F167CCE}"/>
              </a:ext>
            </a:extLst>
          </p:cNvPr>
          <p:cNvSpPr txBox="1"/>
          <p:nvPr/>
        </p:nvSpPr>
        <p:spPr>
          <a:xfrm>
            <a:off x="8414384" y="7133031"/>
            <a:ext cx="74549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b="1" dirty="0">
                <a:solidFill>
                  <a:schemeClr val="accent1"/>
                </a:solidFill>
                <a:latin typeface="Calibri"/>
                <a:cs typeface="Calibri"/>
              </a:rPr>
              <a:t>Agency</a:t>
            </a:r>
            <a:r>
              <a:rPr sz="1100" b="1" spc="-55" dirty="0"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accent1"/>
                </a:solidFill>
                <a:latin typeface="Calibri"/>
                <a:cs typeface="Calibri"/>
              </a:rPr>
              <a:t>Staff</a:t>
            </a:r>
            <a:endParaRPr sz="11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607187-E432-4A9C-A1B8-E6C5937DB8D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995"/>
              </a:lnSpc>
            </a:pPr>
            <a:fld id="{81D60167-4931-47E6-BA6A-407CBD079E47}" type="slidenum">
              <a:rPr lang="en-US" spc="-25" smtClean="0"/>
              <a:t>18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4071709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2A2C6-02C5-4390-87AC-1B09EFF3E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496" y="228600"/>
            <a:ext cx="3629407" cy="553998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Table of Contents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1BC43-A4C7-499A-8B2C-977CD43EA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6812281" cy="664797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HMIS Referrals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Creating a Referral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Managing a Referral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Search Functions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Searching within a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Searching within a 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Searching Outside of Current Site/Program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Enroll Existing Household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Create New Household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Demographics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HMIS Mandatory TouchPoints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HUD Assessment (Entry/Update/Annual/Exit)</a:t>
            </a:r>
            <a:endParaRPr lang="en-US" b="1" i="1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Services Provided (Case Notes) &amp; Forms of ID</a:t>
            </a:r>
            <a:endParaRPr lang="en-US" b="1" i="1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Additional Assessments based on Project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HMIS Bed-list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Check-In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Check-Out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Manage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Dismissals/Project Exit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HUD Assessment at Exit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Reasons for Dismissal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ED3BE2-EEDE-426C-B52C-48B4D9DE211D}"/>
              </a:ext>
            </a:extLst>
          </p:cNvPr>
          <p:cNvSpPr txBox="1"/>
          <p:nvPr/>
        </p:nvSpPr>
        <p:spPr>
          <a:xfrm>
            <a:off x="4996542" y="1295400"/>
            <a:ext cx="48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Built for Zero (BFZ) – </a:t>
            </a:r>
            <a:r>
              <a:rPr lang="en-US" i="1" dirty="0">
                <a:solidFill>
                  <a:schemeClr val="accent1"/>
                </a:solidFill>
                <a:latin typeface="+mn-lt"/>
              </a:rPr>
              <a:t>(CoC Requirement for Shelter &amp; Street Outreach programs)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 </a:t>
            </a:r>
          </a:p>
          <a:p>
            <a:pPr marL="742950" lvl="5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Enroll</a:t>
            </a:r>
          </a:p>
          <a:p>
            <a:pPr marL="742950" lvl="5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Dismiss</a:t>
            </a:r>
          </a:p>
          <a:p>
            <a:pPr lvl="8"/>
            <a:endParaRPr lang="en-US" dirty="0"/>
          </a:p>
          <a:p>
            <a:pPr marL="285750" lvl="8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7358412-7029-4977-ACD8-49A82F384297}"/>
              </a:ext>
            </a:extLst>
          </p:cNvPr>
          <p:cNvSpPr txBox="1"/>
          <p:nvPr/>
        </p:nvSpPr>
        <p:spPr>
          <a:xfrm>
            <a:off x="8414384" y="7133031"/>
            <a:ext cx="74549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b="1" dirty="0">
                <a:solidFill>
                  <a:schemeClr val="accent1"/>
                </a:solidFill>
                <a:latin typeface="Calibri"/>
                <a:cs typeface="Calibri"/>
              </a:rPr>
              <a:t>Agency</a:t>
            </a:r>
            <a:r>
              <a:rPr sz="1100" b="1" spc="-55" dirty="0"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accent1"/>
                </a:solidFill>
                <a:latin typeface="Calibri"/>
                <a:cs typeface="Calibri"/>
              </a:rPr>
              <a:t>Staff</a:t>
            </a:r>
            <a:endParaRPr sz="11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FAECC8-01D9-4AD3-9015-4630A38762A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4736338" y="7048448"/>
            <a:ext cx="351154" cy="260071"/>
          </a:xfrm>
        </p:spPr>
        <p:txBody>
          <a:bodyPr/>
          <a:lstStyle/>
          <a:p>
            <a:pPr marL="38100">
              <a:lnSpc>
                <a:spcPts val="1995"/>
              </a:lnSpc>
            </a:pPr>
            <a:fld id="{81D60167-4931-47E6-BA6A-407CBD079E47}" type="slidenum">
              <a:rPr lang="en-US" b="1" spc="-25" smtClean="0"/>
              <a:t>1</a:t>
            </a:fld>
            <a:endParaRPr lang="en-US" b="1" spc="-25" dirty="0"/>
          </a:p>
        </p:txBody>
      </p:sp>
    </p:spTree>
    <p:extLst>
      <p:ext uri="{BB962C8B-B14F-4D97-AF65-F5344CB8AC3E}">
        <p14:creationId xmlns:p14="http://schemas.microsoft.com/office/powerpoint/2010/main" val="2157462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266DC05-F6B9-4FE3-A3E5-F8683FC4E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143" y="1774904"/>
            <a:ext cx="4829153" cy="4135664"/>
          </a:xfrm>
          <a:prstGeom prst="rect">
            <a:avLst/>
          </a:prstGeom>
        </p:spPr>
      </p:pic>
      <p:cxnSp>
        <p:nvCxnSpPr>
          <p:cNvPr id="26" name="Straight Connector 22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29200" y="1783738"/>
            <a:ext cx="0" cy="4204924"/>
          </a:xfrm>
          <a:prstGeom prst="line">
            <a:avLst/>
          </a:prstGeom>
          <a:ln w="19050">
            <a:solidFill>
              <a:srgbClr val="FF9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BCF32F0-FFF5-4524-A892-0A9FF9F6D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33" y="1794624"/>
            <a:ext cx="4672825" cy="4388989"/>
          </a:xfrm>
          <a:prstGeom prst="rect">
            <a:avLst/>
          </a:prstGeom>
        </p:spPr>
      </p:pic>
      <p:sp>
        <p:nvSpPr>
          <p:cNvPr id="28" name="object 2">
            <a:extLst>
              <a:ext uri="{FF2B5EF4-FFF2-40B4-BE49-F238E27FC236}">
                <a16:creationId xmlns:a16="http://schemas.microsoft.com/office/drawing/2014/main" id="{33828B61-5421-4E8C-AE5B-53D8AB2D1D29}"/>
              </a:ext>
            </a:extLst>
          </p:cNvPr>
          <p:cNvSpPr txBox="1"/>
          <p:nvPr/>
        </p:nvSpPr>
        <p:spPr>
          <a:xfrm>
            <a:off x="1447800" y="532931"/>
            <a:ext cx="7543800" cy="2301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US" sz="1400" dirty="0">
                <a:solidFill>
                  <a:schemeClr val="accent1"/>
                </a:solidFill>
                <a:latin typeface="Arial Black"/>
                <a:cs typeface="Arial Black"/>
              </a:rPr>
              <a:t>Mandatory HMIS TouchPoints: </a:t>
            </a:r>
            <a:r>
              <a:rPr lang="en-US" sz="1400" i="1" dirty="0">
                <a:latin typeface="Arial Black"/>
                <a:cs typeface="Arial Black"/>
              </a:rPr>
              <a:t>Services Provided (Case Notes) &amp; Forms of ID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EBB801-9DFE-4525-9204-331E175A8A93}"/>
              </a:ext>
            </a:extLst>
          </p:cNvPr>
          <p:cNvSpPr txBox="1"/>
          <p:nvPr/>
        </p:nvSpPr>
        <p:spPr>
          <a:xfrm>
            <a:off x="876300" y="1069041"/>
            <a:ext cx="830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Services Provided (Case Notes)</a:t>
            </a:r>
            <a:r>
              <a:rPr lang="en-US" b="1" dirty="0"/>
              <a:t>                                            </a:t>
            </a:r>
            <a:r>
              <a:rPr lang="en-US" sz="1400" b="1" u="sng" dirty="0"/>
              <a:t>Forms of ID</a:t>
            </a:r>
          </a:p>
        </p:txBody>
      </p:sp>
      <p:sp>
        <p:nvSpPr>
          <p:cNvPr id="30" name="object 5">
            <a:extLst>
              <a:ext uri="{FF2B5EF4-FFF2-40B4-BE49-F238E27FC236}">
                <a16:creationId xmlns:a16="http://schemas.microsoft.com/office/drawing/2014/main" id="{D43C73B9-C6F9-415D-BCAF-92FBD10BACD0}"/>
              </a:ext>
            </a:extLst>
          </p:cNvPr>
          <p:cNvSpPr txBox="1"/>
          <p:nvPr/>
        </p:nvSpPr>
        <p:spPr>
          <a:xfrm>
            <a:off x="8414384" y="7133031"/>
            <a:ext cx="74549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b="1" dirty="0">
                <a:solidFill>
                  <a:schemeClr val="accent1"/>
                </a:solidFill>
                <a:latin typeface="Calibri"/>
                <a:cs typeface="Calibri"/>
              </a:rPr>
              <a:t>Agency</a:t>
            </a:r>
            <a:r>
              <a:rPr sz="1100" b="1" spc="-55" dirty="0"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accent1"/>
                </a:solidFill>
                <a:latin typeface="Calibri"/>
                <a:cs typeface="Calibri"/>
              </a:rPr>
              <a:t>Staff</a:t>
            </a:r>
            <a:endParaRPr sz="11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D3CD7A5-536E-422D-956B-B93B139CC83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995"/>
              </a:lnSpc>
            </a:pPr>
            <a:fld id="{81D60167-4931-47E6-BA6A-407CBD079E47}" type="slidenum">
              <a:rPr lang="en-US" spc="-25" smtClean="0"/>
              <a:t>19</a:t>
            </a:fld>
            <a:endParaRPr lang="en-US"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BFD6007-12C1-4446-8186-FACB08DCF222}"/>
              </a:ext>
            </a:extLst>
          </p:cNvPr>
          <p:cNvSpPr txBox="1"/>
          <p:nvPr/>
        </p:nvSpPr>
        <p:spPr>
          <a:xfrm>
            <a:off x="1371600" y="333084"/>
            <a:ext cx="7696200" cy="2301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US" sz="1400" dirty="0">
                <a:solidFill>
                  <a:schemeClr val="accent1"/>
                </a:solidFill>
                <a:latin typeface="Arial Black"/>
                <a:cs typeface="Arial Black"/>
              </a:rPr>
              <a:t>Mandatory HMIS TouchPoints: </a:t>
            </a:r>
            <a:r>
              <a:rPr lang="en-US" sz="1400" i="1" dirty="0">
                <a:latin typeface="Arial Black"/>
                <a:cs typeface="Arial Black"/>
              </a:rPr>
              <a:t>Additional Assessments based on Project Types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F4A027-6278-4BC7-9704-91BA74DA8ED5}"/>
              </a:ext>
            </a:extLst>
          </p:cNvPr>
          <p:cNvSpPr txBox="1"/>
          <p:nvPr/>
        </p:nvSpPr>
        <p:spPr>
          <a:xfrm>
            <a:off x="3905250" y="586504"/>
            <a:ext cx="2247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Coordinated Entry (CE)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AE576F-36AD-4EF4-9577-C7DC5AA6E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788"/>
            <a:ext cx="10058400" cy="5986824"/>
          </a:xfrm>
          <a:prstGeom prst="rect">
            <a:avLst/>
          </a:prstGeom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4E24D0D2-52D4-428A-9081-EAD5DB2DA18D}"/>
              </a:ext>
            </a:extLst>
          </p:cNvPr>
          <p:cNvSpPr txBox="1"/>
          <p:nvPr/>
        </p:nvSpPr>
        <p:spPr>
          <a:xfrm>
            <a:off x="8414384" y="7133031"/>
            <a:ext cx="74549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b="1" dirty="0">
                <a:solidFill>
                  <a:schemeClr val="accent1"/>
                </a:solidFill>
                <a:latin typeface="Calibri"/>
                <a:cs typeface="Calibri"/>
              </a:rPr>
              <a:t>Agency</a:t>
            </a:r>
            <a:r>
              <a:rPr sz="1100" b="1" spc="-55" dirty="0"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accent1"/>
                </a:solidFill>
                <a:latin typeface="Calibri"/>
                <a:cs typeface="Calibri"/>
              </a:rPr>
              <a:t>Staff</a:t>
            </a:r>
            <a:endParaRPr sz="11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1BA90FB-0152-4608-9607-1B6CFDACE95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995"/>
              </a:lnSpc>
            </a:pPr>
            <a:fld id="{81D60167-4931-47E6-BA6A-407CBD079E47}" type="slidenum">
              <a:rPr lang="en-US" spc="-25" smtClean="0"/>
              <a:t>20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2511331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8E94B1-71ED-4C35-8905-A0A4B5B01DA6}"/>
              </a:ext>
            </a:extLst>
          </p:cNvPr>
          <p:cNvSpPr txBox="1"/>
          <p:nvPr/>
        </p:nvSpPr>
        <p:spPr>
          <a:xfrm>
            <a:off x="3276600" y="587892"/>
            <a:ext cx="5029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u="sng" dirty="0"/>
              <a:t>Treatment on Wheels (TOW) – PATH</a:t>
            </a:r>
            <a:endParaRPr lang="en-US" sz="1400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69EA327F-73D3-455C-8ACB-BA99A575D861}"/>
              </a:ext>
            </a:extLst>
          </p:cNvPr>
          <p:cNvSpPr txBox="1"/>
          <p:nvPr/>
        </p:nvSpPr>
        <p:spPr>
          <a:xfrm>
            <a:off x="1371600" y="304476"/>
            <a:ext cx="7696200" cy="2301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US" sz="1400" dirty="0">
                <a:solidFill>
                  <a:schemeClr val="accent1"/>
                </a:solidFill>
                <a:latin typeface="Arial Black"/>
                <a:cs typeface="Arial Black"/>
              </a:rPr>
              <a:t>Mandatory HMIS TouchPoints: </a:t>
            </a:r>
            <a:r>
              <a:rPr lang="en-US" sz="1400" i="1" dirty="0">
                <a:latin typeface="Arial Black"/>
                <a:cs typeface="Arial Black"/>
              </a:rPr>
              <a:t>Additional Assessments based on Project Types</a:t>
            </a: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CDF54A35-1B4C-407E-9884-AAE5B3C4546B}"/>
              </a:ext>
            </a:extLst>
          </p:cNvPr>
          <p:cNvSpPr txBox="1"/>
          <p:nvPr/>
        </p:nvSpPr>
        <p:spPr>
          <a:xfrm>
            <a:off x="8414384" y="7133031"/>
            <a:ext cx="74549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b="1" dirty="0">
                <a:solidFill>
                  <a:schemeClr val="accent1"/>
                </a:solidFill>
                <a:latin typeface="Calibri"/>
                <a:cs typeface="Calibri"/>
              </a:rPr>
              <a:t>Agency</a:t>
            </a:r>
            <a:r>
              <a:rPr sz="1100" b="1" spc="-55" dirty="0"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accent1"/>
                </a:solidFill>
                <a:latin typeface="Calibri"/>
                <a:cs typeface="Calibri"/>
              </a:rPr>
              <a:t>Staff</a:t>
            </a:r>
            <a:endParaRPr sz="11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CE2F32-C480-4B09-93F6-4A124FCA6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4875"/>
            <a:ext cx="10058400" cy="5962650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30CA900-B3FA-4AC5-A81F-040CBDE0429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995"/>
              </a:lnSpc>
            </a:pPr>
            <a:fld id="{81D60167-4931-47E6-BA6A-407CBD079E47}" type="slidenum">
              <a:rPr lang="en-US" spc="-25" smtClean="0"/>
              <a:t>21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3568507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61994" y="463042"/>
            <a:ext cx="2715006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1400" dirty="0">
                <a:solidFill>
                  <a:schemeClr val="accent1"/>
                </a:solidFill>
                <a:latin typeface="Arial Black"/>
                <a:cs typeface="Arial Black"/>
              </a:rPr>
              <a:t>HMIS Bed List: </a:t>
            </a:r>
            <a:r>
              <a:rPr lang="en-US" sz="1400" i="1" dirty="0">
                <a:latin typeface="Arial Black"/>
                <a:cs typeface="Arial Black"/>
              </a:rPr>
              <a:t>Check In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9D558FE7-C5BD-4871-91A8-949E42952C2E}"/>
              </a:ext>
            </a:extLst>
          </p:cNvPr>
          <p:cNvSpPr txBox="1"/>
          <p:nvPr/>
        </p:nvSpPr>
        <p:spPr>
          <a:xfrm>
            <a:off x="8414384" y="7133031"/>
            <a:ext cx="74549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b="1" dirty="0">
                <a:solidFill>
                  <a:schemeClr val="accent1"/>
                </a:solidFill>
                <a:latin typeface="Calibri"/>
                <a:cs typeface="Calibri"/>
              </a:rPr>
              <a:t>Agency</a:t>
            </a:r>
            <a:r>
              <a:rPr sz="1100" b="1" spc="-55" dirty="0"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accent1"/>
                </a:solidFill>
                <a:latin typeface="Calibri"/>
                <a:cs typeface="Calibri"/>
              </a:rPr>
              <a:t>Staff</a:t>
            </a:r>
            <a:endParaRPr sz="11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C95281-AF95-4689-A041-E3B6AF8E39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650" b="375"/>
          <a:stretch/>
        </p:blipFill>
        <p:spPr>
          <a:xfrm>
            <a:off x="0" y="891937"/>
            <a:ext cx="10058400" cy="5966064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EDBC3E5-B68C-46EF-BC4D-6A2BE664D38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995"/>
              </a:lnSpc>
            </a:pPr>
            <a:fld id="{81D60167-4931-47E6-BA6A-407CBD079E47}" type="slidenum">
              <a:rPr lang="en-US" spc="-25" smtClean="0"/>
              <a:t>22</a:t>
            </a:fld>
            <a:endParaRPr lang="en-US"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84E5248-29CD-4A7D-88C0-43249C2520CA}"/>
              </a:ext>
            </a:extLst>
          </p:cNvPr>
          <p:cNvSpPr txBox="1"/>
          <p:nvPr/>
        </p:nvSpPr>
        <p:spPr>
          <a:xfrm>
            <a:off x="3761994" y="463042"/>
            <a:ext cx="2715006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1400" dirty="0">
                <a:solidFill>
                  <a:schemeClr val="accent1"/>
                </a:solidFill>
                <a:latin typeface="Arial Black"/>
                <a:cs typeface="Arial Black"/>
              </a:rPr>
              <a:t>HMIS Bed List: </a:t>
            </a:r>
            <a:r>
              <a:rPr lang="en-US" sz="1400" i="1" dirty="0">
                <a:latin typeface="Arial Black"/>
                <a:cs typeface="Arial Black"/>
              </a:rPr>
              <a:t>Check Out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5D1199F-D34D-4C41-AA38-DC46742F5036}"/>
              </a:ext>
            </a:extLst>
          </p:cNvPr>
          <p:cNvSpPr txBox="1"/>
          <p:nvPr/>
        </p:nvSpPr>
        <p:spPr>
          <a:xfrm>
            <a:off x="8414384" y="7133031"/>
            <a:ext cx="74549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b="1" dirty="0">
                <a:solidFill>
                  <a:schemeClr val="accent1"/>
                </a:solidFill>
                <a:latin typeface="Calibri"/>
                <a:cs typeface="Calibri"/>
              </a:rPr>
              <a:t>Agency</a:t>
            </a:r>
            <a:r>
              <a:rPr sz="1100" b="1" spc="-55" dirty="0"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accent1"/>
                </a:solidFill>
                <a:latin typeface="Calibri"/>
                <a:cs typeface="Calibri"/>
              </a:rPr>
              <a:t>Staff</a:t>
            </a:r>
            <a:endParaRPr sz="11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B5CED7-175D-4188-BF0F-CA2ABF22F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6181"/>
            <a:ext cx="10058400" cy="596003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FD681B2-8568-4AF8-AB7D-BAC80490FBB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995"/>
              </a:lnSpc>
            </a:pPr>
            <a:fld id="{81D60167-4931-47E6-BA6A-407CBD079E47}" type="slidenum">
              <a:rPr lang="en-US" spc="-25" smtClean="0"/>
              <a:t>23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895485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8645DD-9191-4C1E-9942-3F9041F56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5020"/>
            <a:ext cx="10058400" cy="5982360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D18D474A-96EE-4C6E-B678-2835F0145C66}"/>
              </a:ext>
            </a:extLst>
          </p:cNvPr>
          <p:cNvSpPr txBox="1"/>
          <p:nvPr/>
        </p:nvSpPr>
        <p:spPr>
          <a:xfrm>
            <a:off x="3761994" y="463042"/>
            <a:ext cx="3172206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1400" dirty="0">
                <a:solidFill>
                  <a:schemeClr val="accent1"/>
                </a:solidFill>
                <a:latin typeface="Arial Black"/>
                <a:cs typeface="Arial Black"/>
              </a:rPr>
              <a:t>HMIS Bed List: </a:t>
            </a:r>
            <a:r>
              <a:rPr lang="en-US" sz="1400" i="1" dirty="0">
                <a:latin typeface="Arial Black"/>
                <a:cs typeface="Arial Black"/>
              </a:rPr>
              <a:t>Manage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87968-F58C-4334-9226-BA280CFB50D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995"/>
              </a:lnSpc>
            </a:pPr>
            <a:fld id="{81D60167-4931-47E6-BA6A-407CBD079E47}" type="slidenum">
              <a:rPr lang="en-US" spc="-25" smtClean="0"/>
              <a:t>24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488936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E93036-5597-4238-B9E7-ED9D44CB8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4712"/>
            <a:ext cx="10058400" cy="5982975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331CC76B-1D63-4F9C-94D3-84CF24C3505F}"/>
              </a:ext>
            </a:extLst>
          </p:cNvPr>
          <p:cNvSpPr txBox="1"/>
          <p:nvPr/>
        </p:nvSpPr>
        <p:spPr>
          <a:xfrm>
            <a:off x="3761994" y="463042"/>
            <a:ext cx="3172206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1400" dirty="0">
                <a:solidFill>
                  <a:schemeClr val="accent1"/>
                </a:solidFill>
                <a:latin typeface="Arial Black"/>
                <a:cs typeface="Arial Black"/>
              </a:rPr>
              <a:t>HMIS Bed List: </a:t>
            </a:r>
            <a:r>
              <a:rPr lang="en-US" sz="1400" i="1" dirty="0">
                <a:latin typeface="Arial Black"/>
                <a:cs typeface="Arial Black"/>
              </a:rPr>
              <a:t>Manage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D1C1A4A-C3BC-4022-BD64-EA9470422BB8}"/>
              </a:ext>
            </a:extLst>
          </p:cNvPr>
          <p:cNvSpPr txBox="1"/>
          <p:nvPr/>
        </p:nvSpPr>
        <p:spPr>
          <a:xfrm>
            <a:off x="8414384" y="7133031"/>
            <a:ext cx="74549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b="1" dirty="0">
                <a:solidFill>
                  <a:schemeClr val="accent1"/>
                </a:solidFill>
                <a:latin typeface="Calibri"/>
                <a:cs typeface="Calibri"/>
              </a:rPr>
              <a:t>Agency</a:t>
            </a:r>
            <a:r>
              <a:rPr sz="1100" b="1" spc="-55" dirty="0"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accent1"/>
                </a:solidFill>
                <a:latin typeface="Calibri"/>
                <a:cs typeface="Calibri"/>
              </a:rPr>
              <a:t>Staff</a:t>
            </a:r>
            <a:endParaRPr sz="11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BE0542A-56B0-435E-96C6-8665FD779D1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995"/>
              </a:lnSpc>
            </a:pPr>
            <a:fld id="{81D60167-4931-47E6-BA6A-407CBD079E47}" type="slidenum">
              <a:rPr lang="en-US" spc="-25" smtClean="0"/>
              <a:t>25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3522109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79748E-AE8A-4EFF-A829-A7F8325432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9"/>
          <a:stretch/>
        </p:blipFill>
        <p:spPr>
          <a:xfrm>
            <a:off x="0" y="914400"/>
            <a:ext cx="10058400" cy="5973604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95714A92-4DDC-44F5-9E50-2A708879CA30}"/>
              </a:ext>
            </a:extLst>
          </p:cNvPr>
          <p:cNvSpPr txBox="1"/>
          <p:nvPr/>
        </p:nvSpPr>
        <p:spPr>
          <a:xfrm>
            <a:off x="3761994" y="463042"/>
            <a:ext cx="3172206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1400" dirty="0">
                <a:solidFill>
                  <a:schemeClr val="accent1"/>
                </a:solidFill>
                <a:latin typeface="Arial Black"/>
                <a:cs typeface="Arial Black"/>
              </a:rPr>
              <a:t>HMIS Bed List: </a:t>
            </a:r>
            <a:r>
              <a:rPr lang="en-US" sz="1400" i="1" dirty="0">
                <a:latin typeface="Arial Black"/>
                <a:cs typeface="Arial Black"/>
              </a:rPr>
              <a:t>Manage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B70CB55-649B-481D-B4AC-92411D3D1658}"/>
              </a:ext>
            </a:extLst>
          </p:cNvPr>
          <p:cNvSpPr txBox="1"/>
          <p:nvPr/>
        </p:nvSpPr>
        <p:spPr>
          <a:xfrm>
            <a:off x="8414384" y="7133031"/>
            <a:ext cx="74549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b="1" dirty="0">
                <a:solidFill>
                  <a:schemeClr val="accent1"/>
                </a:solidFill>
                <a:latin typeface="Calibri"/>
                <a:cs typeface="Calibri"/>
              </a:rPr>
              <a:t>Agency</a:t>
            </a:r>
            <a:r>
              <a:rPr sz="1100" b="1" spc="-55" dirty="0"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accent1"/>
                </a:solidFill>
                <a:latin typeface="Calibri"/>
                <a:cs typeface="Calibri"/>
              </a:rPr>
              <a:t>Staff</a:t>
            </a:r>
            <a:endParaRPr sz="11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C733CB-7B22-4DD5-B174-6ADD6142C7B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995"/>
              </a:lnSpc>
            </a:pPr>
            <a:fld id="{81D60167-4931-47E6-BA6A-407CBD079E47}" type="slidenum">
              <a:rPr lang="en-US" spc="-25" smtClean="0"/>
              <a:t>26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3189577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21406" y="453481"/>
            <a:ext cx="6065393" cy="2378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dirty="0">
                <a:solidFill>
                  <a:schemeClr val="accent1"/>
                </a:solidFill>
                <a:latin typeface="Arial Black"/>
                <a:cs typeface="Arial Black"/>
              </a:rPr>
              <a:t>Dismissals</a:t>
            </a:r>
            <a:r>
              <a:rPr lang="en-US" sz="1400" dirty="0">
                <a:solidFill>
                  <a:schemeClr val="accent1"/>
                </a:solidFill>
                <a:latin typeface="Arial Black"/>
                <a:cs typeface="Arial Black"/>
              </a:rPr>
              <a:t>/Project Exit</a:t>
            </a:r>
            <a:r>
              <a:rPr sz="1400" dirty="0">
                <a:solidFill>
                  <a:schemeClr val="accent1"/>
                </a:solidFill>
                <a:latin typeface="Arial Black"/>
                <a:cs typeface="Arial Black"/>
              </a:rPr>
              <a:t>:</a:t>
            </a:r>
            <a:r>
              <a:rPr sz="1400" spc="-35" dirty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lang="en-US" sz="1450" i="1" spc="-35" dirty="0">
                <a:latin typeface="Arial Black"/>
                <a:cs typeface="Arial Black"/>
              </a:rPr>
              <a:t>HUD Assessment at Exit</a:t>
            </a:r>
            <a:endParaRPr sz="1450" dirty="0">
              <a:latin typeface="Arial Black"/>
              <a:cs typeface="Arial Black"/>
            </a:endParaRP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90302B4-FAF8-ABBC-C69A-EF951BABB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6361"/>
            <a:ext cx="10058400" cy="5039678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FBEE6CE8-272F-4CF5-B879-6A757116D594}"/>
              </a:ext>
            </a:extLst>
          </p:cNvPr>
          <p:cNvSpPr txBox="1"/>
          <p:nvPr/>
        </p:nvSpPr>
        <p:spPr>
          <a:xfrm>
            <a:off x="8414384" y="7133031"/>
            <a:ext cx="74549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b="1" dirty="0">
                <a:solidFill>
                  <a:schemeClr val="accent1"/>
                </a:solidFill>
                <a:latin typeface="Calibri"/>
                <a:cs typeface="Calibri"/>
              </a:rPr>
              <a:t>Agency</a:t>
            </a:r>
            <a:r>
              <a:rPr sz="1100" b="1" spc="-55" dirty="0"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accent1"/>
                </a:solidFill>
                <a:latin typeface="Calibri"/>
                <a:cs typeface="Calibri"/>
              </a:rPr>
              <a:t>Staff</a:t>
            </a:r>
            <a:endParaRPr sz="11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84A75B-96D1-4B01-932B-06D189A5C48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995"/>
              </a:lnSpc>
            </a:pPr>
            <a:fld id="{81D60167-4931-47E6-BA6A-407CBD079E47}" type="slidenum">
              <a:rPr lang="en-US" spc="-25" smtClean="0"/>
              <a:t>27</a:t>
            </a:fld>
            <a:endParaRPr lang="en-US" spc="-2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78238" y="605009"/>
            <a:ext cx="4818508" cy="2378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dirty="0">
                <a:solidFill>
                  <a:schemeClr val="accent1"/>
                </a:solidFill>
                <a:latin typeface="Arial Black"/>
                <a:cs typeface="Arial Black"/>
              </a:rPr>
              <a:t>Dismissals</a:t>
            </a:r>
            <a:r>
              <a:rPr lang="en-US" sz="1400" dirty="0">
                <a:solidFill>
                  <a:schemeClr val="accent1"/>
                </a:solidFill>
                <a:latin typeface="Arial Black"/>
                <a:cs typeface="Arial Black"/>
              </a:rPr>
              <a:t>/Project Exit</a:t>
            </a:r>
            <a:r>
              <a:rPr sz="1400" dirty="0">
                <a:latin typeface="Arial Black"/>
                <a:cs typeface="Arial Black"/>
              </a:rPr>
              <a:t>:</a:t>
            </a:r>
            <a:r>
              <a:rPr sz="1400" spc="-70" dirty="0">
                <a:latin typeface="Arial Black"/>
                <a:cs typeface="Arial Black"/>
              </a:rPr>
              <a:t> </a:t>
            </a:r>
            <a:r>
              <a:rPr sz="1450" i="1" spc="-30" dirty="0">
                <a:latin typeface="Arial Black"/>
                <a:cs typeface="Arial Black"/>
              </a:rPr>
              <a:t>Reason</a:t>
            </a:r>
            <a:r>
              <a:rPr lang="en-US" sz="1450" i="1" spc="-30" dirty="0">
                <a:latin typeface="Arial Black"/>
                <a:cs typeface="Arial Black"/>
              </a:rPr>
              <a:t>s</a:t>
            </a:r>
            <a:r>
              <a:rPr sz="1450" i="1" spc="-90" dirty="0">
                <a:latin typeface="Arial Black"/>
                <a:cs typeface="Arial Black"/>
              </a:rPr>
              <a:t> </a:t>
            </a:r>
            <a:r>
              <a:rPr sz="1450" i="1" dirty="0">
                <a:latin typeface="Arial Black"/>
                <a:cs typeface="Arial Black"/>
              </a:rPr>
              <a:t>for</a:t>
            </a:r>
            <a:r>
              <a:rPr sz="1450" i="1" spc="-75" dirty="0">
                <a:latin typeface="Arial Black"/>
                <a:cs typeface="Arial Black"/>
              </a:rPr>
              <a:t> </a:t>
            </a:r>
            <a:r>
              <a:rPr sz="1450" i="1" spc="-20" dirty="0">
                <a:latin typeface="Arial Black"/>
                <a:cs typeface="Arial Black"/>
              </a:rPr>
              <a:t>Dismissal</a:t>
            </a:r>
            <a:endParaRPr sz="1450" dirty="0">
              <a:latin typeface="Arial Black"/>
              <a:cs typeface="Arial Black"/>
            </a:endParaRP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28B1BA0-5CE6-CA94-43CB-19C69052C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7186"/>
            <a:ext cx="10058400" cy="5058028"/>
          </a:xfrm>
          <a:prstGeom prst="rect">
            <a:avLst/>
          </a:prstGeom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id="{617D1216-22E9-4058-A1C3-90F314AD682D}"/>
              </a:ext>
            </a:extLst>
          </p:cNvPr>
          <p:cNvSpPr txBox="1"/>
          <p:nvPr/>
        </p:nvSpPr>
        <p:spPr>
          <a:xfrm>
            <a:off x="8414384" y="7133031"/>
            <a:ext cx="74549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b="1" dirty="0">
                <a:solidFill>
                  <a:schemeClr val="accent1"/>
                </a:solidFill>
                <a:latin typeface="Calibri"/>
                <a:cs typeface="Calibri"/>
              </a:rPr>
              <a:t>Agency</a:t>
            </a:r>
            <a:r>
              <a:rPr sz="1100" b="1" spc="-55" dirty="0"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accent1"/>
                </a:solidFill>
                <a:latin typeface="Calibri"/>
                <a:cs typeface="Calibri"/>
              </a:rPr>
              <a:t>Staff</a:t>
            </a:r>
            <a:endParaRPr sz="11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90F5C4D-3865-414C-829E-5BFEAA332D3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995"/>
              </a:lnSpc>
            </a:pPr>
            <a:fld id="{81D60167-4931-47E6-BA6A-407CBD079E47}" type="slidenum">
              <a:rPr lang="en-US" spc="-25" smtClean="0"/>
              <a:t>28</a:t>
            </a:fld>
            <a:endParaRPr lang="en-US"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D3FFD1-5F1D-473B-B529-A1CCB7186F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4"/>
          <a:stretch/>
        </p:blipFill>
        <p:spPr>
          <a:xfrm>
            <a:off x="0" y="903457"/>
            <a:ext cx="10058400" cy="5954544"/>
          </a:xfrm>
          <a:prstGeom prst="rect">
            <a:avLst/>
          </a:prstGeom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id="{306D7787-B914-4F2F-8DF1-1AF38AB5CBB5}"/>
              </a:ext>
            </a:extLst>
          </p:cNvPr>
          <p:cNvSpPr txBox="1"/>
          <p:nvPr/>
        </p:nvSpPr>
        <p:spPr>
          <a:xfrm>
            <a:off x="8414384" y="7133031"/>
            <a:ext cx="74549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b="1" dirty="0">
                <a:solidFill>
                  <a:schemeClr val="accent1"/>
                </a:solidFill>
                <a:latin typeface="Calibri"/>
                <a:cs typeface="Calibri"/>
              </a:rPr>
              <a:t>Agency</a:t>
            </a:r>
            <a:r>
              <a:rPr sz="1100" b="1" spc="-55" dirty="0"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accent1"/>
                </a:solidFill>
                <a:latin typeface="Calibri"/>
                <a:cs typeface="Calibri"/>
              </a:rPr>
              <a:t>Staff</a:t>
            </a:r>
            <a:endParaRPr sz="11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D43FA7C2-33CA-41CB-A477-9FB83417FF0F}"/>
              </a:ext>
            </a:extLst>
          </p:cNvPr>
          <p:cNvSpPr txBox="1"/>
          <p:nvPr/>
        </p:nvSpPr>
        <p:spPr>
          <a:xfrm>
            <a:off x="3276600" y="457200"/>
            <a:ext cx="3429000" cy="2378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US" sz="1400" dirty="0">
                <a:solidFill>
                  <a:schemeClr val="accent1"/>
                </a:solidFill>
                <a:latin typeface="Arial Black"/>
                <a:cs typeface="Arial Black"/>
              </a:rPr>
              <a:t>HMIS</a:t>
            </a:r>
            <a:r>
              <a:rPr sz="1400" spc="-55" dirty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lang="en-US" sz="1400" spc="-55" dirty="0">
                <a:solidFill>
                  <a:schemeClr val="accent1"/>
                </a:solidFill>
                <a:latin typeface="Arial Black"/>
                <a:cs typeface="Arial Black"/>
              </a:rPr>
              <a:t>Referral</a:t>
            </a:r>
            <a:r>
              <a:rPr sz="1400" dirty="0">
                <a:solidFill>
                  <a:schemeClr val="accent1"/>
                </a:solidFill>
                <a:latin typeface="Arial Black"/>
                <a:cs typeface="Arial Black"/>
              </a:rPr>
              <a:t>s:</a:t>
            </a:r>
            <a:r>
              <a:rPr sz="1400" spc="-40" dirty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lang="en-US" sz="1450" i="1" spc="-30" dirty="0">
                <a:latin typeface="Arial Black"/>
                <a:cs typeface="Arial Black"/>
              </a:rPr>
              <a:t>Creating a Referral</a:t>
            </a:r>
            <a:endParaRPr sz="1450" dirty="0">
              <a:latin typeface="Arial Black"/>
              <a:cs typeface="Arial Black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ABEE5-089F-4F39-B131-DD03A2F57F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995"/>
              </a:lnSpc>
            </a:pPr>
            <a:fld id="{81D60167-4931-47E6-BA6A-407CBD079E47}" type="slidenum">
              <a:rPr lang="en-US" spc="-25" smtClean="0"/>
              <a:t>2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38827391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97ADBB-829A-4341-A037-574EEA18349D}"/>
              </a:ext>
            </a:extLst>
          </p:cNvPr>
          <p:cNvSpPr txBox="1"/>
          <p:nvPr/>
        </p:nvSpPr>
        <p:spPr>
          <a:xfrm>
            <a:off x="3733800" y="381000"/>
            <a:ext cx="3657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Built for Zero (BFZ): </a:t>
            </a:r>
            <a:r>
              <a:rPr lang="en-US" sz="1400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Enroll</a:t>
            </a:r>
            <a:r>
              <a:rPr lang="en-US" sz="1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endParaRPr lang="en-US" sz="1400" dirty="0">
              <a:latin typeface="Arial Black" panose="020B0A04020102020204" pitchFamily="34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0DCB244-4138-4D76-8273-EBB34C78E518}"/>
              </a:ext>
            </a:extLst>
          </p:cNvPr>
          <p:cNvSpPr txBox="1"/>
          <p:nvPr/>
        </p:nvSpPr>
        <p:spPr>
          <a:xfrm>
            <a:off x="8414384" y="7133031"/>
            <a:ext cx="74549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b="1" dirty="0">
                <a:solidFill>
                  <a:schemeClr val="accent1"/>
                </a:solidFill>
                <a:latin typeface="Calibri"/>
                <a:cs typeface="Calibri"/>
              </a:rPr>
              <a:t>Agency</a:t>
            </a:r>
            <a:r>
              <a:rPr sz="1100" b="1" spc="-55" dirty="0"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accent1"/>
                </a:solidFill>
                <a:latin typeface="Calibri"/>
                <a:cs typeface="Calibri"/>
              </a:rPr>
              <a:t>Staff</a:t>
            </a:r>
            <a:endParaRPr sz="11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4ED64C-1C25-4E7F-9DD6-234653A29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7590"/>
            <a:ext cx="10058400" cy="595722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1842B70-2463-4FA3-AAD9-192DD7AF4F5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995"/>
              </a:lnSpc>
            </a:pPr>
            <a:fld id="{81D60167-4931-47E6-BA6A-407CBD079E47}" type="slidenum">
              <a:rPr lang="en-US" spc="-25" smtClean="0"/>
              <a:t>29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1003662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0E3B92-6FBD-42BB-AFC6-69093A2A0C6B}"/>
              </a:ext>
            </a:extLst>
          </p:cNvPr>
          <p:cNvSpPr txBox="1"/>
          <p:nvPr/>
        </p:nvSpPr>
        <p:spPr>
          <a:xfrm>
            <a:off x="3657600" y="457200"/>
            <a:ext cx="3352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Built for Zero (BFZ): </a:t>
            </a:r>
            <a:r>
              <a:rPr lang="en-US" sz="1400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Enroll</a:t>
            </a:r>
            <a:r>
              <a:rPr lang="en-US" sz="1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endParaRPr lang="en-US" sz="1400" dirty="0">
              <a:latin typeface="Arial Black" panose="020B0A04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13055D-9636-4E6C-ACBA-54EEE2DC7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9466"/>
            <a:ext cx="10058400" cy="6013467"/>
          </a:xfrm>
          <a:prstGeom prst="rect">
            <a:avLst/>
          </a:prstGeom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id="{06FBB899-ACCA-45BB-9EEB-01C37E227F92}"/>
              </a:ext>
            </a:extLst>
          </p:cNvPr>
          <p:cNvSpPr txBox="1"/>
          <p:nvPr/>
        </p:nvSpPr>
        <p:spPr>
          <a:xfrm>
            <a:off x="8414384" y="7133031"/>
            <a:ext cx="74549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b="1" dirty="0">
                <a:solidFill>
                  <a:schemeClr val="accent1"/>
                </a:solidFill>
                <a:latin typeface="Calibri"/>
                <a:cs typeface="Calibri"/>
              </a:rPr>
              <a:t>Agency</a:t>
            </a:r>
            <a:r>
              <a:rPr sz="1100" b="1" spc="-55" dirty="0"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accent1"/>
                </a:solidFill>
                <a:latin typeface="Calibri"/>
                <a:cs typeface="Calibri"/>
              </a:rPr>
              <a:t>Staff</a:t>
            </a:r>
            <a:endParaRPr sz="11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6A8A54-50A6-4C3F-B4AB-B732E4A7FC8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995"/>
              </a:lnSpc>
            </a:pPr>
            <a:fld id="{81D60167-4931-47E6-BA6A-407CBD079E47}" type="slidenum">
              <a:rPr lang="en-US" spc="-25" smtClean="0"/>
              <a:t>30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3899143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B240F20F-A56A-4C22-89CF-67D5D1521290}"/>
              </a:ext>
            </a:extLst>
          </p:cNvPr>
          <p:cNvSpPr txBox="1"/>
          <p:nvPr/>
        </p:nvSpPr>
        <p:spPr>
          <a:xfrm>
            <a:off x="8414384" y="7133031"/>
            <a:ext cx="74549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b="1" dirty="0">
                <a:solidFill>
                  <a:schemeClr val="accent1"/>
                </a:solidFill>
                <a:latin typeface="Calibri"/>
                <a:cs typeface="Calibri"/>
              </a:rPr>
              <a:t>Agency</a:t>
            </a:r>
            <a:r>
              <a:rPr sz="1100" b="1" spc="-55" dirty="0"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accent1"/>
                </a:solidFill>
                <a:latin typeface="Calibri"/>
                <a:cs typeface="Calibri"/>
              </a:rPr>
              <a:t>Staff</a:t>
            </a:r>
            <a:endParaRPr sz="11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11A357-1DA5-42D3-AE88-B946820F4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3"/>
          <a:stretch/>
        </p:blipFill>
        <p:spPr>
          <a:xfrm>
            <a:off x="0" y="914400"/>
            <a:ext cx="10058400" cy="59664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59AD27-3469-4FB3-8AD2-306F02A314A7}"/>
              </a:ext>
            </a:extLst>
          </p:cNvPr>
          <p:cNvSpPr txBox="1"/>
          <p:nvPr/>
        </p:nvSpPr>
        <p:spPr>
          <a:xfrm>
            <a:off x="3657600" y="457200"/>
            <a:ext cx="3352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Built for Zero (BFZ): </a:t>
            </a:r>
            <a:r>
              <a:rPr lang="en-US" sz="1400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Dismiss</a:t>
            </a:r>
            <a:r>
              <a:rPr lang="en-US" sz="1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endParaRPr lang="en-US" sz="1400" dirty="0">
              <a:latin typeface="Arial Black" panose="020B0A040201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4A958B6-FC52-4833-B58D-D3C4E2C878B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995"/>
              </a:lnSpc>
            </a:pPr>
            <a:fld id="{81D60167-4931-47E6-BA6A-407CBD079E47}" type="slidenum">
              <a:rPr lang="en-US" spc="-25" smtClean="0"/>
              <a:t>31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440603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732" y="507795"/>
            <a:ext cx="7574392" cy="67464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ave a question? Get an answer. A new collaboration. - Symmetry">
            <a:extLst>
              <a:ext uri="{FF2B5EF4-FFF2-40B4-BE49-F238E27FC236}">
                <a16:creationId xmlns:a16="http://schemas.microsoft.com/office/drawing/2014/main" id="{234BAF7D-039A-41E2-849F-6D5D2B97F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2" r="16044" b="1"/>
          <a:stretch/>
        </p:blipFill>
        <p:spPr bwMode="auto">
          <a:xfrm>
            <a:off x="611343" y="829229"/>
            <a:ext cx="7112608" cy="611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angle 1032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5508" y="507795"/>
            <a:ext cx="1584280" cy="4308091"/>
          </a:xfrm>
          <a:prstGeom prst="rect">
            <a:avLst/>
          </a:prstGeom>
          <a:solidFill>
            <a:srgbClr val="31495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40" name="Rectangle 1034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5510" y="5008457"/>
            <a:ext cx="1584279" cy="224383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7CD8A-645D-44B8-A933-A024A568646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995"/>
              </a:lnSpc>
            </a:pPr>
            <a:fld id="{81D60167-4931-47E6-BA6A-407CBD079E47}" type="slidenum">
              <a:rPr lang="en-US" spc="-25" smtClean="0"/>
              <a:t>32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1706260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D0D8D12-B799-4C7C-B486-17C345D8C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3456"/>
            <a:ext cx="10058400" cy="5965487"/>
          </a:xfrm>
          <a:prstGeom prst="rect">
            <a:avLst/>
          </a:prstGeom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id="{C8D897F9-06B2-4C3F-BC11-F50ACF40047E}"/>
              </a:ext>
            </a:extLst>
          </p:cNvPr>
          <p:cNvSpPr txBox="1"/>
          <p:nvPr/>
        </p:nvSpPr>
        <p:spPr>
          <a:xfrm>
            <a:off x="3276600" y="457200"/>
            <a:ext cx="3429000" cy="2378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US" sz="1400" dirty="0">
                <a:solidFill>
                  <a:schemeClr val="accent1"/>
                </a:solidFill>
                <a:latin typeface="Arial Black"/>
                <a:cs typeface="Arial Black"/>
              </a:rPr>
              <a:t>HMIS</a:t>
            </a:r>
            <a:r>
              <a:rPr sz="1400" spc="-55" dirty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lang="en-US" sz="1400" spc="-55" dirty="0">
                <a:solidFill>
                  <a:schemeClr val="accent1"/>
                </a:solidFill>
                <a:latin typeface="Arial Black"/>
                <a:cs typeface="Arial Black"/>
              </a:rPr>
              <a:t>Referral</a:t>
            </a:r>
            <a:r>
              <a:rPr sz="1400" dirty="0">
                <a:solidFill>
                  <a:schemeClr val="accent1"/>
                </a:solidFill>
                <a:latin typeface="Arial Black"/>
                <a:cs typeface="Arial Black"/>
              </a:rPr>
              <a:t>s:</a:t>
            </a:r>
            <a:r>
              <a:rPr sz="1400" spc="-40" dirty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lang="en-US" sz="1450" i="1" spc="-30" dirty="0">
                <a:latin typeface="Arial Black"/>
                <a:cs typeface="Arial Black"/>
              </a:rPr>
              <a:t>Creating a Referral</a:t>
            </a:r>
            <a:endParaRPr sz="1450" dirty="0">
              <a:latin typeface="Arial Black"/>
              <a:cs typeface="Arial Black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80570892-D9F3-497E-A29D-EA457213BBCC}"/>
              </a:ext>
            </a:extLst>
          </p:cNvPr>
          <p:cNvSpPr txBox="1"/>
          <p:nvPr/>
        </p:nvSpPr>
        <p:spPr>
          <a:xfrm>
            <a:off x="8414384" y="7133031"/>
            <a:ext cx="74549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b="1" dirty="0">
                <a:solidFill>
                  <a:schemeClr val="accent1"/>
                </a:solidFill>
                <a:latin typeface="Calibri"/>
                <a:cs typeface="Calibri"/>
              </a:rPr>
              <a:t>Agency</a:t>
            </a:r>
            <a:r>
              <a:rPr sz="1100" b="1" spc="-55" dirty="0"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accent1"/>
                </a:solidFill>
                <a:latin typeface="Calibri"/>
                <a:cs typeface="Calibri"/>
              </a:rPr>
              <a:t>Staff</a:t>
            </a:r>
            <a:endParaRPr sz="11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890C0-7667-4862-B9AA-AF725FD482C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995"/>
              </a:lnSpc>
            </a:pPr>
            <a:fld id="{81D60167-4931-47E6-BA6A-407CBD079E47}" type="slidenum">
              <a:rPr lang="en-US" spc="-25" smtClean="0"/>
              <a:t>3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855112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40452-4D11-4C4A-9EBF-DA6F8D8BB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C7C9A4-F7A8-42C0-8B2B-1373FCAC3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0144"/>
            <a:ext cx="10058400" cy="5952112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2E30BEF9-C8F2-4788-A3B9-BFA067B48AA1}"/>
              </a:ext>
            </a:extLst>
          </p:cNvPr>
          <p:cNvSpPr txBox="1"/>
          <p:nvPr/>
        </p:nvSpPr>
        <p:spPr>
          <a:xfrm>
            <a:off x="3276600" y="457200"/>
            <a:ext cx="3429000" cy="2378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US" sz="1400" dirty="0">
                <a:solidFill>
                  <a:schemeClr val="accent1"/>
                </a:solidFill>
                <a:latin typeface="Arial Black"/>
                <a:cs typeface="Arial Black"/>
              </a:rPr>
              <a:t>HMIS</a:t>
            </a:r>
            <a:r>
              <a:rPr sz="1400" spc="-55" dirty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lang="en-US" sz="1400" spc="-55" dirty="0">
                <a:solidFill>
                  <a:schemeClr val="accent1"/>
                </a:solidFill>
                <a:latin typeface="Arial Black"/>
                <a:cs typeface="Arial Black"/>
              </a:rPr>
              <a:t>Referral</a:t>
            </a:r>
            <a:r>
              <a:rPr sz="1400" dirty="0">
                <a:solidFill>
                  <a:schemeClr val="accent1"/>
                </a:solidFill>
                <a:latin typeface="Arial Black"/>
                <a:cs typeface="Arial Black"/>
              </a:rPr>
              <a:t>s:</a:t>
            </a:r>
            <a:r>
              <a:rPr sz="1400" spc="-40" dirty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lang="en-US" sz="1450" i="1" spc="-30" dirty="0">
                <a:latin typeface="Arial Black"/>
                <a:cs typeface="Arial Black"/>
              </a:rPr>
              <a:t>Creating a Referral</a:t>
            </a:r>
            <a:endParaRPr sz="1450" dirty="0">
              <a:latin typeface="Arial Black"/>
              <a:cs typeface="Arial Black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F5009C61-8103-4AAB-90B4-02A14DC13A43}"/>
              </a:ext>
            </a:extLst>
          </p:cNvPr>
          <p:cNvSpPr txBox="1"/>
          <p:nvPr/>
        </p:nvSpPr>
        <p:spPr>
          <a:xfrm>
            <a:off x="8414384" y="7133031"/>
            <a:ext cx="74549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b="1" dirty="0">
                <a:solidFill>
                  <a:schemeClr val="accent1"/>
                </a:solidFill>
                <a:latin typeface="Calibri"/>
                <a:cs typeface="Calibri"/>
              </a:rPr>
              <a:t>Agency</a:t>
            </a:r>
            <a:r>
              <a:rPr sz="1100" b="1" spc="-55" dirty="0"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accent1"/>
                </a:solidFill>
                <a:latin typeface="Calibri"/>
                <a:cs typeface="Calibri"/>
              </a:rPr>
              <a:t>Staff</a:t>
            </a:r>
            <a:endParaRPr sz="11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C0B391-D051-41A8-B10D-16557E0B70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995"/>
              </a:lnSpc>
            </a:pPr>
            <a:fld id="{81D60167-4931-47E6-BA6A-407CBD079E47}" type="slidenum">
              <a:rPr lang="en-US" spc="-25" smtClean="0"/>
              <a:t>4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277458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9BAC9-9803-40E9-8B67-02C8D755B8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77F48A-6F68-40EF-A82A-72345F72D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4597"/>
            <a:ext cx="10058400" cy="5983206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35C8496D-F867-4B07-904B-350979BFCFC5}"/>
              </a:ext>
            </a:extLst>
          </p:cNvPr>
          <p:cNvSpPr txBox="1"/>
          <p:nvPr/>
        </p:nvSpPr>
        <p:spPr>
          <a:xfrm>
            <a:off x="3276600" y="457200"/>
            <a:ext cx="3581400" cy="2378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US" sz="1400" dirty="0">
                <a:solidFill>
                  <a:schemeClr val="accent1"/>
                </a:solidFill>
                <a:latin typeface="Arial Black"/>
                <a:cs typeface="Arial Black"/>
              </a:rPr>
              <a:t>HMIS</a:t>
            </a:r>
            <a:r>
              <a:rPr sz="1400" spc="-55" dirty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lang="en-US" sz="1400" spc="-55" dirty="0">
                <a:solidFill>
                  <a:schemeClr val="accent1"/>
                </a:solidFill>
                <a:latin typeface="Arial Black"/>
                <a:cs typeface="Arial Black"/>
              </a:rPr>
              <a:t>Referral</a:t>
            </a:r>
            <a:r>
              <a:rPr sz="1400" dirty="0">
                <a:solidFill>
                  <a:schemeClr val="accent1"/>
                </a:solidFill>
                <a:latin typeface="Arial Black"/>
                <a:cs typeface="Arial Black"/>
              </a:rPr>
              <a:t>s:</a:t>
            </a:r>
            <a:r>
              <a:rPr sz="1400" spc="-40" dirty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lang="en-US" sz="1450" i="1" spc="-30" dirty="0">
                <a:latin typeface="Arial Black"/>
                <a:cs typeface="Arial Black"/>
              </a:rPr>
              <a:t>Accepting a Referral</a:t>
            </a:r>
            <a:endParaRPr sz="1450" dirty="0">
              <a:latin typeface="Arial Black"/>
              <a:cs typeface="Arial Black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DEA2FFC5-3BFB-406A-BD24-8B1331446907}"/>
              </a:ext>
            </a:extLst>
          </p:cNvPr>
          <p:cNvSpPr txBox="1"/>
          <p:nvPr/>
        </p:nvSpPr>
        <p:spPr>
          <a:xfrm>
            <a:off x="8414384" y="7133031"/>
            <a:ext cx="74549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b="1" dirty="0">
                <a:solidFill>
                  <a:schemeClr val="accent1"/>
                </a:solidFill>
                <a:latin typeface="Calibri"/>
                <a:cs typeface="Calibri"/>
              </a:rPr>
              <a:t>Agency</a:t>
            </a:r>
            <a:r>
              <a:rPr sz="1100" b="1" spc="-55" dirty="0"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accent1"/>
                </a:solidFill>
                <a:latin typeface="Calibri"/>
                <a:cs typeface="Calibri"/>
              </a:rPr>
              <a:t>Staff</a:t>
            </a:r>
            <a:endParaRPr sz="11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18B8DFC-545F-4792-B72C-9E81D436B3A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995"/>
              </a:lnSpc>
            </a:pPr>
            <a:fld id="{81D60167-4931-47E6-BA6A-407CBD079E47}" type="slidenum">
              <a:rPr lang="en-US" spc="-25" smtClean="0"/>
              <a:t>5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267957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11380-3302-48DA-8453-62D7F2BDDD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9CD343-DFD9-4927-BD07-85DB42669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6024"/>
            <a:ext cx="10058400" cy="5940352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FA225769-C22D-4687-8AC3-3BC363DDF846}"/>
              </a:ext>
            </a:extLst>
          </p:cNvPr>
          <p:cNvSpPr txBox="1"/>
          <p:nvPr/>
        </p:nvSpPr>
        <p:spPr>
          <a:xfrm>
            <a:off x="3276600" y="457200"/>
            <a:ext cx="3581400" cy="2378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US" sz="1400" dirty="0">
                <a:solidFill>
                  <a:schemeClr val="accent1"/>
                </a:solidFill>
                <a:latin typeface="Arial Black"/>
                <a:cs typeface="Arial Black"/>
              </a:rPr>
              <a:t>HMIS</a:t>
            </a:r>
            <a:r>
              <a:rPr sz="1400" spc="-55" dirty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lang="en-US" sz="1400" spc="-55" dirty="0">
                <a:solidFill>
                  <a:schemeClr val="accent1"/>
                </a:solidFill>
                <a:latin typeface="Arial Black"/>
                <a:cs typeface="Arial Black"/>
              </a:rPr>
              <a:t>Referral</a:t>
            </a:r>
            <a:r>
              <a:rPr sz="1400" dirty="0">
                <a:solidFill>
                  <a:schemeClr val="accent1"/>
                </a:solidFill>
                <a:latin typeface="Arial Black"/>
                <a:cs typeface="Arial Black"/>
              </a:rPr>
              <a:t>s:</a:t>
            </a:r>
            <a:r>
              <a:rPr sz="1400" spc="-40" dirty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lang="en-US" sz="1450" i="1" spc="-30" dirty="0">
                <a:latin typeface="Arial Black"/>
                <a:cs typeface="Arial Black"/>
              </a:rPr>
              <a:t>Accepting a Referral</a:t>
            </a:r>
            <a:endParaRPr sz="1450" dirty="0">
              <a:latin typeface="Arial Black"/>
              <a:cs typeface="Arial Black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E8D5CF9E-8B5A-429D-940F-0DEE23782DDB}"/>
              </a:ext>
            </a:extLst>
          </p:cNvPr>
          <p:cNvSpPr txBox="1"/>
          <p:nvPr/>
        </p:nvSpPr>
        <p:spPr>
          <a:xfrm>
            <a:off x="8414384" y="7133031"/>
            <a:ext cx="74549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b="1" dirty="0">
                <a:solidFill>
                  <a:schemeClr val="accent1"/>
                </a:solidFill>
                <a:latin typeface="Calibri"/>
                <a:cs typeface="Calibri"/>
              </a:rPr>
              <a:t>Agency</a:t>
            </a:r>
            <a:r>
              <a:rPr sz="1100" b="1" spc="-55" dirty="0"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accent1"/>
                </a:solidFill>
                <a:latin typeface="Calibri"/>
                <a:cs typeface="Calibri"/>
              </a:rPr>
              <a:t>Staff</a:t>
            </a:r>
            <a:endParaRPr sz="11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92A5BF-5CF7-4DCF-8ED0-741DD781FA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995"/>
              </a:lnSpc>
            </a:pPr>
            <a:fld id="{81D60167-4931-47E6-BA6A-407CBD079E47}" type="slidenum">
              <a:rPr lang="en-US" spc="-25" smtClean="0"/>
              <a:t>6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450041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3C1A0-2C9C-45ED-993F-56B706B8A1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BFAA69B0-E66F-4F53-88BB-9A886AAD9297}"/>
              </a:ext>
            </a:extLst>
          </p:cNvPr>
          <p:cNvSpPr txBox="1"/>
          <p:nvPr/>
        </p:nvSpPr>
        <p:spPr>
          <a:xfrm>
            <a:off x="3276600" y="457200"/>
            <a:ext cx="3581400" cy="2378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US" sz="1400" dirty="0">
                <a:solidFill>
                  <a:schemeClr val="accent1"/>
                </a:solidFill>
                <a:latin typeface="Arial Black"/>
                <a:cs typeface="Arial Black"/>
              </a:rPr>
              <a:t>HMIS</a:t>
            </a:r>
            <a:r>
              <a:rPr sz="1400" spc="-55" dirty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lang="en-US" sz="1400" spc="-55" dirty="0">
                <a:solidFill>
                  <a:schemeClr val="accent1"/>
                </a:solidFill>
                <a:latin typeface="Arial Black"/>
                <a:cs typeface="Arial Black"/>
              </a:rPr>
              <a:t>Referral</a:t>
            </a:r>
            <a:r>
              <a:rPr sz="1400" dirty="0">
                <a:solidFill>
                  <a:schemeClr val="accent1"/>
                </a:solidFill>
                <a:latin typeface="Arial Black"/>
                <a:cs typeface="Arial Black"/>
              </a:rPr>
              <a:t>s:</a:t>
            </a:r>
            <a:r>
              <a:rPr sz="1400" spc="-40" dirty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lang="en-US" sz="1450" i="1" spc="-30" dirty="0">
                <a:latin typeface="Arial Black"/>
                <a:cs typeface="Arial Black"/>
              </a:rPr>
              <a:t>Accepting a Referral</a:t>
            </a:r>
            <a:endParaRPr sz="1450" dirty="0">
              <a:latin typeface="Arial Black"/>
              <a:cs typeface="Arial Black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7AA54A62-EA65-4444-A18F-57CFB787A3BF}"/>
              </a:ext>
            </a:extLst>
          </p:cNvPr>
          <p:cNvSpPr txBox="1"/>
          <p:nvPr/>
        </p:nvSpPr>
        <p:spPr>
          <a:xfrm>
            <a:off x="8414384" y="7133031"/>
            <a:ext cx="74549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b="1" dirty="0">
                <a:solidFill>
                  <a:schemeClr val="accent1"/>
                </a:solidFill>
                <a:latin typeface="Calibri"/>
                <a:cs typeface="Calibri"/>
              </a:rPr>
              <a:t>Agency</a:t>
            </a:r>
            <a:r>
              <a:rPr sz="1100" b="1" spc="-55" dirty="0"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accent1"/>
                </a:solidFill>
                <a:latin typeface="Calibri"/>
                <a:cs typeface="Calibri"/>
              </a:rPr>
              <a:t>Staff</a:t>
            </a:r>
            <a:endParaRPr sz="11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9FB024-EF6F-43F5-99E5-326C2EABD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4875"/>
            <a:ext cx="10058400" cy="59626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E6757-C809-46B2-A014-F806497BFE1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995"/>
              </a:lnSpc>
            </a:pPr>
            <a:fld id="{81D60167-4931-47E6-BA6A-407CBD079E47}" type="slidenum">
              <a:rPr lang="en-US" spc="-25" smtClean="0"/>
              <a:t>7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1405855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15F0D-2188-4D0B-B03E-8F0EE8D13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2F7DB-BCEA-49EC-BF00-1F52D63C89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968F93-68A0-4E48-9DDB-214399ABC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1509"/>
            <a:ext cx="10058400" cy="5989381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AA12307D-9215-4194-9C0C-323DF3D0814E}"/>
              </a:ext>
            </a:extLst>
          </p:cNvPr>
          <p:cNvSpPr txBox="1"/>
          <p:nvPr/>
        </p:nvSpPr>
        <p:spPr>
          <a:xfrm>
            <a:off x="2755773" y="453481"/>
            <a:ext cx="4545330" cy="2378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dirty="0">
                <a:solidFill>
                  <a:schemeClr val="accent1"/>
                </a:solidFill>
                <a:latin typeface="Arial Black"/>
                <a:cs typeface="Arial Black"/>
              </a:rPr>
              <a:t>Search</a:t>
            </a:r>
            <a:r>
              <a:rPr sz="1400" spc="-55" dirty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chemeClr val="accent1"/>
                </a:solidFill>
                <a:latin typeface="Arial Black"/>
                <a:cs typeface="Arial Black"/>
              </a:rPr>
              <a:t>Functions:</a:t>
            </a:r>
            <a:r>
              <a:rPr sz="1400" spc="-40" dirty="0">
                <a:solidFill>
                  <a:schemeClr val="accent1"/>
                </a:solidFill>
                <a:latin typeface="Arial Black"/>
                <a:cs typeface="Arial Black"/>
              </a:rPr>
              <a:t> </a:t>
            </a:r>
            <a:r>
              <a:rPr sz="1450" i="1" spc="-30" dirty="0">
                <a:latin typeface="Arial Black"/>
                <a:cs typeface="Arial Black"/>
              </a:rPr>
              <a:t>Searching</a:t>
            </a:r>
            <a:r>
              <a:rPr sz="1450" i="1" spc="-50" dirty="0">
                <a:latin typeface="Arial Black"/>
                <a:cs typeface="Arial Black"/>
              </a:rPr>
              <a:t> </a:t>
            </a:r>
            <a:r>
              <a:rPr sz="1450" i="1" spc="-25" dirty="0">
                <a:latin typeface="Arial Black"/>
                <a:cs typeface="Arial Black"/>
              </a:rPr>
              <a:t>Within</a:t>
            </a:r>
            <a:r>
              <a:rPr sz="1450" i="1" spc="-70" dirty="0">
                <a:latin typeface="Arial Black"/>
                <a:cs typeface="Arial Black"/>
              </a:rPr>
              <a:t> </a:t>
            </a:r>
            <a:r>
              <a:rPr sz="1450" i="1" dirty="0">
                <a:latin typeface="Arial Black"/>
                <a:cs typeface="Arial Black"/>
              </a:rPr>
              <a:t>a</a:t>
            </a:r>
            <a:r>
              <a:rPr sz="1450" i="1" spc="-50" dirty="0">
                <a:latin typeface="Arial Black"/>
                <a:cs typeface="Arial Black"/>
              </a:rPr>
              <a:t> </a:t>
            </a:r>
            <a:r>
              <a:rPr sz="1450" i="1" spc="-10" dirty="0">
                <a:latin typeface="Arial Black"/>
                <a:cs typeface="Arial Black"/>
              </a:rPr>
              <a:t>Program</a:t>
            </a:r>
            <a:endParaRPr sz="1450" dirty="0">
              <a:latin typeface="Arial Black"/>
              <a:cs typeface="Arial Black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BC078EE4-691A-411B-8DB9-4F466CEA0E45}"/>
              </a:ext>
            </a:extLst>
          </p:cNvPr>
          <p:cNvSpPr txBox="1"/>
          <p:nvPr/>
        </p:nvSpPr>
        <p:spPr>
          <a:xfrm>
            <a:off x="8414384" y="7133031"/>
            <a:ext cx="74549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b="1" dirty="0">
                <a:solidFill>
                  <a:schemeClr val="accent1"/>
                </a:solidFill>
                <a:latin typeface="Calibri"/>
                <a:cs typeface="Calibri"/>
              </a:rPr>
              <a:t>Agency</a:t>
            </a:r>
            <a:r>
              <a:rPr sz="1100" b="1" spc="-55" dirty="0"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accent1"/>
                </a:solidFill>
                <a:latin typeface="Calibri"/>
                <a:cs typeface="Calibri"/>
              </a:rPr>
              <a:t>Staff</a:t>
            </a:r>
            <a:endParaRPr sz="11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13F9B15-878E-4248-B0D9-8D795D91972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995"/>
              </a:lnSpc>
            </a:pPr>
            <a:fld id="{81D60167-4931-47E6-BA6A-407CBD079E47}" type="slidenum">
              <a:rPr lang="en-US" spc="-25" smtClean="0"/>
              <a:t>8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3999527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1742</TotalTime>
  <Words>438</Words>
  <Application>Microsoft Office PowerPoint</Application>
  <PresentationFormat>Custom</PresentationFormat>
  <Paragraphs>125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Office Theme</vt:lpstr>
      <vt:lpstr>HMIS Agency Staff Training Guidebook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Agency Staff</dc:title>
  <dc:subject>HMIS – Guidebook</dc:subject>
  <dc:creator>Ahmad Haj-Ali</dc:creator>
  <cp:lastModifiedBy>Ahmad Haj-Ali</cp:lastModifiedBy>
  <cp:revision>35</cp:revision>
  <dcterms:created xsi:type="dcterms:W3CDTF">2022-06-01T17:16:50Z</dcterms:created>
  <dcterms:modified xsi:type="dcterms:W3CDTF">2022-06-03T20:01:21Z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2020-12-29T00:00:00Z</vt:filetime>
  </property>
  <property fmtid="{D5CDD505-2E9C-101B-9397-08002B2CF9AE}" pid="3" name="Creator">
    <vt:lpwstr>Microsoft® Word for Office 365</vt:lpwstr>
  </property>
  <property fmtid="{D5CDD505-2E9C-101B-9397-08002B2CF9AE}" pid="4" name="LastSaved">
    <vt:filetime>2022-06-01T00:00:00Z</vt:filetime>
  </property>
</Properties>
</file>