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0"/>
  </p:notesMasterIdLst>
  <p:sldIdLst>
    <p:sldId id="256" r:id="rId2"/>
    <p:sldId id="316" r:id="rId3"/>
    <p:sldId id="295" r:id="rId4"/>
    <p:sldId id="299" r:id="rId5"/>
    <p:sldId id="298" r:id="rId6"/>
    <p:sldId id="297" r:id="rId7"/>
    <p:sldId id="300" r:id="rId8"/>
    <p:sldId id="267"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975"/>
    <a:srgbClr val="F0DB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9" d="100"/>
          <a:sy n="99" d="100"/>
        </p:scale>
        <p:origin x="90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5-30T15:42:47.06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2-15T19:27:22.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D4A93CE-CABC-4DD0-8F8E-1E932C7EA995}" type="datetimeFigureOut">
              <a:rPr lang="en-US" smtClean="0"/>
              <a:t>8/15/2023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12D5D9D-CF6B-4C14-AE3E-FD1FCA7CDAF5}" type="slidenum">
              <a:rPr lang="en-US" smtClean="0"/>
              <a:t>‹#›</a:t>
            </a:fld>
            <a:endParaRPr lang="en-US"/>
          </a:p>
        </p:txBody>
      </p:sp>
    </p:spTree>
    <p:extLst>
      <p:ext uri="{BB962C8B-B14F-4D97-AF65-F5344CB8AC3E}">
        <p14:creationId xmlns:p14="http://schemas.microsoft.com/office/powerpoint/2010/main" val="121640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089BDC-9D2E-47AD-AAEB-BB7D5881521E}" type="datetime1">
              <a:rPr lang="en-US" smtClean="0"/>
              <a:t>8/15/2023</a:t>
            </a:fld>
            <a:endParaRPr lang="en-US"/>
          </a:p>
        </p:txBody>
      </p:sp>
      <p:sp>
        <p:nvSpPr>
          <p:cNvPr id="5" name="Footer Placeholder 4"/>
          <p:cNvSpPr>
            <a:spLocks noGrp="1"/>
          </p:cNvSpPr>
          <p:nvPr>
            <p:ph type="ftr" sz="quarter" idx="11"/>
          </p:nvPr>
        </p:nvSpPr>
        <p:spPr/>
        <p:txBody>
          <a:bodyPr/>
          <a:lstStyle/>
          <a:p>
            <a:r>
              <a:rPr lang="en-US"/>
              <a:t>4/13</a:t>
            </a:r>
          </a:p>
        </p:txBody>
      </p:sp>
      <p:sp>
        <p:nvSpPr>
          <p:cNvPr id="6" name="Slide Number Placeholder 5"/>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87662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4C8AD9-C3C7-40DE-BFC2-5A2FE1C8082D}" type="datetime1">
              <a:rPr lang="en-US" smtClean="0"/>
              <a:t>8/15/2023</a:t>
            </a:fld>
            <a:endParaRPr lang="en-US"/>
          </a:p>
        </p:txBody>
      </p:sp>
      <p:sp>
        <p:nvSpPr>
          <p:cNvPr id="5" name="Footer Placeholder 4"/>
          <p:cNvSpPr>
            <a:spLocks noGrp="1"/>
          </p:cNvSpPr>
          <p:nvPr>
            <p:ph type="ftr" sz="quarter" idx="11"/>
          </p:nvPr>
        </p:nvSpPr>
        <p:spPr/>
        <p:txBody>
          <a:bodyPr/>
          <a:lstStyle/>
          <a:p>
            <a:r>
              <a:rPr lang="en-US"/>
              <a:t>4/13</a:t>
            </a:r>
          </a:p>
        </p:txBody>
      </p:sp>
      <p:sp>
        <p:nvSpPr>
          <p:cNvPr id="6" name="Slide Number Placeholder 5"/>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170619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184B9-A072-478E-81C7-FA5F5FA21B64}" type="datetime1">
              <a:rPr lang="en-US" smtClean="0"/>
              <a:t>8/15/2023</a:t>
            </a:fld>
            <a:endParaRPr lang="en-US"/>
          </a:p>
        </p:txBody>
      </p:sp>
      <p:sp>
        <p:nvSpPr>
          <p:cNvPr id="5" name="Footer Placeholder 4"/>
          <p:cNvSpPr>
            <a:spLocks noGrp="1"/>
          </p:cNvSpPr>
          <p:nvPr>
            <p:ph type="ftr" sz="quarter" idx="11"/>
          </p:nvPr>
        </p:nvSpPr>
        <p:spPr/>
        <p:txBody>
          <a:bodyPr/>
          <a:lstStyle/>
          <a:p>
            <a:r>
              <a:rPr lang="en-US"/>
              <a:t>4/13</a:t>
            </a:r>
          </a:p>
        </p:txBody>
      </p:sp>
      <p:sp>
        <p:nvSpPr>
          <p:cNvPr id="6" name="Slide Number Placeholder 5"/>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8348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8C9CB8-61C4-4AA9-B9B4-D105A0AF18D4}" type="datetime1">
              <a:rPr lang="en-US" smtClean="0"/>
              <a:t>8/15/2023</a:t>
            </a:fld>
            <a:endParaRPr lang="en-US"/>
          </a:p>
        </p:txBody>
      </p:sp>
      <p:sp>
        <p:nvSpPr>
          <p:cNvPr id="5" name="Footer Placeholder 4"/>
          <p:cNvSpPr>
            <a:spLocks noGrp="1"/>
          </p:cNvSpPr>
          <p:nvPr>
            <p:ph type="ftr" sz="quarter" idx="11"/>
          </p:nvPr>
        </p:nvSpPr>
        <p:spPr/>
        <p:txBody>
          <a:bodyPr/>
          <a:lstStyle/>
          <a:p>
            <a:r>
              <a:rPr lang="en-US"/>
              <a:t>4/13</a:t>
            </a:r>
          </a:p>
        </p:txBody>
      </p:sp>
      <p:sp>
        <p:nvSpPr>
          <p:cNvPr id="6" name="Slide Number Placeholder 5"/>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313606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2AF4BE-4975-4F92-9F0F-3C0892563258}" type="datetime1">
              <a:rPr lang="en-US" smtClean="0"/>
              <a:t>8/15/2023</a:t>
            </a:fld>
            <a:endParaRPr lang="en-US"/>
          </a:p>
        </p:txBody>
      </p:sp>
      <p:sp>
        <p:nvSpPr>
          <p:cNvPr id="5" name="Footer Placeholder 4"/>
          <p:cNvSpPr>
            <a:spLocks noGrp="1"/>
          </p:cNvSpPr>
          <p:nvPr>
            <p:ph type="ftr" sz="quarter" idx="11"/>
          </p:nvPr>
        </p:nvSpPr>
        <p:spPr/>
        <p:txBody>
          <a:bodyPr/>
          <a:lstStyle/>
          <a:p>
            <a:r>
              <a:rPr lang="en-US"/>
              <a:t>4/13</a:t>
            </a:r>
          </a:p>
        </p:txBody>
      </p:sp>
      <p:sp>
        <p:nvSpPr>
          <p:cNvPr id="6" name="Slide Number Placeholder 5"/>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478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D9B95F-2EAE-4155-A1CB-633A2A75453F}" type="datetime1">
              <a:rPr lang="en-US" smtClean="0"/>
              <a:t>8/15/2023</a:t>
            </a:fld>
            <a:endParaRPr lang="en-US"/>
          </a:p>
        </p:txBody>
      </p:sp>
      <p:sp>
        <p:nvSpPr>
          <p:cNvPr id="6" name="Footer Placeholder 5"/>
          <p:cNvSpPr>
            <a:spLocks noGrp="1"/>
          </p:cNvSpPr>
          <p:nvPr>
            <p:ph type="ftr" sz="quarter" idx="11"/>
          </p:nvPr>
        </p:nvSpPr>
        <p:spPr/>
        <p:txBody>
          <a:bodyPr/>
          <a:lstStyle/>
          <a:p>
            <a:r>
              <a:rPr lang="en-US"/>
              <a:t>4/13</a:t>
            </a:r>
          </a:p>
        </p:txBody>
      </p:sp>
      <p:sp>
        <p:nvSpPr>
          <p:cNvPr id="7" name="Slide Number Placeholder 6"/>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63127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2B4569-A760-430B-A3CA-D40A3BB581DD}" type="datetime1">
              <a:rPr lang="en-US" smtClean="0"/>
              <a:t>8/15/2023</a:t>
            </a:fld>
            <a:endParaRPr lang="en-US"/>
          </a:p>
        </p:txBody>
      </p:sp>
      <p:sp>
        <p:nvSpPr>
          <p:cNvPr id="8" name="Footer Placeholder 7"/>
          <p:cNvSpPr>
            <a:spLocks noGrp="1"/>
          </p:cNvSpPr>
          <p:nvPr>
            <p:ph type="ftr" sz="quarter" idx="11"/>
          </p:nvPr>
        </p:nvSpPr>
        <p:spPr/>
        <p:txBody>
          <a:bodyPr/>
          <a:lstStyle/>
          <a:p>
            <a:r>
              <a:rPr lang="en-US"/>
              <a:t>4/13</a:t>
            </a:r>
          </a:p>
        </p:txBody>
      </p:sp>
      <p:sp>
        <p:nvSpPr>
          <p:cNvPr id="9" name="Slide Number Placeholder 8"/>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61006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B9AA0C-879F-4277-9D09-07A4CE6E5632}" type="datetime1">
              <a:rPr lang="en-US" smtClean="0"/>
              <a:t>8/15/2023</a:t>
            </a:fld>
            <a:endParaRPr lang="en-US"/>
          </a:p>
        </p:txBody>
      </p:sp>
      <p:sp>
        <p:nvSpPr>
          <p:cNvPr id="4" name="Footer Placeholder 3"/>
          <p:cNvSpPr>
            <a:spLocks noGrp="1"/>
          </p:cNvSpPr>
          <p:nvPr>
            <p:ph type="ftr" sz="quarter" idx="11"/>
          </p:nvPr>
        </p:nvSpPr>
        <p:spPr/>
        <p:txBody>
          <a:bodyPr/>
          <a:lstStyle/>
          <a:p>
            <a:r>
              <a:rPr lang="en-US"/>
              <a:t>4/13</a:t>
            </a:r>
          </a:p>
        </p:txBody>
      </p:sp>
      <p:sp>
        <p:nvSpPr>
          <p:cNvPr id="5" name="Slide Number Placeholder 4"/>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87718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6485C-9B1A-433B-8892-56186A44E033}" type="datetime1">
              <a:rPr lang="en-US" smtClean="0"/>
              <a:t>8/15/2023</a:t>
            </a:fld>
            <a:endParaRPr lang="en-US"/>
          </a:p>
        </p:txBody>
      </p:sp>
      <p:sp>
        <p:nvSpPr>
          <p:cNvPr id="3" name="Footer Placeholder 2"/>
          <p:cNvSpPr>
            <a:spLocks noGrp="1"/>
          </p:cNvSpPr>
          <p:nvPr>
            <p:ph type="ftr" sz="quarter" idx="11"/>
          </p:nvPr>
        </p:nvSpPr>
        <p:spPr/>
        <p:txBody>
          <a:bodyPr/>
          <a:lstStyle/>
          <a:p>
            <a:r>
              <a:rPr lang="en-US"/>
              <a:t>4/13</a:t>
            </a:r>
          </a:p>
        </p:txBody>
      </p:sp>
      <p:sp>
        <p:nvSpPr>
          <p:cNvPr id="4" name="Slide Number Placeholder 3"/>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369654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C89396-A0D1-408B-ABF2-9D5194466123}" type="datetime1">
              <a:rPr lang="en-US" smtClean="0"/>
              <a:t>8/15/2023</a:t>
            </a:fld>
            <a:endParaRPr lang="en-US"/>
          </a:p>
        </p:txBody>
      </p:sp>
      <p:sp>
        <p:nvSpPr>
          <p:cNvPr id="6" name="Footer Placeholder 5"/>
          <p:cNvSpPr>
            <a:spLocks noGrp="1"/>
          </p:cNvSpPr>
          <p:nvPr>
            <p:ph type="ftr" sz="quarter" idx="11"/>
          </p:nvPr>
        </p:nvSpPr>
        <p:spPr/>
        <p:txBody>
          <a:bodyPr/>
          <a:lstStyle/>
          <a:p>
            <a:r>
              <a:rPr lang="en-US"/>
              <a:t>4/13</a:t>
            </a:r>
          </a:p>
        </p:txBody>
      </p:sp>
      <p:sp>
        <p:nvSpPr>
          <p:cNvPr id="7" name="Slide Number Placeholder 6"/>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250761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29F07B-43DF-463D-9DAD-E13494F3C1C8}" type="datetime1">
              <a:rPr lang="en-US" smtClean="0"/>
              <a:t>8/15/2023</a:t>
            </a:fld>
            <a:endParaRPr lang="en-US"/>
          </a:p>
        </p:txBody>
      </p:sp>
      <p:sp>
        <p:nvSpPr>
          <p:cNvPr id="6" name="Footer Placeholder 5"/>
          <p:cNvSpPr>
            <a:spLocks noGrp="1"/>
          </p:cNvSpPr>
          <p:nvPr>
            <p:ph type="ftr" sz="quarter" idx="11"/>
          </p:nvPr>
        </p:nvSpPr>
        <p:spPr/>
        <p:txBody>
          <a:bodyPr/>
          <a:lstStyle/>
          <a:p>
            <a:r>
              <a:rPr lang="en-US"/>
              <a:t>4/13</a:t>
            </a:r>
          </a:p>
        </p:txBody>
      </p:sp>
      <p:sp>
        <p:nvSpPr>
          <p:cNvPr id="7" name="Slide Number Placeholder 6"/>
          <p:cNvSpPr>
            <a:spLocks noGrp="1"/>
          </p:cNvSpPr>
          <p:nvPr>
            <p:ph type="sldNum" sz="quarter" idx="12"/>
          </p:nvPr>
        </p:nvSpPr>
        <p:spPr/>
        <p:txBody>
          <a:bodyPr/>
          <a:lstStyle/>
          <a:p>
            <a:fld id="{C7BC8BD3-75BD-451D-B82E-5FD9FA73F9ED}" type="slidenum">
              <a:rPr lang="en-US" smtClean="0"/>
              <a:t>‹#›</a:t>
            </a:fld>
            <a:endParaRPr lang="en-US"/>
          </a:p>
        </p:txBody>
      </p:sp>
    </p:spTree>
    <p:extLst>
      <p:ext uri="{BB962C8B-B14F-4D97-AF65-F5344CB8AC3E}">
        <p14:creationId xmlns:p14="http://schemas.microsoft.com/office/powerpoint/2010/main" val="9885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9D472-040B-4192-B47B-F6732F0059BD}" type="datetime1">
              <a:rPr lang="en-US" smtClean="0"/>
              <a:t>8/15/2023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4/13</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C8BD3-75BD-451D-B82E-5FD9FA73F9ED}" type="slidenum">
              <a:rPr lang="en-US" smtClean="0"/>
              <a:t>‹#›</a:t>
            </a:fld>
            <a:endParaRPr lang="en-US"/>
          </a:p>
        </p:txBody>
      </p:sp>
    </p:spTree>
    <p:extLst>
      <p:ext uri="{BB962C8B-B14F-4D97-AF65-F5344CB8AC3E}">
        <p14:creationId xmlns:p14="http://schemas.microsoft.com/office/powerpoint/2010/main" val="736239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3.png"/><Relationship Id="rId7" Type="http://schemas.openxmlformats.org/officeDocument/2006/relationships/slide" Target="slide4.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10" Type="http://schemas.openxmlformats.org/officeDocument/2006/relationships/slide" Target="slide5.xml"/><Relationship Id="rId4" Type="http://schemas.openxmlformats.org/officeDocument/2006/relationships/slide" Target="slide3.xml"/><Relationship Id="rId9"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F9196D5-AFB5-CAEB-6382-400F662D2C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0" y="0"/>
            <a:ext cx="9079779" cy="68580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4" name="Shape">
            <a:extLst>
              <a:ext uri="{FF2B5EF4-FFF2-40B4-BE49-F238E27FC236}">
                <a16:creationId xmlns:a16="http://schemas.microsoft.com/office/drawing/2014/main" id="{A0A45A4F-7E51-24D5-05D5-267220E14CB5}"/>
              </a:ext>
              <a:ext uri="{C183D7F6-B498-43B3-948B-1728B52AA6E4}">
                <adec:decorative xmlns:adec="http://schemas.microsoft.com/office/drawing/2017/decorative" val="1"/>
              </a:ext>
            </a:extLst>
          </p:cNvPr>
          <p:cNvSpPr/>
          <p:nvPr/>
        </p:nvSpPr>
        <p:spPr>
          <a:xfrm>
            <a:off x="0" y="2963637"/>
            <a:ext cx="9079778" cy="38943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4168"/>
                </a:lnTo>
                <a:lnTo>
                  <a:pt x="21600" y="21600"/>
                </a:lnTo>
                <a:lnTo>
                  <a:pt x="0" y="21600"/>
                </a:lnTo>
                <a:close/>
              </a:path>
            </a:pathLst>
          </a:custGeom>
          <a:solidFill>
            <a:srgbClr val="074975"/>
          </a:solidFill>
          <a:ln w="12700">
            <a:miter lim="400000"/>
          </a:ln>
        </p:spPr>
        <p:txBody>
          <a:bodyPr wrap="square" lIns="28575" tIns="28575" rIns="28575" bIns="28575" anchor="ctr">
            <a:noAutofit/>
          </a:bodyPr>
          <a:lstStyle/>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r>
              <a:rPr lang="en-US" sz="1050">
                <a:latin typeface="Book Antiqua" panose="02040602050305030304" pitchFamily="18" charset="0"/>
                <a:ea typeface="Book Antiqua" panose="02040602050305030304" pitchFamily="18" charset="0"/>
                <a:cs typeface="Times New Roman" panose="02020603050405020304" pitchFamily="18" charset="0"/>
              </a:rPr>
              <a:t> </a:t>
            </a: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1050">
                <a:solidFill>
                  <a:srgbClr val="FFFFFF"/>
                </a:solidFill>
                <a:latin typeface="Book Antiqua" panose="02040602050305030304" pitchFamily="18" charset="0"/>
                <a:ea typeface="Book Antiqua" panose="02040602050305030304" pitchFamily="18" charset="0"/>
                <a:cs typeface="Times New Roman" panose="02020603050405020304" pitchFamily="18" charset="0"/>
              </a:rPr>
              <a:t> </a:t>
            </a:r>
            <a:endParaRPr lang="en-US" sz="1050">
              <a:latin typeface="Book Antiqua" panose="02040602050305030304" pitchFamily="18" charset="0"/>
              <a:ea typeface="Book Antiqua" panose="02040602050305030304" pitchFamily="18" charset="0"/>
              <a:cs typeface="Times New Roman" panose="02020603050405020304" pitchFamily="18" charset="0"/>
            </a:endParaRPr>
          </a:p>
          <a:p>
            <a:r>
              <a:rPr lang="en-US" sz="825" i="1">
                <a:solidFill>
                  <a:srgbClr val="FFFFFF"/>
                </a:solidFill>
                <a:latin typeface="Calibri" panose="020F0502020204030204" pitchFamily="34" charset="0"/>
                <a:ea typeface="Book Antiqua" panose="02040602050305030304" pitchFamily="18" charset="0"/>
              </a:rPr>
              <a:t> </a:t>
            </a:r>
            <a:endParaRPr lang="en-US" sz="825">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0070C0"/>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endParaRPr lang="en-US" sz="1125" i="1">
              <a:solidFill>
                <a:srgbClr val="FFFFFF"/>
              </a:solidFill>
              <a:latin typeface="Calibri" panose="020F0502020204030204" pitchFamily="34" charset="0"/>
              <a:ea typeface="Book Antiqua" panose="02040602050305030304" pitchFamily="18" charset="0"/>
            </a:endParaRPr>
          </a:p>
          <a:p>
            <a:pPr indent="342900"/>
            <a:r>
              <a:rPr lang="en-US" sz="1125" b="1">
                <a:solidFill>
                  <a:srgbClr val="FFFFFF"/>
                </a:solidFill>
                <a:latin typeface="Arial" panose="020B0604020202020204" pitchFamily="34" charset="0"/>
                <a:ea typeface="Book Antiqua" panose="02040602050305030304" pitchFamily="18" charset="0"/>
                <a:cs typeface="Arial" panose="020B0604020202020204" pitchFamily="34" charset="0"/>
              </a:rPr>
              <a:t>Arlington County Auditor</a:t>
            </a:r>
            <a:endParaRPr lang="en-US" sz="825" b="1">
              <a:latin typeface="Arial" panose="020B0604020202020204" pitchFamily="34" charset="0"/>
              <a:ea typeface="Book Antiqua" panose="02040602050305030304" pitchFamily="18" charset="0"/>
              <a:cs typeface="Arial" panose="020B0604020202020204" pitchFamily="34" charset="0"/>
            </a:endParaRPr>
          </a:p>
          <a:p>
            <a:pPr indent="342900"/>
            <a:r>
              <a:rPr lang="en-US" sz="1125">
                <a:solidFill>
                  <a:srgbClr val="FFFFFF"/>
                </a:solidFill>
                <a:latin typeface="Arial" panose="020B0604020202020204" pitchFamily="34" charset="0"/>
                <a:ea typeface="Book Antiqua" panose="02040602050305030304" pitchFamily="18" charset="0"/>
                <a:cs typeface="Arial" panose="020B0604020202020204" pitchFamily="34" charset="0"/>
              </a:rPr>
              <a:t>Jim L. Shelton, MBA, CRP</a:t>
            </a:r>
            <a:endParaRPr lang="en-US" sz="825">
              <a:latin typeface="Arial" panose="020B0604020202020204" pitchFamily="34" charset="0"/>
              <a:ea typeface="Book Antiqua" panose="02040602050305030304" pitchFamily="18" charset="0"/>
              <a:cs typeface="Arial" panose="020B0604020202020204" pitchFamily="34" charset="0"/>
            </a:endParaRPr>
          </a:p>
          <a:p>
            <a:pPr indent="342900"/>
            <a:r>
              <a:rPr lang="en-US" sz="1125">
                <a:solidFill>
                  <a:srgbClr val="FFFFFF"/>
                </a:solidFill>
                <a:latin typeface="Arial" panose="020B0604020202020204" pitchFamily="34" charset="0"/>
                <a:ea typeface="Book Antiqua" panose="02040602050305030304" pitchFamily="18" charset="0"/>
                <a:cs typeface="Arial" panose="020B0604020202020204" pitchFamily="34" charset="0"/>
              </a:rPr>
              <a:t>JShelton@ArlingtonVA.US</a:t>
            </a:r>
            <a:endParaRPr lang="en-US" sz="825">
              <a:latin typeface="Arial" panose="020B0604020202020204" pitchFamily="34" charset="0"/>
              <a:ea typeface="Book Antiqua" panose="02040602050305030304" pitchFamily="18" charset="0"/>
              <a:cs typeface="Arial" panose="020B0604020202020204" pitchFamily="34" charset="0"/>
            </a:endParaRPr>
          </a:p>
          <a:p>
            <a:r>
              <a:rPr lang="fr-FR" sz="1125">
                <a:solidFill>
                  <a:srgbClr val="FFFFFF"/>
                </a:solidFill>
                <a:latin typeface="Calibri" panose="020F0502020204030204" pitchFamily="34" charset="0"/>
                <a:ea typeface="Book Antiqua" panose="02040602050305030304" pitchFamily="18" charset="0"/>
              </a:rPr>
              <a:t> </a:t>
            </a:r>
            <a:endParaRPr lang="en-US" sz="825">
              <a:latin typeface="Calibri" panose="020F0502020204030204" pitchFamily="34" charset="0"/>
              <a:ea typeface="Book Antiqua" panose="02040602050305030304" pitchFamily="18" charset="0"/>
            </a:endParaRPr>
          </a:p>
          <a:p>
            <a:pPr algn="ctr"/>
            <a:r>
              <a:rPr lang="fr-FR" sz="900">
                <a:latin typeface="Book Antiqua" panose="02040602050305030304" pitchFamily="18" charset="0"/>
                <a:ea typeface="Book Antiqua" panose="02040602050305030304" pitchFamily="18" charset="0"/>
                <a:cs typeface="Times New Roman" panose="02020603050405020304" pitchFamily="18" charset="0"/>
              </a:rPr>
              <a:t> </a:t>
            </a:r>
            <a:endParaRPr lang="en-US" sz="900">
              <a:latin typeface="Book Antiqua" panose="02040602050305030304" pitchFamily="18" charset="0"/>
              <a:ea typeface="Book Antiqua" panose="02040602050305030304" pitchFamily="18" charset="0"/>
              <a:cs typeface="Times New Roman" panose="02020603050405020304" pitchFamily="18" charset="0"/>
            </a:endParaRPr>
          </a:p>
        </p:txBody>
      </p:sp>
      <p:sp>
        <p:nvSpPr>
          <p:cNvPr id="5" name="Text Box 39">
            <a:extLst>
              <a:ext uri="{FF2B5EF4-FFF2-40B4-BE49-F238E27FC236}">
                <a16:creationId xmlns:a16="http://schemas.microsoft.com/office/drawing/2014/main" id="{10CB1314-A794-D24B-2550-575D36CA913D}"/>
              </a:ext>
            </a:extLst>
          </p:cNvPr>
          <p:cNvSpPr txBox="1"/>
          <p:nvPr/>
        </p:nvSpPr>
        <p:spPr>
          <a:xfrm>
            <a:off x="3140904" y="117446"/>
            <a:ext cx="2797969" cy="872455"/>
          </a:xfrm>
          <a:prstGeom prst="rect">
            <a:avLst/>
          </a:prstGeom>
          <a:noFill/>
          <a:ln>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ctr"/>
            <a:r>
              <a:rPr lang="en-US" sz="2100" b="1" dirty="0">
                <a:solidFill>
                  <a:srgbClr val="FFFFFF"/>
                </a:solidFill>
                <a:latin typeface="Franklin Gothic Medium" panose="020B0603020102020204" pitchFamily="34" charset="0"/>
                <a:ea typeface="Book Antiqua" panose="02040602050305030304" pitchFamily="18" charset="0"/>
                <a:cs typeface="Times New Roman" panose="02020603050405020304" pitchFamily="18" charset="0"/>
              </a:rPr>
              <a:t>FY2024 Approved</a:t>
            </a:r>
          </a:p>
          <a:p>
            <a:pPr algn="ctr"/>
            <a:r>
              <a:rPr lang="en-US" sz="2100" b="1" dirty="0">
                <a:solidFill>
                  <a:srgbClr val="FFFFFF"/>
                </a:solidFill>
                <a:latin typeface="Franklin Gothic Medium" panose="020B0603020102020204" pitchFamily="34" charset="0"/>
                <a:ea typeface="Book Antiqua" panose="02040602050305030304" pitchFamily="18" charset="0"/>
                <a:cs typeface="Times New Roman" panose="02020603050405020304" pitchFamily="18" charset="0"/>
              </a:rPr>
              <a:t>Annual Audit Plan </a:t>
            </a:r>
          </a:p>
        </p:txBody>
      </p:sp>
      <p:pic>
        <p:nvPicPr>
          <p:cNvPr id="8" name="Picture 7" descr="A white logo on a black background&#10;&#10;Description automatically generated with medium confidence">
            <a:extLst>
              <a:ext uri="{FF2B5EF4-FFF2-40B4-BE49-F238E27FC236}">
                <a16:creationId xmlns:a16="http://schemas.microsoft.com/office/drawing/2014/main" id="{49E10317-9F12-B44B-17DB-C1D752426E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494" y="4330175"/>
            <a:ext cx="1898477" cy="1519511"/>
          </a:xfrm>
          <a:prstGeom prst="rect">
            <a:avLst/>
          </a:prstGeom>
        </p:spPr>
      </p:pic>
      <p:sp>
        <p:nvSpPr>
          <p:cNvPr id="9" name="Slide Number Placeholder 8">
            <a:extLst>
              <a:ext uri="{FF2B5EF4-FFF2-40B4-BE49-F238E27FC236}">
                <a16:creationId xmlns:a16="http://schemas.microsoft.com/office/drawing/2014/main" id="{6F08BA41-C361-8F02-B059-33ED817EEF9D}"/>
              </a:ext>
            </a:extLst>
          </p:cNvPr>
          <p:cNvSpPr>
            <a:spLocks noGrp="1"/>
          </p:cNvSpPr>
          <p:nvPr>
            <p:ph type="sldNum" sz="quarter" idx="12"/>
          </p:nvPr>
        </p:nvSpPr>
        <p:spPr/>
        <p:txBody>
          <a:bodyPr/>
          <a:lstStyle/>
          <a:p>
            <a:fld id="{C7BC8BD3-75BD-451D-B82E-5FD9FA73F9ED}" type="slidenum">
              <a:rPr lang="en-US" smtClean="0">
                <a:solidFill>
                  <a:schemeClr val="bg1"/>
                </a:solidFill>
              </a:rPr>
              <a:t>1</a:t>
            </a:fld>
            <a:endParaRPr lang="en-US">
              <a:solidFill>
                <a:schemeClr val="bg1"/>
              </a:solidFill>
            </a:endParaRPr>
          </a:p>
        </p:txBody>
      </p:sp>
      <p:sp>
        <p:nvSpPr>
          <p:cNvPr id="2" name="TextBox 1">
            <a:extLst>
              <a:ext uri="{FF2B5EF4-FFF2-40B4-BE49-F238E27FC236}">
                <a16:creationId xmlns:a16="http://schemas.microsoft.com/office/drawing/2014/main" id="{0BED24B2-101B-AF1B-33A8-090D6270A0DE}"/>
              </a:ext>
            </a:extLst>
          </p:cNvPr>
          <p:cNvSpPr txBox="1"/>
          <p:nvPr/>
        </p:nvSpPr>
        <p:spPr>
          <a:xfrm>
            <a:off x="8330242" y="6399924"/>
            <a:ext cx="474266" cy="276999"/>
          </a:xfrm>
          <a:prstGeom prst="rect">
            <a:avLst/>
          </a:prstGeom>
          <a:noFill/>
        </p:spPr>
        <p:txBody>
          <a:bodyPr wrap="square" rtlCol="0">
            <a:spAutoFit/>
          </a:bodyPr>
          <a:lstStyle/>
          <a:p>
            <a:r>
              <a:rPr lang="en-US" sz="1200" dirty="0">
                <a:solidFill>
                  <a:schemeClr val="bg1"/>
                </a:solidFill>
                <a:cs typeface="Arial" panose="020B0604020202020204" pitchFamily="34" charset="0"/>
              </a:rPr>
              <a:t>/8</a:t>
            </a:r>
            <a:endParaRPr lang="en-US" dirty="0">
              <a:solidFill>
                <a:schemeClr val="bg1"/>
              </a:solidFill>
              <a:cs typeface="Arial" panose="020B0604020202020204" pitchFamily="34" charset="0"/>
            </a:endParaRPr>
          </a:p>
        </p:txBody>
      </p:sp>
    </p:spTree>
    <p:extLst>
      <p:ext uri="{BB962C8B-B14F-4D97-AF65-F5344CB8AC3E}">
        <p14:creationId xmlns:p14="http://schemas.microsoft.com/office/powerpoint/2010/main" val="399059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678966" y="4994492"/>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678966" y="4994492"/>
                <a:ext cx="0" cy="0"/>
              </a:xfrm>
              <a:prstGeom prst="rect">
                <a:avLst/>
              </a:prstGeom>
            </p:spPr>
          </p:pic>
        </mc:Fallback>
      </mc:AlternateContent>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hlinkClick r:id="rId4" action="ppaction://hlinksldjump"/>
            <a:extLst>
              <a:ext uri="{FF2B5EF4-FFF2-40B4-BE49-F238E27FC236}">
                <a16:creationId xmlns:a16="http://schemas.microsoft.com/office/drawing/2014/main" id="{37A1F38A-EC17-ED65-CF9C-2B1282572167}"/>
              </a:ext>
            </a:extLst>
          </p:cNvPr>
          <p:cNvSpPr/>
          <p:nvPr/>
        </p:nvSpPr>
        <p:spPr>
          <a:xfrm>
            <a:off x="288941" y="2500749"/>
            <a:ext cx="8175812" cy="381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C688FB1-ADC5-EE14-ADFC-E05D36B0D139}"/>
              </a:ext>
            </a:extLst>
          </p:cNvPr>
          <p:cNvSpPr txBox="1"/>
          <p:nvPr/>
        </p:nvSpPr>
        <p:spPr>
          <a:xfrm>
            <a:off x="8187070" y="6166852"/>
            <a:ext cx="566841"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2/8</a:t>
            </a:r>
            <a:endParaRPr lang="en-US" dirty="0">
              <a:solidFill>
                <a:srgbClr val="898989"/>
              </a:solidFill>
              <a:cs typeface="Arial" panose="020B0604020202020204" pitchFamily="34" charset="0"/>
            </a:endParaRPr>
          </a:p>
        </p:txBody>
      </p:sp>
      <mc:AlternateContent xmlns:mc="http://schemas.openxmlformats.org/markup-compatibility/2006" xmlns:p14="http://schemas.microsoft.com/office/powerpoint/2010/main" xmlns:aink="http://schemas.microsoft.com/office/drawing/2016/ink">
        <mc:Choice Requires="p14 aink">
          <p:contentPart p14:bwMode="auto" r:id="rId5">
            <p14:nvContentPartPr>
              <p14:cNvPr id="13" name="Ink 12">
                <a:extLst>
                  <a:ext uri="{FF2B5EF4-FFF2-40B4-BE49-F238E27FC236}">
                    <a16:creationId xmlns:a16="http://schemas.microsoft.com/office/drawing/2014/main" id="{488048FD-1ABC-46B0-FD7A-BD36D51067DA}"/>
                  </a:ext>
                </a:extLst>
              </p14:cNvPr>
              <p14:cNvContentPartPr/>
              <p14:nvPr/>
            </p14:nvContentPartPr>
            <p14:xfrm>
              <a:off x="1831366" y="5146892"/>
              <a:ext cx="0" cy="0"/>
            </p14:xfrm>
          </p:contentPart>
        </mc:Choice>
        <mc:Fallback xmlns="">
          <p:pic>
            <p:nvPicPr>
              <p:cNvPr id="13" name="Ink 12">
                <a:extLst>
                  <a:ext uri="{FF2B5EF4-FFF2-40B4-BE49-F238E27FC236}">
                    <a16:creationId xmlns:a16="http://schemas.microsoft.com/office/drawing/2014/main" id="{488048FD-1ABC-46B0-FD7A-BD36D51067DA}"/>
                  </a:ext>
                </a:extLst>
              </p:cNvPr>
              <p:cNvPicPr/>
              <p:nvPr/>
            </p:nvPicPr>
            <p:blipFill>
              <a:blip r:embed="rId6"/>
              <a:stretch>
                <a:fillRect/>
              </a:stretch>
            </p:blipFill>
            <p:spPr>
              <a:xfrm>
                <a:off x="1831366" y="5146892"/>
                <a:ext cx="0" cy="0"/>
              </a:xfrm>
              <a:prstGeom prst="rect">
                <a:avLst/>
              </a:prstGeom>
            </p:spPr>
          </p:pic>
        </mc:Fallback>
      </mc:AlternateContent>
      <p:sp>
        <p:nvSpPr>
          <p:cNvPr id="18" name="Rectangle 3">
            <a:extLst>
              <a:ext uri="{FF2B5EF4-FFF2-40B4-BE49-F238E27FC236}">
                <a16:creationId xmlns:a16="http://schemas.microsoft.com/office/drawing/2014/main" id="{A8B88B67-1F82-01A4-A9C6-0C2DBD958ABC}"/>
              </a:ext>
            </a:extLst>
          </p:cNvPr>
          <p:cNvSpPr>
            <a:spLocks noChangeArrowheads="1"/>
          </p:cNvSpPr>
          <p:nvPr/>
        </p:nvSpPr>
        <p:spPr bwMode="auto">
          <a:xfrm>
            <a:off x="110856" y="660178"/>
            <a:ext cx="8864468" cy="4535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algn="ctr">
              <a:spcBef>
                <a:spcPts val="0"/>
              </a:spcBef>
              <a:spcAft>
                <a:spcPts val="0"/>
              </a:spcAft>
            </a:pPr>
            <a:r>
              <a:rPr lang="en-US" sz="3200" b="1" i="1" kern="0" dirty="0">
                <a:effectLst/>
                <a:cs typeface="Arial" panose="020B0604020202020204" pitchFamily="34" charset="0"/>
              </a:rPr>
              <a:t>Table of Contents</a:t>
            </a:r>
            <a:endParaRPr lang="en-US" sz="1400" b="1" i="1" kern="0" dirty="0">
              <a:effectLst/>
              <a:cs typeface="Arial" panose="020B0604020202020204" pitchFamily="34" charset="0"/>
            </a:endParaRPr>
          </a:p>
          <a:p>
            <a:pPr marL="0" marR="0" algn="dist">
              <a:spcBef>
                <a:spcPts val="0"/>
              </a:spcBef>
              <a:spcAft>
                <a:spcPts val="600"/>
              </a:spcAft>
            </a:pPr>
            <a:r>
              <a:rPr lang="en-US" sz="1100" dirty="0">
                <a:effectLst/>
                <a:ea typeface="Book Antiqua" panose="02040602050305030304" pitchFamily="18" charset="0"/>
                <a:cs typeface="Arial" panose="020B0604020202020204" pitchFamily="34" charset="0"/>
              </a:rPr>
              <a:t> </a:t>
            </a:r>
            <a:endParaRPr lang="en-US" sz="1600" dirty="0">
              <a:effectLst/>
              <a:ea typeface="Book Antiqua" panose="02040602050305030304" pitchFamily="18" charset="0"/>
              <a:cs typeface="Arial" panose="020B0604020202020204" pitchFamily="34" charset="0"/>
            </a:endParaRPr>
          </a:p>
          <a:p>
            <a:pPr marL="0" marR="0" algn="dist">
              <a:spcBef>
                <a:spcPts val="0"/>
              </a:spcBef>
              <a:spcAft>
                <a:spcPts val="600"/>
              </a:spcAft>
            </a:pPr>
            <a:endParaRPr lang="en-US" dirty="0">
              <a:ea typeface="Book Antiqua" panose="02040602050305030304" pitchFamily="18" charset="0"/>
              <a:cs typeface="Arial" panose="020B0604020202020204" pitchFamily="34" charset="0"/>
            </a:endParaRPr>
          </a:p>
          <a:p>
            <a:pPr marL="0" marR="0" algn="dist">
              <a:spcBef>
                <a:spcPts val="0"/>
              </a:spcBef>
              <a:spcAft>
                <a:spcPts val="600"/>
              </a:spcAft>
            </a:pPr>
            <a:r>
              <a:rPr lang="en-US" b="1" dirty="0">
                <a:cs typeface="Arial" panose="020B0604020202020204" pitchFamily="34" charset="0"/>
              </a:rPr>
              <a:t> ABSTRACT..…………………………………………………………………………...03</a:t>
            </a:r>
          </a:p>
          <a:p>
            <a:pPr marL="0" marR="0" algn="dist">
              <a:spcBef>
                <a:spcPts val="0"/>
              </a:spcBef>
              <a:spcAft>
                <a:spcPts val="600"/>
              </a:spcAft>
            </a:pPr>
            <a:endParaRPr lang="en-US" b="1" dirty="0">
              <a:cs typeface="Arial" panose="020B0604020202020204" pitchFamily="34" charset="0"/>
            </a:endParaRPr>
          </a:p>
          <a:p>
            <a:pPr marL="0" marR="0" algn="dist">
              <a:spcBef>
                <a:spcPts val="0"/>
              </a:spcBef>
              <a:spcAft>
                <a:spcPts val="600"/>
              </a:spcAft>
            </a:pPr>
            <a:r>
              <a:rPr lang="en-US" b="1" dirty="0">
                <a:cs typeface="Arial" panose="020B0604020202020204" pitchFamily="34" charset="0"/>
              </a:rPr>
              <a:t> FY2024 Approved ANNUAL AUDIT PLAN.……………….…………………..04</a:t>
            </a:r>
          </a:p>
          <a:p>
            <a:pPr marL="0" marR="0" algn="dist">
              <a:spcBef>
                <a:spcPts val="0"/>
              </a:spcBef>
              <a:spcAft>
                <a:spcPts val="600"/>
              </a:spcAft>
            </a:pPr>
            <a:endParaRPr lang="en-US" b="1" dirty="0">
              <a:cs typeface="Arial" panose="020B0604020202020204" pitchFamily="34" charset="0"/>
            </a:endParaRPr>
          </a:p>
          <a:p>
            <a:pPr marL="0" marR="0" algn="dist">
              <a:spcBef>
                <a:spcPts val="0"/>
              </a:spcBef>
              <a:spcAft>
                <a:spcPts val="600"/>
              </a:spcAft>
            </a:pPr>
            <a:r>
              <a:rPr lang="en-US" sz="1600" dirty="0">
                <a:cs typeface="Arial" panose="020B0604020202020204" pitchFamily="34" charset="0"/>
              </a:rPr>
              <a:t> SECOND QUARTER’S FY2024 Approved AUDIT COMMITTEE AUDIT PLAN……....05</a:t>
            </a:r>
          </a:p>
          <a:p>
            <a:pPr marL="0" marR="0" algn="dist">
              <a:spcBef>
                <a:spcPts val="0"/>
              </a:spcBef>
              <a:spcAft>
                <a:spcPts val="600"/>
              </a:spcAft>
            </a:pPr>
            <a:endParaRPr lang="en-US" sz="1600" dirty="0">
              <a:cs typeface="Arial" panose="020B0604020202020204" pitchFamily="34" charset="0"/>
            </a:endParaRPr>
          </a:p>
          <a:p>
            <a:pPr marL="0" marR="0" algn="dist">
              <a:spcBef>
                <a:spcPts val="0"/>
              </a:spcBef>
              <a:spcAft>
                <a:spcPts val="600"/>
              </a:spcAft>
            </a:pPr>
            <a:r>
              <a:rPr lang="en-US" sz="1600" dirty="0">
                <a:cs typeface="Arial" panose="020B0604020202020204" pitchFamily="34" charset="0"/>
              </a:rPr>
              <a:t> THIRD QUARTER’S FY2024 Approved AUDIT COMMITTEE AUDIT PLAN.………....06</a:t>
            </a:r>
          </a:p>
          <a:p>
            <a:pPr marL="0" marR="0" algn="dist">
              <a:spcBef>
                <a:spcPts val="0"/>
              </a:spcBef>
              <a:spcAft>
                <a:spcPts val="600"/>
              </a:spcAft>
            </a:pPr>
            <a:endParaRPr lang="en-US" sz="1600" dirty="0">
              <a:cs typeface="Arial" panose="020B0604020202020204" pitchFamily="34" charset="0"/>
            </a:endParaRPr>
          </a:p>
          <a:p>
            <a:pPr marL="0" marR="0" algn="dist">
              <a:spcBef>
                <a:spcPts val="0"/>
              </a:spcBef>
              <a:spcAft>
                <a:spcPts val="600"/>
              </a:spcAft>
            </a:pPr>
            <a:r>
              <a:rPr lang="en-US" sz="1600" dirty="0">
                <a:cs typeface="Arial" panose="020B0604020202020204" pitchFamily="34" charset="0"/>
              </a:rPr>
              <a:t> FOURTH QUARTER’S FY2024 Approved AUDIT COMMITTEE AUDIT PLAN............07</a:t>
            </a:r>
          </a:p>
        </p:txBody>
      </p:sp>
      <p:sp>
        <p:nvSpPr>
          <p:cNvPr id="20" name="Rectangle 19">
            <a:hlinkClick r:id="rId4" action="ppaction://hlinksldjump"/>
            <a:extLst>
              <a:ext uri="{FF2B5EF4-FFF2-40B4-BE49-F238E27FC236}">
                <a16:creationId xmlns:a16="http://schemas.microsoft.com/office/drawing/2014/main" id="{96C78818-BCDD-C6B5-6C10-3F72E52E1C4A}"/>
              </a:ext>
            </a:extLst>
          </p:cNvPr>
          <p:cNvSpPr/>
          <p:nvPr/>
        </p:nvSpPr>
        <p:spPr>
          <a:xfrm>
            <a:off x="219290" y="1691400"/>
            <a:ext cx="8308640" cy="479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hlinkClick r:id="rId7" action="ppaction://hlinksldjump"/>
            <a:extLst>
              <a:ext uri="{FF2B5EF4-FFF2-40B4-BE49-F238E27FC236}">
                <a16:creationId xmlns:a16="http://schemas.microsoft.com/office/drawing/2014/main" id="{264AA7C6-40E4-8A3D-01FC-C1E22A4BD81F}"/>
              </a:ext>
            </a:extLst>
          </p:cNvPr>
          <p:cNvSpPr/>
          <p:nvPr/>
        </p:nvSpPr>
        <p:spPr>
          <a:xfrm>
            <a:off x="219290" y="2474835"/>
            <a:ext cx="8308639" cy="381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8" action="ppaction://hlinksldjump"/>
            <a:extLst>
              <a:ext uri="{FF2B5EF4-FFF2-40B4-BE49-F238E27FC236}">
                <a16:creationId xmlns:a16="http://schemas.microsoft.com/office/drawing/2014/main" id="{381B6663-B9FC-F32C-BF9E-4931FEC67E55}"/>
              </a:ext>
            </a:extLst>
          </p:cNvPr>
          <p:cNvSpPr/>
          <p:nvPr/>
        </p:nvSpPr>
        <p:spPr>
          <a:xfrm>
            <a:off x="165521" y="3775829"/>
            <a:ext cx="8299232" cy="381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hlinkClick r:id="rId9" action="ppaction://hlinksldjump"/>
            <a:extLst>
              <a:ext uri="{FF2B5EF4-FFF2-40B4-BE49-F238E27FC236}">
                <a16:creationId xmlns:a16="http://schemas.microsoft.com/office/drawing/2014/main" id="{B3DC4B47-D644-9DE5-344B-1AE72EE54CFE}"/>
              </a:ext>
            </a:extLst>
          </p:cNvPr>
          <p:cNvSpPr/>
          <p:nvPr/>
        </p:nvSpPr>
        <p:spPr>
          <a:xfrm>
            <a:off x="219290" y="4396106"/>
            <a:ext cx="8390762" cy="381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10" action="ppaction://hlinksldjump"/>
            <a:extLst>
              <a:ext uri="{FF2B5EF4-FFF2-40B4-BE49-F238E27FC236}">
                <a16:creationId xmlns:a16="http://schemas.microsoft.com/office/drawing/2014/main" id="{B57B2B3F-9FB4-5D02-0152-604E5C04547A}"/>
              </a:ext>
            </a:extLst>
          </p:cNvPr>
          <p:cNvSpPr/>
          <p:nvPr/>
        </p:nvSpPr>
        <p:spPr>
          <a:xfrm>
            <a:off x="156114" y="3099909"/>
            <a:ext cx="8308639" cy="381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5685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584960" y="1261745"/>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584960" y="1261745"/>
                <a:ext cx="0" cy="0"/>
              </a:xfrm>
              <a:prstGeom prst="rect">
                <a:avLst/>
              </a:prstGeom>
            </p:spPr>
          </p:pic>
        </mc:Fallback>
      </mc:AlternateContent>
      <p:sp>
        <p:nvSpPr>
          <p:cNvPr id="6" name="Rectangle 3">
            <a:extLst>
              <a:ext uri="{FF2B5EF4-FFF2-40B4-BE49-F238E27FC236}">
                <a16:creationId xmlns:a16="http://schemas.microsoft.com/office/drawing/2014/main" id="{1056D43B-5952-ADDA-4333-729FC6961F54}"/>
              </a:ext>
            </a:extLst>
          </p:cNvPr>
          <p:cNvSpPr>
            <a:spLocks noChangeArrowheads="1"/>
          </p:cNvSpPr>
          <p:nvPr/>
        </p:nvSpPr>
        <p:spPr bwMode="auto">
          <a:xfrm>
            <a:off x="390089" y="392363"/>
            <a:ext cx="8363822" cy="6065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algn="ctr">
              <a:spcBef>
                <a:spcPts val="0"/>
              </a:spcBef>
              <a:spcAft>
                <a:spcPts val="0"/>
              </a:spcAft>
            </a:pPr>
            <a:r>
              <a:rPr lang="en-US" b="1" kern="0" dirty="0">
                <a:effectLst/>
                <a:cs typeface="Arial" panose="020B0604020202020204" pitchFamily="34" charset="0"/>
              </a:rPr>
              <a:t>ABSTRACT</a:t>
            </a:r>
            <a:endParaRPr lang="en-US" sz="1000" b="1" kern="0" dirty="0">
              <a:effectLst/>
              <a:cs typeface="Arial" panose="020B0604020202020204" pitchFamily="34" charset="0"/>
            </a:endParaRPr>
          </a:p>
          <a:p>
            <a:pPr marL="0" marR="0" algn="ctr">
              <a:spcBef>
                <a:spcPts val="0"/>
              </a:spcBef>
              <a:spcAft>
                <a:spcPts val="0"/>
              </a:spcAft>
            </a:pPr>
            <a:r>
              <a:rPr lang="en-US" sz="1100" dirty="0">
                <a:effectLst/>
                <a:ea typeface="Book Antiqua" panose="02040602050305030304" pitchFamily="18" charset="0"/>
                <a:cs typeface="Arial" panose="020B0604020202020204" pitchFamily="34" charset="0"/>
              </a:rPr>
              <a:t> </a:t>
            </a: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Working under the guidance and direction of the Audit Committee (AC), the County Auditor (Auditor) provides an independent means for assessing the use of resources authorized by the Arlington County Board (Board).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The Auditor plans, designs, and conducts audits, surveys, and evaluations of County departments as assigned by the Board or the AC. For each audit, the Auditor focuses primarily on the County’s Stewardship. The Auditor does this by developing, whenever possible, information during the audits to maximize County revenues and reduce County expenditures.</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To assist the County Auditor’s office with executing his responsibilities, members of the Board provide guidance and recommendations included in published reports, report findings, and management responses. These processes will be used to provide reasonable assurance to the constituents, Board, and management that fiscal and physical oversight exists.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Additionally, the Auditor conducts follow-up work on period audits. As part of the post-audit work, the Auditor reconciles the agreed-upon management’s action plans to the implementation of the corrective actions. Results of this post-audit work are also documented for presentation at the respective upcoming AC Meetings.</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The results of these audits may not highlight all the risks/exposures, process gaps, revenue enhancements, and/or expense reductions which could exist. The reported items could be assessed within the scheduled timeframe and the organization’s data-mining results. The execution of Auditor’s audits is facilitated through in-house training on data mining tools (Python and Anaconda) for all staff. For all analyses, departments, divisions, and/or operation records will be extracted, and data mined to provide complete and accurate information for the Board, AC, and management on decisions.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These follow-ups provide stakeholders with a complete cycle of the work performed.   Our audit approach also includes interviewing appropriate staff and substantive transaction testing. The Auditor employs a holistic approach to assess departments whereby the reviews are performed utilizing a flow from origination to closeout for the areas under review.</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To that end, it is important to note; the Auditor reserves the option to perform a holistic financial and analytical data-mining process on all data for the organization being reviewed where appropriate. This practice is most often employed to perform reviews for highly transactional audits.</a:t>
            </a:r>
          </a:p>
          <a:p>
            <a:pPr marL="0" marR="0" algn="just">
              <a:spcBef>
                <a:spcPts val="0"/>
              </a:spcBef>
              <a:spcAft>
                <a:spcPts val="0"/>
              </a:spcAft>
            </a:pPr>
            <a:endParaRPr lang="en-US" sz="1000" dirty="0">
              <a:effectLst/>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00" b="0" i="0" u="none" strike="noStrike" cap="none" normalizeH="0" baseline="0" dirty="0">
              <a:ln>
                <a:noFill/>
              </a:ln>
              <a:solidFill>
                <a:schemeClr val="tx1"/>
              </a:solidFill>
              <a:effectLst/>
              <a:cs typeface="Arial" panose="020B0604020202020204" pitchFamily="34" charset="0"/>
            </a:endParaRPr>
          </a:p>
        </p:txBody>
      </p:sp>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a:extLst>
              <a:ext uri="{FF2B5EF4-FFF2-40B4-BE49-F238E27FC236}">
                <a16:creationId xmlns:a16="http://schemas.microsoft.com/office/drawing/2014/main" id="{7E40A253-746D-EEA4-7AD0-A3F909EE88B6}"/>
              </a:ext>
            </a:extLst>
          </p:cNvPr>
          <p:cNvSpPr>
            <a:spLocks noGrp="1"/>
          </p:cNvSpPr>
          <p:nvPr>
            <p:ph type="sldNum" sz="quarter" idx="12"/>
          </p:nvPr>
        </p:nvSpPr>
        <p:spPr/>
        <p:txBody>
          <a:bodyPr/>
          <a:lstStyle/>
          <a:p>
            <a:fld id="{C7BC8BD3-75BD-451D-B82E-5FD9FA73F9ED}" type="slidenum">
              <a:rPr lang="en-US" smtClean="0"/>
              <a:t>3</a:t>
            </a:fld>
            <a:endParaRPr lang="en-US"/>
          </a:p>
        </p:txBody>
      </p:sp>
      <p:sp>
        <p:nvSpPr>
          <p:cNvPr id="3" name="TextBox 2">
            <a:extLst>
              <a:ext uri="{FF2B5EF4-FFF2-40B4-BE49-F238E27FC236}">
                <a16:creationId xmlns:a16="http://schemas.microsoft.com/office/drawing/2014/main" id="{79DB2A7A-ACE9-10EE-2B91-A0990CF04567}"/>
              </a:ext>
            </a:extLst>
          </p:cNvPr>
          <p:cNvSpPr txBox="1"/>
          <p:nvPr/>
        </p:nvSpPr>
        <p:spPr>
          <a:xfrm>
            <a:off x="8330242" y="6399924"/>
            <a:ext cx="474266"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/8</a:t>
            </a:r>
            <a:endParaRPr lang="en-US" dirty="0">
              <a:solidFill>
                <a:srgbClr val="898989"/>
              </a:solidFill>
              <a:cs typeface="Arial" panose="020B0604020202020204" pitchFamily="34" charset="0"/>
            </a:endParaRPr>
          </a:p>
        </p:txBody>
      </p:sp>
    </p:spTree>
    <p:extLst>
      <p:ext uri="{BB962C8B-B14F-4D97-AF65-F5344CB8AC3E}">
        <p14:creationId xmlns:p14="http://schemas.microsoft.com/office/powerpoint/2010/main" val="308785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584960" y="1261745"/>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584960" y="1261745"/>
                <a:ext cx="0" cy="0"/>
              </a:xfrm>
              <a:prstGeom prst="rect">
                <a:avLst/>
              </a:prstGeom>
            </p:spPr>
          </p:pic>
        </mc:Fallback>
      </mc:AlternateContent>
      <p:sp>
        <p:nvSpPr>
          <p:cNvPr id="6" name="Rectangle 3">
            <a:extLst>
              <a:ext uri="{FF2B5EF4-FFF2-40B4-BE49-F238E27FC236}">
                <a16:creationId xmlns:a16="http://schemas.microsoft.com/office/drawing/2014/main" id="{1056D43B-5952-ADDA-4333-729FC6961F54}"/>
              </a:ext>
            </a:extLst>
          </p:cNvPr>
          <p:cNvSpPr>
            <a:spLocks noChangeArrowheads="1"/>
          </p:cNvSpPr>
          <p:nvPr/>
        </p:nvSpPr>
        <p:spPr bwMode="auto">
          <a:xfrm>
            <a:off x="390089" y="392363"/>
            <a:ext cx="8363822" cy="6065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algn="ctr">
              <a:spcBef>
                <a:spcPts val="0"/>
              </a:spcBef>
              <a:spcAft>
                <a:spcPts val="0"/>
              </a:spcAft>
            </a:pPr>
            <a:r>
              <a:rPr lang="en-US" sz="4000" b="1" kern="0" dirty="0">
                <a:effectLst/>
                <a:cs typeface="Arial" panose="020B0604020202020204" pitchFamily="34" charset="0"/>
              </a:rPr>
              <a:t>FY2024 Approved </a:t>
            </a:r>
          </a:p>
          <a:p>
            <a:pPr marL="0" marR="0" algn="ctr">
              <a:spcBef>
                <a:spcPts val="0"/>
              </a:spcBef>
              <a:spcAft>
                <a:spcPts val="0"/>
              </a:spcAft>
            </a:pPr>
            <a:r>
              <a:rPr lang="en-US" sz="4000" b="1" kern="0" dirty="0">
                <a:effectLst/>
                <a:cs typeface="Arial" panose="020B0604020202020204" pitchFamily="34" charset="0"/>
              </a:rPr>
              <a:t>ANNUAL AUDIT PLAN</a:t>
            </a:r>
            <a:endParaRPr lang="en-US" sz="1800" dirty="0">
              <a:effectLst/>
              <a:ea typeface="Book Antiqua" panose="02040602050305030304" pitchFamily="18" charset="0"/>
              <a:cs typeface="Arial" panose="020B0604020202020204" pitchFamily="34" charset="0"/>
            </a:endParaRPr>
          </a:p>
          <a:p>
            <a:pPr marL="0" marR="0" algn="ctr">
              <a:spcBef>
                <a:spcPts val="0"/>
              </a:spcBef>
              <a:spcAft>
                <a:spcPts val="0"/>
              </a:spcAft>
            </a:pPr>
            <a:r>
              <a:rPr lang="en-US" sz="1800" i="1" dirty="0">
                <a:effectLst/>
                <a:ea typeface="Book Antiqua" panose="02040602050305030304" pitchFamily="18" charset="0"/>
                <a:cs typeface="Arial" panose="020B0604020202020204" pitchFamily="34" charset="0"/>
              </a:rPr>
              <a:t>(SUBJECT TO CHANGE)</a:t>
            </a:r>
            <a:endParaRPr lang="en-US" sz="1800" dirty="0">
              <a:effectLst/>
              <a:ea typeface="Book Antiqua" panose="020406020503050303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71A95C06-3397-264E-A78E-C9BCDFDFC8E4}"/>
              </a:ext>
            </a:extLst>
          </p:cNvPr>
          <p:cNvSpPr>
            <a:spLocks noGrp="1"/>
          </p:cNvSpPr>
          <p:nvPr>
            <p:ph type="sldNum" sz="quarter" idx="12"/>
          </p:nvPr>
        </p:nvSpPr>
        <p:spPr/>
        <p:txBody>
          <a:bodyPr/>
          <a:lstStyle/>
          <a:p>
            <a:fld id="{C7BC8BD3-75BD-451D-B82E-5FD9FA73F9ED}" type="slidenum">
              <a:rPr lang="en-US" smtClean="0"/>
              <a:t>4</a:t>
            </a:fld>
            <a:endParaRPr lang="en-US"/>
          </a:p>
        </p:txBody>
      </p:sp>
      <p:sp>
        <p:nvSpPr>
          <p:cNvPr id="4" name="TextBox 3">
            <a:extLst>
              <a:ext uri="{FF2B5EF4-FFF2-40B4-BE49-F238E27FC236}">
                <a16:creationId xmlns:a16="http://schemas.microsoft.com/office/drawing/2014/main" id="{E835EBEF-9FC6-17DE-21ED-3DA289A35B21}"/>
              </a:ext>
            </a:extLst>
          </p:cNvPr>
          <p:cNvSpPr txBox="1"/>
          <p:nvPr/>
        </p:nvSpPr>
        <p:spPr>
          <a:xfrm>
            <a:off x="8330242" y="6399924"/>
            <a:ext cx="474266"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/8</a:t>
            </a:r>
            <a:endParaRPr lang="en-US" dirty="0">
              <a:solidFill>
                <a:srgbClr val="898989"/>
              </a:solidFill>
              <a:cs typeface="Arial" panose="020B0604020202020204" pitchFamily="34" charset="0"/>
            </a:endParaRPr>
          </a:p>
        </p:txBody>
      </p:sp>
    </p:spTree>
    <p:extLst>
      <p:ext uri="{BB962C8B-B14F-4D97-AF65-F5344CB8AC3E}">
        <p14:creationId xmlns:p14="http://schemas.microsoft.com/office/powerpoint/2010/main" val="27426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584960" y="1261745"/>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584960" y="1261745"/>
                <a:ext cx="0" cy="0"/>
              </a:xfrm>
              <a:prstGeom prst="rect">
                <a:avLst/>
              </a:prstGeom>
            </p:spPr>
          </p:pic>
        </mc:Fallback>
      </mc:AlternateContent>
      <p:sp>
        <p:nvSpPr>
          <p:cNvPr id="6" name="Rectangle 3">
            <a:extLst>
              <a:ext uri="{FF2B5EF4-FFF2-40B4-BE49-F238E27FC236}">
                <a16:creationId xmlns:a16="http://schemas.microsoft.com/office/drawing/2014/main" id="{1056D43B-5952-ADDA-4333-729FC6961F54}"/>
              </a:ext>
            </a:extLst>
          </p:cNvPr>
          <p:cNvSpPr>
            <a:spLocks noChangeArrowheads="1"/>
          </p:cNvSpPr>
          <p:nvPr/>
        </p:nvSpPr>
        <p:spPr bwMode="auto">
          <a:xfrm>
            <a:off x="390089" y="392363"/>
            <a:ext cx="8363822" cy="6065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algn="ctr">
              <a:spcBef>
                <a:spcPts val="0"/>
              </a:spcBef>
              <a:spcAft>
                <a:spcPts val="0"/>
              </a:spcAft>
            </a:pPr>
            <a:r>
              <a:rPr lang="en-US" sz="1800" b="1" dirty="0">
                <a:effectLst/>
                <a:ea typeface="Book Antiqua" panose="02040602050305030304" pitchFamily="18" charset="0"/>
                <a:cs typeface="Arial" panose="020B0604020202020204" pitchFamily="34" charset="0"/>
              </a:rPr>
              <a:t>SECOND QUARTER’S FY2024 APPROVED AUDIT PLAN</a:t>
            </a:r>
          </a:p>
          <a:p>
            <a:pPr marL="0" marR="0" algn="ctr">
              <a:spcBef>
                <a:spcPts val="0"/>
              </a:spcBef>
              <a:spcAft>
                <a:spcPts val="0"/>
              </a:spcAft>
            </a:pPr>
            <a:r>
              <a:rPr lang="en-US" sz="1600" b="1" i="1" dirty="0">
                <a:effectLst/>
                <a:ea typeface="Book Antiqua" panose="02040602050305030304" pitchFamily="18" charset="0"/>
                <a:cs typeface="Arial" panose="020B0604020202020204" pitchFamily="34" charset="0"/>
              </a:rPr>
              <a:t>October 1 thru December 31, 2023</a:t>
            </a:r>
            <a:endParaRPr lang="en-US" sz="1600" b="1" dirty="0">
              <a:effectLst/>
              <a:ea typeface="Book Antiqua" panose="02040602050305030304" pitchFamily="18" charset="0"/>
              <a:cs typeface="Arial" panose="020B0604020202020204" pitchFamily="34" charset="0"/>
            </a:endParaRPr>
          </a:p>
          <a:p>
            <a:pPr marL="0" marR="0">
              <a:spcBef>
                <a:spcPts val="0"/>
              </a:spcBef>
              <a:spcAft>
                <a:spcPts val="0"/>
              </a:spcAft>
            </a:pPr>
            <a:endParaRPr lang="en-US" sz="1000" b="1" i="1"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b="1" i="1" dirty="0">
                <a:effectLst/>
                <a:ea typeface="Book Antiqua" panose="02040602050305030304" pitchFamily="18" charset="0"/>
                <a:cs typeface="Arial" panose="020B0604020202020204" pitchFamily="34" charset="0"/>
              </a:rPr>
              <a:t>The County Auditor’s audits will focus primarily on developing, </a:t>
            </a:r>
            <a:r>
              <a:rPr lang="en-US" sz="1050" b="1" i="1" u="sng" dirty="0">
                <a:effectLst/>
                <a:ea typeface="Book Antiqua" panose="02040602050305030304" pitchFamily="18" charset="0"/>
                <a:cs typeface="Arial" panose="020B0604020202020204" pitchFamily="34" charset="0"/>
              </a:rPr>
              <a:t>whenever possible</a:t>
            </a:r>
            <a:r>
              <a:rPr lang="en-US" sz="1050" b="1" i="1" dirty="0">
                <a:effectLst/>
                <a:ea typeface="Book Antiqua" panose="02040602050305030304" pitchFamily="18" charset="0"/>
                <a:cs typeface="Arial" panose="020B0604020202020204" pitchFamily="34" charset="0"/>
              </a:rPr>
              <a:t>, revenue enhancements and cost containment initiatives. Internal controls will only be addressed when identified as a result of financial and/or programmatic gaps. The below-mentioned audit areas are not all-inclusive; other areas may be included if deemed appropriate. Audits </a:t>
            </a:r>
            <a:r>
              <a:rPr lang="en-US" sz="1050" b="1" i="1" u="sng" dirty="0">
                <a:effectLst/>
                <a:ea typeface="Book Antiqua" panose="02040602050305030304" pitchFamily="18" charset="0"/>
                <a:cs typeface="Arial" panose="020B0604020202020204" pitchFamily="34" charset="0"/>
              </a:rPr>
              <a:t>may</a:t>
            </a:r>
            <a:r>
              <a:rPr lang="en-US" sz="1050" b="1" i="1" dirty="0">
                <a:effectLst/>
                <a:ea typeface="Book Antiqua" panose="02040602050305030304" pitchFamily="18" charset="0"/>
                <a:cs typeface="Arial" panose="020B0604020202020204" pitchFamily="34" charset="0"/>
              </a:rPr>
              <a:t> be extended based on the availability of information and resources. Whenever possible, conclusions will be drawn from the entire population of information (audit universe) instead of sampled results extrapolated over an audit universe. Sampling </a:t>
            </a:r>
            <a:r>
              <a:rPr lang="en-US" sz="1050" b="1" i="1" u="sng" dirty="0">
                <a:effectLst/>
                <a:ea typeface="Book Antiqua" panose="02040602050305030304" pitchFamily="18" charset="0"/>
                <a:cs typeface="Arial" panose="020B0604020202020204" pitchFamily="34" charset="0"/>
              </a:rPr>
              <a:t>may occur</a:t>
            </a:r>
            <a:r>
              <a:rPr lang="en-US" sz="1050" b="1" i="1" dirty="0">
                <a:effectLst/>
                <a:ea typeface="Book Antiqua" panose="02040602050305030304" pitchFamily="18" charset="0"/>
                <a:cs typeface="Arial" panose="020B0604020202020204" pitchFamily="34" charset="0"/>
              </a:rPr>
              <a:t> when documents are needed to support audit assertions. To that end, it is important to note; the County Auditor’s staff reserves the option to perform a holistic financial and analytical data-mining process for the organization being reviewed. This practice is most often employed when performing highly transactional audits.</a:t>
            </a:r>
            <a:endParaRPr lang="en-US" sz="1050" dirty="0">
              <a:ea typeface="Book Antiqua" panose="02040602050305030304" pitchFamily="18" charset="0"/>
              <a:cs typeface="Arial" panose="020B0604020202020204" pitchFamily="34" charset="0"/>
            </a:endParaRPr>
          </a:p>
          <a:p>
            <a:pPr marL="0" marR="0" algn="just">
              <a:spcBef>
                <a:spcPts val="0"/>
              </a:spcBef>
              <a:spcAft>
                <a:spcPts val="0"/>
              </a:spcAft>
            </a:pPr>
            <a:r>
              <a:rPr lang="en-US" sz="1800" b="1" i="1" dirty="0">
                <a:effectLst/>
                <a:ea typeface="Book Antiqua" panose="02040602050305030304" pitchFamily="18" charset="0"/>
                <a:cs typeface="Arial" panose="020B0604020202020204" pitchFamily="34" charset="0"/>
              </a:rPr>
              <a:t> </a:t>
            </a:r>
            <a:endParaRPr lang="en-US" sz="1800" dirty="0">
              <a:effectLst/>
              <a:ea typeface="Book Antiqua" panose="02040602050305030304" pitchFamily="18" charset="0"/>
              <a:cs typeface="Arial" panose="020B0604020202020204" pitchFamily="34" charset="0"/>
            </a:endParaRPr>
          </a:p>
          <a:p>
            <a:pPr marL="0" marR="0" algn="ctr">
              <a:spcBef>
                <a:spcPts val="0"/>
              </a:spcBef>
              <a:spcAft>
                <a:spcPts val="0"/>
              </a:spcAft>
            </a:pPr>
            <a:r>
              <a:rPr lang="en-US" sz="1100" b="1" cap="all" dirty="0">
                <a:effectLst/>
                <a:ea typeface="Book Antiqua" panose="02040602050305030304" pitchFamily="18" charset="0"/>
                <a:cs typeface="Arial" panose="020B0604020202020204" pitchFamily="34" charset="0"/>
              </a:rPr>
              <a:t>Emergency Medical Services (EMS) Billing Review</a:t>
            </a:r>
            <a:endParaRPr lang="en-US" sz="1100" b="1" cap="all" dirty="0">
              <a:ea typeface="Book Antiqua" panose="02040602050305030304" pitchFamily="18" charset="0"/>
              <a:cs typeface="Arial" panose="020B0604020202020204" pitchFamily="34" charset="0"/>
            </a:endParaRPr>
          </a:p>
          <a:p>
            <a:pPr marL="0" marR="0" algn="just">
              <a:spcBef>
                <a:spcPts val="0"/>
              </a:spcBef>
              <a:spcAft>
                <a:spcPts val="0"/>
              </a:spcAft>
            </a:pP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dirty="0">
                <a:effectLst/>
                <a:ea typeface="Book Antiqua" panose="02040602050305030304" pitchFamily="18" charset="0"/>
                <a:cs typeface="Arial" panose="020B0604020202020204" pitchFamily="34" charset="0"/>
              </a:rPr>
              <a:t>EMS transport fees are charges for transportation of an individual to a local hospital by a Fire Department medic unit, ambulance, or other licensed conveyance. The current fees are Basic Life Support, $750; Advanced Life Support, $1,000; Advanced Life Support II, $1,000; and transport fee per mile, $15. </a:t>
            </a:r>
          </a:p>
          <a:p>
            <a:pPr marL="0" marR="0" algn="just">
              <a:spcBef>
                <a:spcPts val="0"/>
              </a:spcBef>
              <a:spcAft>
                <a:spcPts val="0"/>
              </a:spcAft>
            </a:pP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dirty="0">
                <a:effectLst/>
                <a:ea typeface="Book Antiqua" panose="02040602050305030304" pitchFamily="18" charset="0"/>
                <a:cs typeface="Arial" panose="020B0604020202020204" pitchFamily="34" charset="0"/>
              </a:rPr>
              <a:t>Private insurance, Medicare, or Medicaid pay a substantial portion of transport fees; individuals are also billed directly. However, the imposition of fees in no way affects access to the services provided by the Fire Department. No one is ever denied County ambulance services based on the ability to pay or the lack of insurance. For uninsured County citizens, the department will work with residents to ensure no one suffers financial hardship because of a means of ambulance transport. The Fire Department has specific criteria for waiving transport fees for those without medical insurance and/or the ability to pay for ambulance transport. </a:t>
            </a:r>
          </a:p>
          <a:p>
            <a:pPr marL="0" marR="0" algn="just">
              <a:spcBef>
                <a:spcPts val="0"/>
              </a:spcBef>
              <a:spcAft>
                <a:spcPts val="0"/>
              </a:spcAft>
            </a:pPr>
            <a:r>
              <a:rPr lang="en-US" sz="1050" dirty="0">
                <a:effectLst/>
                <a:ea typeface="Book Antiqua" panose="02040602050305030304" pitchFamily="18" charset="0"/>
                <a:cs typeface="Arial" panose="020B0604020202020204" pitchFamily="34" charset="0"/>
              </a:rPr>
              <a:t> </a:t>
            </a:r>
          </a:p>
          <a:p>
            <a:pPr marL="0" marR="0" algn="just">
              <a:spcBef>
                <a:spcPts val="0"/>
              </a:spcBef>
              <a:spcAft>
                <a:spcPts val="0"/>
              </a:spcAft>
            </a:pPr>
            <a:r>
              <a:rPr lang="en-US" sz="1050" i="1" dirty="0">
                <a:effectLst/>
                <a:ea typeface="Book Antiqua" panose="02040602050305030304" pitchFamily="18" charset="0"/>
                <a:cs typeface="Arial" panose="020B0604020202020204" pitchFamily="34" charset="0"/>
              </a:rPr>
              <a:t>Review Areas Including (but not limited to): </a:t>
            </a: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i="1" dirty="0">
                <a:effectLst/>
                <a:ea typeface="Book Antiqua" panose="02040602050305030304" pitchFamily="18" charset="0"/>
                <a:cs typeface="Arial" panose="020B0604020202020204" pitchFamily="34" charset="0"/>
              </a:rPr>
              <a:t>➢ Incurred Transport Costs vs. Billed Services</a:t>
            </a: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i="1" dirty="0">
                <a:effectLst/>
                <a:ea typeface="Book Antiqua" panose="02040602050305030304" pitchFamily="18" charset="0"/>
                <a:cs typeface="Arial" panose="020B0604020202020204" pitchFamily="34" charset="0"/>
              </a:rPr>
              <a:t>➢ Billed/Unbilled Services vs Receipts </a:t>
            </a: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50" i="1" dirty="0">
                <a:effectLst/>
                <a:ea typeface="Book Antiqua" panose="02040602050305030304" pitchFamily="18" charset="0"/>
                <a:cs typeface="Arial" panose="020B0604020202020204" pitchFamily="34" charset="0"/>
              </a:rPr>
              <a:t>➢ Rates Benchmarking </a:t>
            </a:r>
            <a:endParaRPr lang="en-US" sz="1050" dirty="0">
              <a:effectLst/>
              <a:ea typeface="Book Antiqua" panose="02040602050305030304" pitchFamily="18" charset="0"/>
              <a:cs typeface="Arial" panose="020B0604020202020204" pitchFamily="34" charset="0"/>
            </a:endParaRPr>
          </a:p>
          <a:p>
            <a:pPr marL="0" marR="0" algn="just">
              <a:spcBef>
                <a:spcPts val="0"/>
              </a:spcBef>
              <a:spcAft>
                <a:spcPts val="0"/>
              </a:spcAft>
            </a:pPr>
            <a:endParaRPr lang="en-US" sz="1050" dirty="0">
              <a:effectLst/>
              <a:ea typeface="Book Antiqua" panose="02040602050305030304" pitchFamily="18" charset="0"/>
              <a:cs typeface="Arial" panose="020B0604020202020204" pitchFamily="34" charset="0"/>
            </a:endParaRPr>
          </a:p>
          <a:p>
            <a:pPr marL="0" marR="0">
              <a:spcBef>
                <a:spcPts val="0"/>
              </a:spcBef>
              <a:spcAft>
                <a:spcPts val="0"/>
              </a:spcAft>
            </a:pPr>
            <a:endParaRPr lang="en-US" sz="1050" dirty="0">
              <a:effectLst/>
              <a:ea typeface="Book Antiqua" panose="020406020503050303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4D857E1-F555-82FE-BB2A-19248EC2FB0D}"/>
              </a:ext>
            </a:extLst>
          </p:cNvPr>
          <p:cNvSpPr>
            <a:spLocks noGrp="1"/>
          </p:cNvSpPr>
          <p:nvPr>
            <p:ph type="sldNum" sz="quarter" idx="12"/>
          </p:nvPr>
        </p:nvSpPr>
        <p:spPr/>
        <p:txBody>
          <a:bodyPr/>
          <a:lstStyle/>
          <a:p>
            <a:fld id="{C7BC8BD3-75BD-451D-B82E-5FD9FA73F9ED}" type="slidenum">
              <a:rPr lang="en-US" smtClean="0"/>
              <a:t>5</a:t>
            </a:fld>
            <a:endParaRPr lang="en-US"/>
          </a:p>
        </p:txBody>
      </p:sp>
      <p:sp>
        <p:nvSpPr>
          <p:cNvPr id="3" name="TextBox 2">
            <a:extLst>
              <a:ext uri="{FF2B5EF4-FFF2-40B4-BE49-F238E27FC236}">
                <a16:creationId xmlns:a16="http://schemas.microsoft.com/office/drawing/2014/main" id="{8F26A74F-0B94-4AB5-0E3F-5E314FD2683C}"/>
              </a:ext>
            </a:extLst>
          </p:cNvPr>
          <p:cNvSpPr txBox="1"/>
          <p:nvPr/>
        </p:nvSpPr>
        <p:spPr>
          <a:xfrm>
            <a:off x="8330242" y="6399924"/>
            <a:ext cx="474266"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/8</a:t>
            </a:r>
            <a:endParaRPr lang="en-US" dirty="0">
              <a:solidFill>
                <a:srgbClr val="898989"/>
              </a:solidFill>
              <a:cs typeface="Arial" panose="020B0604020202020204" pitchFamily="34" charset="0"/>
            </a:endParaRPr>
          </a:p>
        </p:txBody>
      </p:sp>
    </p:spTree>
    <p:extLst>
      <p:ext uri="{BB962C8B-B14F-4D97-AF65-F5344CB8AC3E}">
        <p14:creationId xmlns:p14="http://schemas.microsoft.com/office/powerpoint/2010/main" val="3596687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584960" y="1261745"/>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584960" y="1261745"/>
                <a:ext cx="0" cy="0"/>
              </a:xfrm>
              <a:prstGeom prst="rect">
                <a:avLst/>
              </a:prstGeom>
            </p:spPr>
          </p:pic>
        </mc:Fallback>
      </mc:AlternateContent>
      <p:sp>
        <p:nvSpPr>
          <p:cNvPr id="6" name="Rectangle 3">
            <a:extLst>
              <a:ext uri="{FF2B5EF4-FFF2-40B4-BE49-F238E27FC236}">
                <a16:creationId xmlns:a16="http://schemas.microsoft.com/office/drawing/2014/main" id="{1056D43B-5952-ADDA-4333-729FC6961F54}"/>
              </a:ext>
            </a:extLst>
          </p:cNvPr>
          <p:cNvSpPr>
            <a:spLocks noChangeArrowheads="1"/>
          </p:cNvSpPr>
          <p:nvPr/>
        </p:nvSpPr>
        <p:spPr bwMode="auto">
          <a:xfrm>
            <a:off x="390089" y="392362"/>
            <a:ext cx="8363822" cy="6346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altLang="en-US" sz="18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THIRD QUARTER’S FY2024 APPROVED AUDIT PLAN</a:t>
            </a:r>
            <a:endParaRPr kumimoji="0" lang="en-US" altLang="en-US" sz="12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ts val="0"/>
              </a:spcBef>
              <a:spcAft>
                <a:spcPts val="0"/>
              </a:spcAft>
              <a:buClrTx/>
              <a:buSzTx/>
              <a:buFontTx/>
              <a:buNone/>
              <a:tabLst/>
            </a:pPr>
            <a:r>
              <a:rPr kumimoji="0" lang="en-US" altLang="en-US" sz="1600" b="1"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January 1 thru March 31, 2024</a:t>
            </a:r>
            <a:endParaRPr kumimoji="0" lang="en-US" altLang="en-US" sz="16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200" b="1" i="1"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algn="just">
              <a:spcBef>
                <a:spcPts val="0"/>
              </a:spcBef>
              <a:spcAft>
                <a:spcPts val="0"/>
              </a:spcAft>
            </a:pPr>
            <a:r>
              <a:rPr lang="en-US" sz="1050" b="1" i="1" dirty="0">
                <a:effectLst/>
                <a:ea typeface="Book Antiqua" panose="02040602050305030304" pitchFamily="18" charset="0"/>
                <a:cs typeface="Arial" panose="020B0604020202020204" pitchFamily="34" charset="0"/>
              </a:rPr>
              <a:t>The County Auditor’s audits will focus primarily on developing, </a:t>
            </a:r>
            <a:r>
              <a:rPr lang="en-US" sz="1050" b="1" i="1" u="sng" dirty="0">
                <a:effectLst/>
                <a:ea typeface="Book Antiqua" panose="02040602050305030304" pitchFamily="18" charset="0"/>
                <a:cs typeface="Arial" panose="020B0604020202020204" pitchFamily="34" charset="0"/>
              </a:rPr>
              <a:t>whenever possible</a:t>
            </a:r>
            <a:r>
              <a:rPr lang="en-US" sz="1050" b="1" i="1" dirty="0">
                <a:effectLst/>
                <a:ea typeface="Book Antiqua" panose="02040602050305030304" pitchFamily="18" charset="0"/>
                <a:cs typeface="Arial" panose="020B0604020202020204" pitchFamily="34" charset="0"/>
              </a:rPr>
              <a:t>, revenue enhancements and cost containment initiatives. Internal controls will only be addressed when identified as a result of financial and/or programmatic gaps. The below-mentioned audit areas are not all-inclusive; other areas may be included if deemed appropriate. Audits </a:t>
            </a:r>
            <a:r>
              <a:rPr lang="en-US" sz="1050" b="1" i="1" u="sng" dirty="0">
                <a:effectLst/>
                <a:ea typeface="Book Antiqua" panose="02040602050305030304" pitchFamily="18" charset="0"/>
                <a:cs typeface="Arial" panose="020B0604020202020204" pitchFamily="34" charset="0"/>
              </a:rPr>
              <a:t>may</a:t>
            </a:r>
            <a:r>
              <a:rPr lang="en-US" sz="1050" b="1" i="1" dirty="0">
                <a:effectLst/>
                <a:ea typeface="Book Antiqua" panose="02040602050305030304" pitchFamily="18" charset="0"/>
                <a:cs typeface="Arial" panose="020B0604020202020204" pitchFamily="34" charset="0"/>
              </a:rPr>
              <a:t> be extended based on the availability of information and resources. Whenever possible, conclusions will be drawn from the entire population of information (audit universe) as opposed to sampled results extrapolated over an audit universe. Sampling </a:t>
            </a:r>
            <a:r>
              <a:rPr lang="en-US" sz="1050" b="1" i="1" u="sng" dirty="0">
                <a:effectLst/>
                <a:ea typeface="Book Antiqua" panose="02040602050305030304" pitchFamily="18" charset="0"/>
                <a:cs typeface="Arial" panose="020B0604020202020204" pitchFamily="34" charset="0"/>
              </a:rPr>
              <a:t>may occur</a:t>
            </a:r>
            <a:r>
              <a:rPr lang="en-US" sz="1050" b="1" i="1" dirty="0">
                <a:effectLst/>
                <a:ea typeface="Book Antiqua" panose="02040602050305030304" pitchFamily="18" charset="0"/>
                <a:cs typeface="Arial" panose="020B0604020202020204" pitchFamily="34" charset="0"/>
              </a:rPr>
              <a:t> when documents are needed to support audit assertions. To that end, it is important to note; the County Auditor’s staff reserves the option to perform a holistic financial and analytical data-mining process for the organization being reviewed. This practice is most often employed when performing highly transactional audits.</a:t>
            </a:r>
            <a:endParaRPr lang="en-US" sz="1050" dirty="0">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2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ts val="0"/>
              </a:spcBef>
              <a:spcAft>
                <a:spcPts val="0"/>
              </a:spcAft>
              <a:buClrTx/>
              <a:buSzTx/>
              <a:buFontTx/>
              <a:buNone/>
              <a:tabLst/>
            </a:pPr>
            <a:r>
              <a:rPr kumimoji="0" lang="en-US" altLang="en-US" sz="12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FUEL COST </a:t>
            </a:r>
            <a:r>
              <a:rPr kumimoji="0" lang="en-US" altLang="en-US" sz="11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REVIEW</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00" b="0" i="0" u="none" strike="noStrike" cap="none" normalizeH="0" baseline="0" dirty="0">
              <a:ln>
                <a:noFill/>
              </a:ln>
              <a:solidFill>
                <a:schemeClr val="tx1"/>
              </a:solidFill>
              <a:effectLst/>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r>
              <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rPr>
              <a:t>Within Arlington County, there are three approved sites for County employees to obtain fuel. </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rPr>
              <a:t>Arlington County Trades Center fuel site, located at 4252 28th St. South, can be accessed between 5 A.M. and 9 P.M. Monday through Friday (except holidays) to obtain Gasoline and Diesel. </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rPr>
              <a:t>Fire Station 2, located at 4805 Wilson Blvd., can be accessed 24 hours a day, 7 days a week, for gasoline only. </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Arial" panose="020B0604020202020204" pitchFamily="34" charset="0"/>
              <a:buChar char="•"/>
              <a:tabLst/>
            </a:pPr>
            <a:r>
              <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rPr>
              <a:t>Fire Station 8 can be accessed 24 hours a day, 7 days a week, for gasoline and ultra-low sulfur diesel only. </a:t>
            </a:r>
            <a:endPar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r>
              <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rPr>
              <a:t>Any time an employee drives a county vehicle for County business, one of these fuel sites </a:t>
            </a:r>
            <a:r>
              <a:rPr kumimoji="0" lang="en-US" altLang="en-US" sz="1050" b="1" i="1" u="sng" strike="noStrike" cap="none" normalizeH="0" baseline="0" dirty="0">
                <a:ln>
                  <a:noFill/>
                </a:ln>
                <a:solidFill>
                  <a:schemeClr val="tx1"/>
                </a:solidFill>
                <a:effectLst/>
                <a:ea typeface="Book Antiqua" panose="02040602050305030304" pitchFamily="18" charset="0"/>
                <a:cs typeface="Arial" panose="020B0604020202020204" pitchFamily="34" charset="0"/>
              </a:rPr>
              <a:t>must</a:t>
            </a:r>
            <a:r>
              <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rPr>
              <a:t> be used for basic fueling requirements. The fuel cards used by Arlington County have some flexibility for use with participating commercial vendors, currently available through the Fuelman card network. There may be instances where other exceptions exist.</a:t>
            </a: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r>
              <a:rPr kumimoji="0" lang="en-US" altLang="en-US" sz="1050" b="0" i="0" u="none" strike="noStrike" cap="none" normalizeH="0" baseline="0" dirty="0">
                <a:ln>
                  <a:noFill/>
                </a:ln>
                <a:solidFill>
                  <a:schemeClr val="tx1"/>
                </a:solidFill>
                <a:effectLst/>
                <a:ea typeface="Book Antiqua" panose="02040602050305030304" pitchFamily="18" charset="0"/>
                <a:cs typeface="Arial" panose="020B0604020202020204" pitchFamily="34" charset="0"/>
              </a:rPr>
              <a:t>Only when traveling outside the County for business and after obtaining approval from the department’s Fleet Liaison may an employee use a commercial vendor. Employees who travel outside the County should fuel their vehicles before leaving to avoid the higher cost of offsite facilities.</a:t>
            </a: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5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r>
              <a:rPr kumimoji="0" lang="en-US" altLang="en-US" sz="105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Review Areas Including (but not limited to): </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Wingdings" panose="05000000000000000000" pitchFamily="2" charset="2"/>
              <a:buChar char="Ø"/>
              <a:tabLst/>
            </a:pPr>
            <a:r>
              <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rPr>
              <a:t>Average County Fuel Costs vs. Retail Purchase Costs</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Wingdings" panose="05000000000000000000" pitchFamily="2" charset="2"/>
              <a:buChar char="Ø"/>
              <a:tabLst/>
            </a:pPr>
            <a:r>
              <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rPr>
              <a:t>Fuel Credit Card Purchases at Retail Pumps</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just" defTabSz="914400" rtl="0" eaLnBrk="0" fontAlgn="base" latinLnBrk="0" hangingPunct="0">
              <a:lnSpc>
                <a:spcPct val="100000"/>
              </a:lnSpc>
              <a:spcBef>
                <a:spcPts val="0"/>
              </a:spcBef>
              <a:spcAft>
                <a:spcPts val="0"/>
              </a:spcAft>
              <a:buClrTx/>
              <a:buSzTx/>
              <a:buFont typeface="Wingdings" panose="05000000000000000000" pitchFamily="2" charset="2"/>
              <a:buChar char="Ø"/>
              <a:tabLst/>
            </a:pPr>
            <a:r>
              <a:rPr kumimoji="0" lang="en-US" altLang="en-US" sz="1050" b="0" i="1" u="none" strike="noStrike" cap="none" normalizeH="0" baseline="0" dirty="0">
                <a:ln>
                  <a:noFill/>
                </a:ln>
                <a:solidFill>
                  <a:schemeClr val="tx1"/>
                </a:solidFill>
                <a:effectLst/>
                <a:ea typeface="Book Antiqua" panose="02040602050305030304" pitchFamily="18" charset="0"/>
                <a:cs typeface="Arial" panose="020B0604020202020204" pitchFamily="34" charset="0"/>
              </a:rPr>
              <a:t>Fuel Cost Incurred Due to Retail Purchases </a:t>
            </a:r>
            <a:endParaRPr kumimoji="0" lang="en-US" altLang="en-US" sz="105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05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p:txBody>
      </p:sp>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49B0C38C-EE29-6E20-C668-46C2AB2E51B3}"/>
              </a:ext>
            </a:extLst>
          </p:cNvPr>
          <p:cNvSpPr>
            <a:spLocks noGrp="1"/>
          </p:cNvSpPr>
          <p:nvPr>
            <p:ph type="sldNum" sz="quarter" idx="12"/>
          </p:nvPr>
        </p:nvSpPr>
        <p:spPr/>
        <p:txBody>
          <a:bodyPr/>
          <a:lstStyle/>
          <a:p>
            <a:fld id="{C7BC8BD3-75BD-451D-B82E-5FD9FA73F9ED}" type="slidenum">
              <a:rPr lang="en-US" smtClean="0"/>
              <a:t>6</a:t>
            </a:fld>
            <a:endParaRPr lang="en-US"/>
          </a:p>
        </p:txBody>
      </p:sp>
      <p:sp>
        <p:nvSpPr>
          <p:cNvPr id="4" name="TextBox 3">
            <a:extLst>
              <a:ext uri="{FF2B5EF4-FFF2-40B4-BE49-F238E27FC236}">
                <a16:creationId xmlns:a16="http://schemas.microsoft.com/office/drawing/2014/main" id="{7164AB90-074E-22C6-A534-4A3C182BC78D}"/>
              </a:ext>
            </a:extLst>
          </p:cNvPr>
          <p:cNvSpPr txBox="1"/>
          <p:nvPr/>
        </p:nvSpPr>
        <p:spPr>
          <a:xfrm>
            <a:off x="8330242" y="6399924"/>
            <a:ext cx="474266"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/8</a:t>
            </a:r>
            <a:endParaRPr lang="en-US" dirty="0">
              <a:solidFill>
                <a:srgbClr val="898989"/>
              </a:solidFill>
              <a:cs typeface="Arial" panose="020B0604020202020204" pitchFamily="34" charset="0"/>
            </a:endParaRPr>
          </a:p>
        </p:txBody>
      </p:sp>
    </p:spTree>
    <p:extLst>
      <p:ext uri="{BB962C8B-B14F-4D97-AF65-F5344CB8AC3E}">
        <p14:creationId xmlns:p14="http://schemas.microsoft.com/office/powerpoint/2010/main" val="418463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xmlns:aink="http://schemas.microsoft.com/office/drawing/2016/ink">
        <mc:Choice Requires="p14 aink">
          <p:contentPart p14:bwMode="auto" r:id="rId2">
            <p14:nvContentPartPr>
              <p14:cNvPr id="5" name="Ink 4">
                <a:extLst>
                  <a:ext uri="{FF2B5EF4-FFF2-40B4-BE49-F238E27FC236}">
                    <a16:creationId xmlns:a16="http://schemas.microsoft.com/office/drawing/2014/main" id="{B1B9F412-3B71-C145-F549-F8020BE8C37E}"/>
                  </a:ext>
                </a:extLst>
              </p14:cNvPr>
              <p14:cNvContentPartPr/>
              <p14:nvPr/>
            </p14:nvContentPartPr>
            <p14:xfrm>
              <a:off x="1584960" y="1261745"/>
              <a:ext cx="0" cy="0"/>
            </p14:xfrm>
          </p:contentPart>
        </mc:Choice>
        <mc:Fallback xmlns="">
          <p:pic>
            <p:nvPicPr>
              <p:cNvPr id="5" name="Ink 4">
                <a:extLst>
                  <a:ext uri="{FF2B5EF4-FFF2-40B4-BE49-F238E27FC236}">
                    <a16:creationId xmlns:a16="http://schemas.microsoft.com/office/drawing/2014/main" id="{B1B9F412-3B71-C145-F549-F8020BE8C37E}"/>
                  </a:ext>
                </a:extLst>
              </p:cNvPr>
              <p:cNvPicPr/>
              <p:nvPr/>
            </p:nvPicPr>
            <p:blipFill>
              <a:blip r:embed="rId3"/>
              <a:stretch>
                <a:fillRect/>
              </a:stretch>
            </p:blipFill>
            <p:spPr>
              <a:xfrm>
                <a:off x="1584960" y="1261745"/>
                <a:ext cx="0" cy="0"/>
              </a:xfrm>
              <a:prstGeom prst="rect">
                <a:avLst/>
              </a:prstGeom>
            </p:spPr>
          </p:pic>
        </mc:Fallback>
      </mc:AlternateContent>
      <p:sp>
        <p:nvSpPr>
          <p:cNvPr id="6" name="Rectangle 3">
            <a:extLst>
              <a:ext uri="{FF2B5EF4-FFF2-40B4-BE49-F238E27FC236}">
                <a16:creationId xmlns:a16="http://schemas.microsoft.com/office/drawing/2014/main" id="{1056D43B-5952-ADDA-4333-729FC6961F54}"/>
              </a:ext>
            </a:extLst>
          </p:cNvPr>
          <p:cNvSpPr>
            <a:spLocks noChangeArrowheads="1"/>
          </p:cNvSpPr>
          <p:nvPr/>
        </p:nvSpPr>
        <p:spPr bwMode="auto">
          <a:xfrm>
            <a:off x="390089" y="392363"/>
            <a:ext cx="8363822" cy="6065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algn="ctr">
              <a:spcBef>
                <a:spcPts val="0"/>
              </a:spcBef>
              <a:spcAft>
                <a:spcPts val="0"/>
              </a:spcAft>
            </a:pPr>
            <a:r>
              <a:rPr lang="en-US" b="1" dirty="0">
                <a:ea typeface="Book Antiqua" panose="02040602050305030304" pitchFamily="18" charset="0"/>
                <a:cs typeface="Arial" panose="020B0604020202020204" pitchFamily="34" charset="0"/>
              </a:rPr>
              <a:t>FOURTH</a:t>
            </a:r>
            <a:r>
              <a:rPr lang="en-US" b="1" dirty="0">
                <a:effectLst/>
                <a:ea typeface="Book Antiqua" panose="02040602050305030304" pitchFamily="18" charset="0"/>
                <a:cs typeface="Arial" panose="020B0604020202020204" pitchFamily="34" charset="0"/>
              </a:rPr>
              <a:t> QUARTER’S FY2024 APPROVED AUDIT PLAN</a:t>
            </a:r>
          </a:p>
          <a:p>
            <a:pPr marL="0" marR="0" algn="ctr">
              <a:spcBef>
                <a:spcPts val="0"/>
              </a:spcBef>
              <a:spcAft>
                <a:spcPts val="0"/>
              </a:spcAft>
            </a:pPr>
            <a:r>
              <a:rPr lang="en-US" sz="1600" b="1" i="1" dirty="0">
                <a:effectLst/>
                <a:ea typeface="Book Antiqua" panose="02040602050305030304" pitchFamily="18" charset="0"/>
                <a:cs typeface="Arial" panose="020B0604020202020204" pitchFamily="34" charset="0"/>
              </a:rPr>
              <a:t>April 1 thru June 30, 2024</a:t>
            </a:r>
            <a:endParaRPr lang="en-US" sz="1600" b="1"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00" dirty="0">
                <a:effectLst/>
                <a:ea typeface="Book Antiqua" panose="02040602050305030304" pitchFamily="18" charset="0"/>
                <a:cs typeface="Arial" panose="020B0604020202020204" pitchFamily="34" charset="0"/>
              </a:rPr>
              <a:t> </a:t>
            </a:r>
          </a:p>
          <a:p>
            <a:pPr marL="0" marR="0" algn="just">
              <a:spcBef>
                <a:spcPts val="0"/>
              </a:spcBef>
              <a:spcAft>
                <a:spcPts val="0"/>
              </a:spcAft>
            </a:pPr>
            <a:r>
              <a:rPr lang="en-US" sz="1100" b="1" i="1" dirty="0">
                <a:effectLst/>
                <a:ea typeface="Book Antiqua" panose="02040602050305030304" pitchFamily="18" charset="0"/>
                <a:cs typeface="Arial" panose="020B0604020202020204" pitchFamily="34" charset="0"/>
              </a:rPr>
              <a:t>The County Auditor’s audits will focus primarily on developing, </a:t>
            </a:r>
            <a:r>
              <a:rPr lang="en-US" sz="1100" b="1" i="1" u="sng" dirty="0">
                <a:effectLst/>
                <a:ea typeface="Book Antiqua" panose="02040602050305030304" pitchFamily="18" charset="0"/>
                <a:cs typeface="Arial" panose="020B0604020202020204" pitchFamily="34" charset="0"/>
              </a:rPr>
              <a:t>whenever possible</a:t>
            </a:r>
            <a:r>
              <a:rPr lang="en-US" sz="1100" b="1" i="1" dirty="0">
                <a:effectLst/>
                <a:ea typeface="Book Antiqua" panose="02040602050305030304" pitchFamily="18" charset="0"/>
                <a:cs typeface="Arial" panose="020B0604020202020204" pitchFamily="34" charset="0"/>
              </a:rPr>
              <a:t>, revenue enhancements and cost containment initiatives. Internal controls will only be addressed when identified as a result of financial and/or programmatic gaps. The below-mentioned audit areas are not all-inclusive; other areas may be included if deemed appropriate. Audits </a:t>
            </a:r>
            <a:r>
              <a:rPr lang="en-US" sz="1100" b="1" i="1" u="sng" dirty="0">
                <a:effectLst/>
                <a:ea typeface="Book Antiqua" panose="02040602050305030304" pitchFamily="18" charset="0"/>
                <a:cs typeface="Arial" panose="020B0604020202020204" pitchFamily="34" charset="0"/>
              </a:rPr>
              <a:t>may</a:t>
            </a:r>
            <a:r>
              <a:rPr lang="en-US" sz="1100" b="1" i="1" dirty="0">
                <a:effectLst/>
                <a:ea typeface="Book Antiqua" panose="02040602050305030304" pitchFamily="18" charset="0"/>
                <a:cs typeface="Arial" panose="020B0604020202020204" pitchFamily="34" charset="0"/>
              </a:rPr>
              <a:t> be extended based on the availability of information and resources. Whenever possible, conclusions will be drawn from the entire population of information (audit universe) as opposed to sampled results extrapolated over an audit universe. Sampling </a:t>
            </a:r>
            <a:r>
              <a:rPr lang="en-US" sz="1100" b="1" i="1" u="sng" dirty="0">
                <a:effectLst/>
                <a:ea typeface="Book Antiqua" panose="02040602050305030304" pitchFamily="18" charset="0"/>
                <a:cs typeface="Arial" panose="020B0604020202020204" pitchFamily="34" charset="0"/>
              </a:rPr>
              <a:t>may occur</a:t>
            </a:r>
            <a:r>
              <a:rPr lang="en-US" sz="1100" b="1" i="1" dirty="0">
                <a:effectLst/>
                <a:ea typeface="Book Antiqua" panose="02040602050305030304" pitchFamily="18" charset="0"/>
                <a:cs typeface="Arial" panose="020B0604020202020204" pitchFamily="34" charset="0"/>
              </a:rPr>
              <a:t> when documents are needed to support audit assertions. To that end, it is important to note; the County Auditor’s staff reserves the option to perform a holistic financial and analytical data-mining process for the organization being reviewed. This practice is most often employed when performing highly transactional audits.</a:t>
            </a:r>
            <a:endParaRPr lang="en-US" sz="1100" dirty="0">
              <a:ea typeface="Book Antiqua" panose="02040602050305030304" pitchFamily="18" charset="0"/>
              <a:cs typeface="Arial" panose="020B0604020202020204" pitchFamily="34" charset="0"/>
            </a:endParaRPr>
          </a:p>
          <a:p>
            <a:pPr marL="0" marR="0" algn="ctr">
              <a:spcBef>
                <a:spcPts val="0"/>
              </a:spcBef>
              <a:spcAft>
                <a:spcPts val="0"/>
              </a:spcAft>
            </a:pPr>
            <a:r>
              <a:rPr lang="en-US" sz="1000" b="1" dirty="0">
                <a:effectLst/>
                <a:ea typeface="Book Antiqua" panose="02040602050305030304" pitchFamily="18" charset="0"/>
                <a:cs typeface="Arial" panose="020B0604020202020204" pitchFamily="34" charset="0"/>
              </a:rPr>
              <a:t> </a:t>
            </a:r>
            <a:endParaRPr lang="en-US" sz="1000" dirty="0">
              <a:effectLst/>
              <a:ea typeface="Book Antiqua" panose="02040602050305030304" pitchFamily="18" charset="0"/>
              <a:cs typeface="Arial" panose="020B0604020202020204" pitchFamily="34" charset="0"/>
            </a:endParaRPr>
          </a:p>
          <a:p>
            <a:pPr marL="0" marR="0" algn="ctr">
              <a:spcBef>
                <a:spcPts val="0"/>
              </a:spcBef>
              <a:spcAft>
                <a:spcPts val="0"/>
              </a:spcAft>
            </a:pPr>
            <a:r>
              <a:rPr lang="en-US" sz="1100" b="1" dirty="0">
                <a:effectLst/>
                <a:ea typeface="Book Antiqua" panose="02040602050305030304" pitchFamily="18" charset="0"/>
                <a:cs typeface="Arial" panose="020B0604020202020204" pitchFamily="34" charset="0"/>
              </a:rPr>
              <a:t>DEPARTMENT OF HUMAN SERVICES MEDICAL BILLING REVIEW</a:t>
            </a: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000" b="1" dirty="0">
                <a:effectLst/>
                <a:ea typeface="Book Antiqua" panose="02040602050305030304" pitchFamily="18" charset="0"/>
                <a:cs typeface="Arial" panose="020B0604020202020204" pitchFamily="34" charset="0"/>
              </a:rPr>
              <a:t> </a:t>
            </a:r>
            <a:endParaRPr lang="en-US" sz="10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The Arlington County Department of Human Services (DHS) is an integrated human services agency with 800 staff members and an annual budget of $183 million (FY24). Over 50 years, the DHS, joined by partner organizations, has worked to; strengthen, protect, and empower Arlingtonians in need. DHS is the lead agency for ensuring residents of all ages have access to important health, behavioral health, social services, and safety net services and programs. DHS provides culturally aware, trauma-informed, evidence-based best-practice services to approximately 50,000 Arlingtonians annually.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DHS houses the following programs; Aging &amp; Disability, Arlington Employment Center, Child &amp; Family Services, Intimate Partner &amp; Sexual Violence Services, Housing Assistance Public Health, Childcare, Behavioral Healthcare, and Public Assistance.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dirty="0">
                <a:effectLst/>
                <a:ea typeface="Book Antiqua" panose="02040602050305030304" pitchFamily="18" charset="0"/>
                <a:cs typeface="Arial" panose="020B0604020202020204" pitchFamily="34" charset="0"/>
              </a:rPr>
              <a:t>DHS’ </a:t>
            </a:r>
            <a:r>
              <a:rPr lang="en-US" sz="1100" i="1" dirty="0">
                <a:effectLst/>
                <a:ea typeface="Book Antiqua" panose="02040602050305030304" pitchFamily="18" charset="0"/>
                <a:cs typeface="Arial" panose="020B0604020202020204" pitchFamily="34" charset="0"/>
              </a:rPr>
              <a:t>Health and Clinics Services </a:t>
            </a:r>
            <a:r>
              <a:rPr lang="en-US" sz="1100" dirty="0">
                <a:effectLst/>
                <a:ea typeface="Book Antiqua" panose="02040602050305030304" pitchFamily="18" charset="0"/>
                <a:cs typeface="Arial" panose="020B0604020202020204" pitchFamily="34" charset="0"/>
              </a:rPr>
              <a:t>and clients include; family planning, immunizations, maternity clinic, parent-infant education, tuberculosis/chest clinic, newcomer (refugee) health services, STI (Sexually transmitted infections) / HIV (human immunodeficiency virus) and ADAP (AIDS Drug Assistance Program), teen health, and (Women, Infant &amp; Children) WIC. Eligibility considerations vary based on the service provided. </a:t>
            </a:r>
          </a:p>
          <a:p>
            <a:pPr marL="0" marR="0" algn="just">
              <a:spcBef>
                <a:spcPts val="0"/>
              </a:spcBef>
              <a:spcAft>
                <a:spcPts val="0"/>
              </a:spcAft>
            </a:pPr>
            <a:endParaRPr lang="en-US" sz="1100" dirty="0">
              <a:effectLst/>
              <a:ea typeface="Book Antiqua" panose="02040602050305030304" pitchFamily="18" charset="0"/>
              <a:cs typeface="Arial" panose="020B0604020202020204" pitchFamily="34" charset="0"/>
            </a:endParaRPr>
          </a:p>
          <a:p>
            <a:pPr marL="0" marR="0" algn="just">
              <a:spcBef>
                <a:spcPts val="0"/>
              </a:spcBef>
              <a:spcAft>
                <a:spcPts val="0"/>
              </a:spcAft>
            </a:pPr>
            <a:r>
              <a:rPr lang="en-US" sz="1100" i="1" dirty="0">
                <a:effectLst/>
                <a:ea typeface="Book Antiqua" panose="02040602050305030304" pitchFamily="18" charset="0"/>
                <a:cs typeface="Arial" panose="020B0604020202020204" pitchFamily="34" charset="0"/>
              </a:rPr>
              <a:t>This audit will include (but not limited to) reviews of: </a:t>
            </a:r>
            <a:endParaRPr lang="en-US" sz="1100" dirty="0">
              <a:effectLst/>
              <a:ea typeface="Book Antiqua" panose="02040602050305030304" pitchFamily="18" charset="0"/>
              <a:cs typeface="Arial" panose="020B0604020202020204" pitchFamily="34" charset="0"/>
            </a:endParaRPr>
          </a:p>
          <a:p>
            <a:pPr marL="342900" marR="0" lvl="0" indent="-342900" algn="just">
              <a:spcBef>
                <a:spcPts val="0"/>
              </a:spcBef>
              <a:spcAft>
                <a:spcPts val="0"/>
              </a:spcAft>
              <a:buFont typeface="Wingdings" panose="05000000000000000000" pitchFamily="2" charset="2"/>
              <a:buChar char=""/>
            </a:pPr>
            <a:r>
              <a:rPr lang="en-US" sz="1100" i="1" dirty="0">
                <a:effectLst/>
                <a:ea typeface="Book Antiqua" panose="02040602050305030304" pitchFamily="18" charset="0"/>
                <a:cs typeface="Arial" panose="020B0604020202020204" pitchFamily="34" charset="0"/>
              </a:rPr>
              <a:t>Patient Billing Completeness &amp; Collections,</a:t>
            </a:r>
            <a:endParaRPr lang="en-US" sz="1100" dirty="0">
              <a:effectLst/>
              <a:ea typeface="Book Antiqua" panose="02040602050305030304" pitchFamily="18" charset="0"/>
              <a:cs typeface="Arial" panose="020B0604020202020204" pitchFamily="34" charset="0"/>
            </a:endParaRPr>
          </a:p>
          <a:p>
            <a:pPr marL="342900" marR="0" lvl="0" indent="-342900" algn="just">
              <a:spcBef>
                <a:spcPts val="0"/>
              </a:spcBef>
              <a:spcAft>
                <a:spcPts val="0"/>
              </a:spcAft>
              <a:buFont typeface="Wingdings" panose="05000000000000000000" pitchFamily="2" charset="2"/>
              <a:buChar char=""/>
            </a:pPr>
            <a:r>
              <a:rPr lang="en-US" sz="1100" i="1" dirty="0">
                <a:effectLst/>
                <a:ea typeface="Book Antiqua" panose="02040602050305030304" pitchFamily="18" charset="0"/>
                <a:cs typeface="Arial" panose="020B0604020202020204" pitchFamily="34" charset="0"/>
              </a:rPr>
              <a:t>Systemic Issues Related to Rejection and Write-offs, and </a:t>
            </a:r>
            <a:endParaRPr lang="en-US" sz="1100" dirty="0">
              <a:effectLst/>
              <a:ea typeface="Book Antiqua" panose="02040602050305030304" pitchFamily="18" charset="0"/>
              <a:cs typeface="Arial" panose="020B0604020202020204" pitchFamily="34" charset="0"/>
            </a:endParaRPr>
          </a:p>
          <a:p>
            <a:pPr marL="342900" marR="0" lvl="0" indent="-342900" algn="just">
              <a:spcBef>
                <a:spcPts val="0"/>
              </a:spcBef>
              <a:spcAft>
                <a:spcPts val="0"/>
              </a:spcAft>
              <a:buFont typeface="Wingdings" panose="05000000000000000000" pitchFamily="2" charset="2"/>
              <a:buChar char=""/>
            </a:pPr>
            <a:r>
              <a:rPr lang="en-US" sz="1100" i="1" dirty="0">
                <a:effectLst/>
                <a:ea typeface="Book Antiqua" panose="02040602050305030304" pitchFamily="18" charset="0"/>
                <a:cs typeface="Arial" panose="020B0604020202020204" pitchFamily="34" charset="0"/>
              </a:rPr>
              <a:t>ACG Time-to-Submit &amp; Patients / Insurance Companies Time-to-Remit</a:t>
            </a:r>
          </a:p>
          <a:p>
            <a:pPr marR="0" lvl="0" algn="just">
              <a:spcBef>
                <a:spcPts val="0"/>
              </a:spcBef>
              <a:spcAft>
                <a:spcPts val="0"/>
              </a:spcAft>
            </a:pPr>
            <a:endParaRPr lang="en-US" sz="1100" dirty="0">
              <a:effectLst/>
              <a:ea typeface="Book Antiqua" panose="020406020503050303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9B1DA00B-E606-312A-44B7-FD26D83F7062}"/>
              </a:ext>
            </a:extLst>
          </p:cNvPr>
          <p:cNvCxnSpPr/>
          <p:nvPr/>
        </p:nvCxnSpPr>
        <p:spPr>
          <a:xfrm>
            <a:off x="1434515" y="234892"/>
            <a:ext cx="5486400" cy="0"/>
          </a:xfrm>
          <a:prstGeom prst="line">
            <a:avLst/>
          </a:prstGeom>
          <a:ln w="38100">
            <a:solidFill>
              <a:srgbClr val="F0DB8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071B6C-09E5-5E80-A31F-D4302C61406E}"/>
              </a:ext>
            </a:extLst>
          </p:cNvPr>
          <p:cNvSpPr txBox="1"/>
          <p:nvPr/>
        </p:nvSpPr>
        <p:spPr>
          <a:xfrm>
            <a:off x="7126446" y="119476"/>
            <a:ext cx="1627465" cy="2308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FY2024 Annual Audit Plan</a:t>
            </a:r>
          </a:p>
        </p:txBody>
      </p:sp>
      <p:sp>
        <p:nvSpPr>
          <p:cNvPr id="12" name="Rectangle 11">
            <a:extLst>
              <a:ext uri="{FF2B5EF4-FFF2-40B4-BE49-F238E27FC236}">
                <a16:creationId xmlns:a16="http://schemas.microsoft.com/office/drawing/2014/main" id="{3025654C-A063-0A7D-0E24-0BC2EE4C07ED}"/>
              </a:ext>
            </a:extLst>
          </p:cNvPr>
          <p:cNvSpPr/>
          <p:nvPr/>
        </p:nvSpPr>
        <p:spPr>
          <a:xfrm>
            <a:off x="91440" y="77422"/>
            <a:ext cx="8961120" cy="67031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4A22CE1-76FE-53D1-DC42-97EA0434D592}"/>
              </a:ext>
            </a:extLst>
          </p:cNvPr>
          <p:cNvSpPr>
            <a:spLocks noGrp="1"/>
          </p:cNvSpPr>
          <p:nvPr>
            <p:ph type="sldNum" sz="quarter" idx="12"/>
          </p:nvPr>
        </p:nvSpPr>
        <p:spPr/>
        <p:txBody>
          <a:bodyPr/>
          <a:lstStyle/>
          <a:p>
            <a:fld id="{C7BC8BD3-75BD-451D-B82E-5FD9FA73F9ED}" type="slidenum">
              <a:rPr lang="en-US" smtClean="0"/>
              <a:t>7</a:t>
            </a:fld>
            <a:endParaRPr lang="en-US"/>
          </a:p>
        </p:txBody>
      </p:sp>
      <p:sp>
        <p:nvSpPr>
          <p:cNvPr id="4" name="TextBox 3">
            <a:extLst>
              <a:ext uri="{FF2B5EF4-FFF2-40B4-BE49-F238E27FC236}">
                <a16:creationId xmlns:a16="http://schemas.microsoft.com/office/drawing/2014/main" id="{204A1CF3-96B2-00E3-2E29-7F202F8649FC}"/>
              </a:ext>
            </a:extLst>
          </p:cNvPr>
          <p:cNvSpPr txBox="1"/>
          <p:nvPr/>
        </p:nvSpPr>
        <p:spPr>
          <a:xfrm>
            <a:off x="8330242" y="6399924"/>
            <a:ext cx="474266" cy="276999"/>
          </a:xfrm>
          <a:prstGeom prst="rect">
            <a:avLst/>
          </a:prstGeom>
          <a:noFill/>
        </p:spPr>
        <p:txBody>
          <a:bodyPr wrap="square" rtlCol="0">
            <a:spAutoFit/>
          </a:bodyPr>
          <a:lstStyle/>
          <a:p>
            <a:r>
              <a:rPr lang="en-US" sz="1200" dirty="0">
                <a:solidFill>
                  <a:srgbClr val="898989"/>
                </a:solidFill>
                <a:cs typeface="Arial" panose="020B0604020202020204" pitchFamily="34" charset="0"/>
              </a:rPr>
              <a:t>/8</a:t>
            </a:r>
            <a:endParaRPr lang="en-US" dirty="0">
              <a:solidFill>
                <a:srgbClr val="898989"/>
              </a:solidFill>
              <a:cs typeface="Arial" panose="020B0604020202020204" pitchFamily="34" charset="0"/>
            </a:endParaRPr>
          </a:p>
        </p:txBody>
      </p:sp>
    </p:spTree>
    <p:extLst>
      <p:ext uri="{BB962C8B-B14F-4D97-AF65-F5344CB8AC3E}">
        <p14:creationId xmlns:p14="http://schemas.microsoft.com/office/powerpoint/2010/main" val="991503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DCFD1A13-2B88-47B7-AAE9-AD6F3296E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5CE4102-C93A-420A-98A7-5A7DD0C5C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518115"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986B099-1B7D-CA15-1DAF-C1AC2CFC7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22325" y="450403"/>
            <a:ext cx="3337816" cy="2670253"/>
          </a:xfrm>
          <a:prstGeom prst="rect">
            <a:avLst/>
          </a:prstGeom>
          <a:noFill/>
        </p:spPr>
      </p:pic>
      <p:pic>
        <p:nvPicPr>
          <p:cNvPr id="11" name="Picture 10">
            <a:extLst>
              <a:ext uri="{FF2B5EF4-FFF2-40B4-BE49-F238E27FC236}">
                <a16:creationId xmlns:a16="http://schemas.microsoft.com/office/drawing/2014/main" id="{51985A4C-34F1-B121-39FE-12BEF4BFC8E7}"/>
              </a:ext>
            </a:extLst>
          </p:cNvPr>
          <p:cNvPicPr>
            <a:picLocks noChangeAspect="1"/>
          </p:cNvPicPr>
          <p:nvPr/>
        </p:nvPicPr>
        <p:blipFill>
          <a:blip r:embed="rId3"/>
          <a:stretch>
            <a:fillRect/>
          </a:stretch>
        </p:blipFill>
        <p:spPr>
          <a:xfrm>
            <a:off x="322326" y="3471662"/>
            <a:ext cx="2512579" cy="2322950"/>
          </a:xfrm>
          <a:prstGeom prst="rect">
            <a:avLst/>
          </a:prstGeom>
        </p:spPr>
      </p:pic>
      <p:sp>
        <p:nvSpPr>
          <p:cNvPr id="9" name="TextBox 8">
            <a:extLst>
              <a:ext uri="{FF2B5EF4-FFF2-40B4-BE49-F238E27FC236}">
                <a16:creationId xmlns:a16="http://schemas.microsoft.com/office/drawing/2014/main" id="{37FDE087-7D4A-0623-8017-749FEA06DD4A}"/>
              </a:ext>
            </a:extLst>
          </p:cNvPr>
          <p:cNvSpPr txBox="1"/>
          <p:nvPr/>
        </p:nvSpPr>
        <p:spPr>
          <a:xfrm>
            <a:off x="4429387" y="4365222"/>
            <a:ext cx="4081893" cy="1171512"/>
          </a:xfrm>
          <a:prstGeom prst="rect">
            <a:avLst/>
          </a:prstGeom>
        </p:spPr>
        <p:txBody>
          <a:bodyPr vert="horz" lIns="91440" tIns="45720" rIns="91440" bIns="45720" rtlCol="0" anchor="t">
            <a:normAutofit/>
          </a:bodyPr>
          <a:lstStyle/>
          <a:p>
            <a:pPr marR="0" defTabSz="914400">
              <a:lnSpc>
                <a:spcPct val="90000"/>
              </a:lnSpc>
              <a:spcBef>
                <a:spcPts val="0"/>
              </a:spcBef>
              <a:spcAft>
                <a:spcPts val="600"/>
              </a:spcAft>
            </a:pPr>
            <a:r>
              <a:rPr lang="en-US" sz="1600" b="1" i="1">
                <a:effectLst/>
              </a:rPr>
              <a:t>ARLINGTON COUNTY GOVERNMENT  BOARD</a:t>
            </a:r>
            <a:endParaRPr lang="en-US" sz="1600" i="1">
              <a:effectLst/>
            </a:endParaRPr>
          </a:p>
          <a:p>
            <a:pPr marR="0" defTabSz="914400">
              <a:lnSpc>
                <a:spcPct val="90000"/>
              </a:lnSpc>
              <a:spcBef>
                <a:spcPts val="0"/>
              </a:spcBef>
              <a:spcAft>
                <a:spcPts val="600"/>
              </a:spcAft>
            </a:pPr>
            <a:r>
              <a:rPr lang="en-US" sz="1600" b="1" i="1">
                <a:effectLst/>
              </a:rPr>
              <a:t>COUNTY AUDITOR / JIM SHELTON, MBA, CRP</a:t>
            </a:r>
            <a:endParaRPr lang="en-US" sz="1600" i="1">
              <a:effectLst/>
            </a:endParaRPr>
          </a:p>
        </p:txBody>
      </p:sp>
      <p:sp>
        <p:nvSpPr>
          <p:cNvPr id="12" name="TextBox 11">
            <a:extLst>
              <a:ext uri="{FF2B5EF4-FFF2-40B4-BE49-F238E27FC236}">
                <a16:creationId xmlns:a16="http://schemas.microsoft.com/office/drawing/2014/main" id="{9C0C2144-3A1D-9DC4-D045-D43681B0AC1A}"/>
              </a:ext>
            </a:extLst>
          </p:cNvPr>
          <p:cNvSpPr txBox="1"/>
          <p:nvPr/>
        </p:nvSpPr>
        <p:spPr>
          <a:xfrm>
            <a:off x="2525084" y="5804965"/>
            <a:ext cx="4278386" cy="538609"/>
          </a:xfrm>
          <a:prstGeom prst="rect">
            <a:avLst/>
          </a:prstGeom>
          <a:noFill/>
        </p:spPr>
        <p:txBody>
          <a:bodyPr wrap="square" rtlCol="0">
            <a:spAutoFit/>
          </a:bodyPr>
          <a:lstStyle/>
          <a:p>
            <a:pPr marL="0" marR="0" algn="ctr">
              <a:spcBef>
                <a:spcPts val="0"/>
              </a:spcBef>
              <a:spcAft>
                <a:spcPts val="600"/>
              </a:spcAft>
            </a:pPr>
            <a:r>
              <a:rPr lang="en-US" sz="1200" b="1">
                <a:effectLst/>
                <a:latin typeface="Book Antiqua" panose="02040602050305030304" pitchFamily="18" charset="0"/>
                <a:ea typeface="Book Antiqua" panose="02040602050305030304" pitchFamily="18" charset="0"/>
                <a:cs typeface="Times New Roman" panose="02020603050405020304" pitchFamily="18" charset="0"/>
              </a:rPr>
              <a:t>2100 Clarendon BLVD., Suite 300</a:t>
            </a:r>
            <a:endParaRPr lang="en-US" sz="1200">
              <a:effectLst/>
              <a:latin typeface="Book Antiqua" panose="02040602050305030304" pitchFamily="18" charset="0"/>
              <a:ea typeface="Book Antiqua" panose="02040602050305030304" pitchFamily="18" charset="0"/>
              <a:cs typeface="Times New Roman" panose="02020603050405020304" pitchFamily="18" charset="0"/>
            </a:endParaRPr>
          </a:p>
          <a:p>
            <a:pPr marL="0" marR="0" algn="ctr">
              <a:spcBef>
                <a:spcPts val="0"/>
              </a:spcBef>
              <a:spcAft>
                <a:spcPts val="600"/>
              </a:spcAft>
            </a:pPr>
            <a:r>
              <a:rPr lang="en-US" sz="1200" b="1">
                <a:effectLst/>
                <a:latin typeface="Book Antiqua" panose="02040602050305030304" pitchFamily="18" charset="0"/>
                <a:ea typeface="Book Antiqua" panose="02040602050305030304" pitchFamily="18" charset="0"/>
                <a:cs typeface="Times New Roman" panose="02020603050405020304" pitchFamily="18" charset="0"/>
              </a:rPr>
              <a:t>Arlington, Virginia 22201</a:t>
            </a:r>
            <a:endParaRPr lang="en-US" sz="1200">
              <a:effectLst/>
              <a:latin typeface="Book Antiqua" panose="02040602050305030304" pitchFamily="18" charset="0"/>
              <a:ea typeface="Book Antiqua" panose="0204060205030503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CD6CA229-1EFE-54A6-5D2F-8067D04A2738}"/>
              </a:ext>
            </a:extLst>
          </p:cNvPr>
          <p:cNvSpPr>
            <a:spLocks noGrp="1"/>
          </p:cNvSpPr>
          <p:nvPr>
            <p:ph type="sldNum" sz="quarter" idx="12"/>
          </p:nvPr>
        </p:nvSpPr>
        <p:spPr/>
        <p:txBody>
          <a:bodyPr/>
          <a:lstStyle/>
          <a:p>
            <a:fld id="{C7BC8BD3-75BD-451D-B82E-5FD9FA73F9ED}" type="slidenum">
              <a:rPr lang="en-US" smtClean="0"/>
              <a:t>8</a:t>
            </a:fld>
            <a:endParaRPr lang="en-US"/>
          </a:p>
        </p:txBody>
      </p:sp>
      <p:sp>
        <p:nvSpPr>
          <p:cNvPr id="5" name="TextBox 4">
            <a:extLst>
              <a:ext uri="{FF2B5EF4-FFF2-40B4-BE49-F238E27FC236}">
                <a16:creationId xmlns:a16="http://schemas.microsoft.com/office/drawing/2014/main" id="{69DAEB58-1342-7E1A-1A77-B6C3F67D2802}"/>
              </a:ext>
            </a:extLst>
          </p:cNvPr>
          <p:cNvSpPr txBox="1"/>
          <p:nvPr/>
        </p:nvSpPr>
        <p:spPr>
          <a:xfrm>
            <a:off x="8330242" y="6399924"/>
            <a:ext cx="474266" cy="276999"/>
          </a:xfrm>
          <a:prstGeom prst="rect">
            <a:avLst/>
          </a:prstGeom>
          <a:noFill/>
        </p:spPr>
        <p:txBody>
          <a:bodyPr wrap="square" rtlCol="0">
            <a:spAutoFit/>
          </a:bodyPr>
          <a:lstStyle/>
          <a:p>
            <a:r>
              <a:rPr lang="en-US" sz="1200" dirty="0">
                <a:cs typeface="Arial" panose="020B0604020202020204" pitchFamily="34" charset="0"/>
              </a:rPr>
              <a:t>/8</a:t>
            </a:r>
            <a:endParaRPr lang="en-US" dirty="0">
              <a:cs typeface="Arial" panose="020B0604020202020204" pitchFamily="34" charset="0"/>
            </a:endParaRPr>
          </a:p>
        </p:txBody>
      </p:sp>
    </p:spTree>
    <p:extLst>
      <p:ext uri="{BB962C8B-B14F-4D97-AF65-F5344CB8AC3E}">
        <p14:creationId xmlns:p14="http://schemas.microsoft.com/office/powerpoint/2010/main" val="162270471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1802</Words>
  <Application>Microsoft Office PowerPoint</Application>
  <PresentationFormat>On-screen Show (4:3)</PresentationFormat>
  <Paragraphs>131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 Antiqua</vt:lpstr>
      <vt:lpstr>Calibri</vt:lpstr>
      <vt:lpstr>Calibri Light</vt:lpstr>
      <vt:lpstr>Franklin Gothic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Shelton</dc:creator>
  <cp:lastModifiedBy>Jim Shelton</cp:lastModifiedBy>
  <cp:revision>17</cp:revision>
  <cp:lastPrinted>2023-02-09T19:46:34Z</cp:lastPrinted>
  <dcterms:created xsi:type="dcterms:W3CDTF">2023-02-03T15:48:57Z</dcterms:created>
  <dcterms:modified xsi:type="dcterms:W3CDTF">2023-08-15T14:20:22Z</dcterms:modified>
</cp:coreProperties>
</file>