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316" r:id="rId3"/>
    <p:sldId id="298" r:id="rId4"/>
    <p:sldId id="299" r:id="rId5"/>
    <p:sldId id="300" r:id="rId6"/>
    <p:sldId id="302" r:id="rId7"/>
    <p:sldId id="301" r:id="rId8"/>
    <p:sldId id="267" r:id="rId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63" autoAdjust="0"/>
    <p:restoredTop sz="94660"/>
  </p:normalViewPr>
  <p:slideViewPr>
    <p:cSldViewPr snapToGrid="0">
      <p:cViewPr varScale="1">
        <p:scale>
          <a:sx n="114" d="100"/>
          <a:sy n="114" d="100"/>
        </p:scale>
        <p:origin x="21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5T19:27:22.65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15:42:47.06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5T19:27:22.65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D4A93CE-CABC-4DD0-8F8E-1E932C7EA995}" type="datetimeFigureOut">
              <a:rPr lang="en-US" smtClean="0"/>
              <a:t>9/18/2023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12D5D9D-CF6B-4C14-AE3E-FD1FCA7CDAF5}" type="slidenum">
              <a:rPr lang="en-US" smtClean="0"/>
              <a:t>‹#›</a:t>
            </a:fld>
            <a:endParaRPr lang="en-US"/>
          </a:p>
        </p:txBody>
      </p:sp>
    </p:spTree>
    <p:extLst>
      <p:ext uri="{BB962C8B-B14F-4D97-AF65-F5344CB8AC3E}">
        <p14:creationId xmlns:p14="http://schemas.microsoft.com/office/powerpoint/2010/main" val="121640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E8CED6-8A8A-42B8-8AE7-501854C889ED}" type="datetime1">
              <a:rPr lang="en-US" smtClean="0"/>
              <a:t>9/18/2023</a:t>
            </a:fld>
            <a:endParaRPr lang="en-US"/>
          </a:p>
        </p:txBody>
      </p:sp>
      <p:sp>
        <p:nvSpPr>
          <p:cNvPr id="5" name="Footer Placeholder 4"/>
          <p:cNvSpPr>
            <a:spLocks noGrp="1"/>
          </p:cNvSpPr>
          <p:nvPr>
            <p:ph type="ftr" sz="quarter" idx="11"/>
          </p:nvPr>
        </p:nvSpPr>
        <p:spPr/>
        <p:txBody>
          <a:bodyPr/>
          <a:lstStyle/>
          <a:p>
            <a:r>
              <a:rPr lang="en-US"/>
              <a:t>4/13</a:t>
            </a:r>
          </a:p>
        </p:txBody>
      </p:sp>
      <p:sp>
        <p:nvSpPr>
          <p:cNvPr id="6" name="Slide Number Placeholder 5"/>
          <p:cNvSpPr>
            <a:spLocks noGrp="1"/>
          </p:cNvSpPr>
          <p:nvPr>
            <p:ph type="sldNum" sz="quarter" idx="12"/>
          </p:nvPr>
        </p:nvSpPr>
        <p:spPr/>
        <p:txBody>
          <a:bodyPr/>
          <a:lstStyle/>
          <a:p>
            <a:fld id="{C7BC8BD3-75BD-451D-B82E-5FD9FA73F9ED}" type="slidenum">
              <a:rPr lang="en-US" smtClean="0"/>
              <a:t>‹#›</a:t>
            </a:fld>
            <a:endParaRPr lang="en-US"/>
          </a:p>
        </p:txBody>
      </p:sp>
    </p:spTree>
    <p:extLst>
      <p:ext uri="{BB962C8B-B14F-4D97-AF65-F5344CB8AC3E}">
        <p14:creationId xmlns:p14="http://schemas.microsoft.com/office/powerpoint/2010/main" val="287662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A78FC-B07E-49FA-9102-352842863164}" type="datetime1">
              <a:rPr lang="en-US" smtClean="0"/>
              <a:t>9/18/2023</a:t>
            </a:fld>
            <a:endParaRPr lang="en-US"/>
          </a:p>
        </p:txBody>
      </p:sp>
      <p:sp>
        <p:nvSpPr>
          <p:cNvPr id="5" name="Footer Placeholder 4"/>
          <p:cNvSpPr>
            <a:spLocks noGrp="1"/>
          </p:cNvSpPr>
          <p:nvPr>
            <p:ph type="ftr" sz="quarter" idx="11"/>
          </p:nvPr>
        </p:nvSpPr>
        <p:spPr/>
        <p:txBody>
          <a:bodyPr/>
          <a:lstStyle/>
          <a:p>
            <a:r>
              <a:rPr lang="en-US"/>
              <a:t>4/13</a:t>
            </a:r>
          </a:p>
        </p:txBody>
      </p:sp>
      <p:sp>
        <p:nvSpPr>
          <p:cNvPr id="6" name="Slide Number Placeholder 5"/>
          <p:cNvSpPr>
            <a:spLocks noGrp="1"/>
          </p:cNvSpPr>
          <p:nvPr>
            <p:ph type="sldNum" sz="quarter" idx="12"/>
          </p:nvPr>
        </p:nvSpPr>
        <p:spPr/>
        <p:txBody>
          <a:bodyPr/>
          <a:lstStyle/>
          <a:p>
            <a:fld id="{C7BC8BD3-75BD-451D-B82E-5FD9FA73F9ED}" type="slidenum">
              <a:rPr lang="en-US" smtClean="0"/>
              <a:t>‹#›</a:t>
            </a:fld>
            <a:endParaRPr lang="en-US"/>
          </a:p>
        </p:txBody>
      </p:sp>
    </p:spTree>
    <p:extLst>
      <p:ext uri="{BB962C8B-B14F-4D97-AF65-F5344CB8AC3E}">
        <p14:creationId xmlns:p14="http://schemas.microsoft.com/office/powerpoint/2010/main" val="170619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6894F-68F0-4A02-A79F-585FE1E0F36A}" type="datetime1">
              <a:rPr lang="en-US" smtClean="0"/>
              <a:t>9/18/2023</a:t>
            </a:fld>
            <a:endParaRPr lang="en-US"/>
          </a:p>
        </p:txBody>
      </p:sp>
      <p:sp>
        <p:nvSpPr>
          <p:cNvPr id="5" name="Footer Placeholder 4"/>
          <p:cNvSpPr>
            <a:spLocks noGrp="1"/>
          </p:cNvSpPr>
          <p:nvPr>
            <p:ph type="ftr" sz="quarter" idx="11"/>
          </p:nvPr>
        </p:nvSpPr>
        <p:spPr/>
        <p:txBody>
          <a:bodyPr/>
          <a:lstStyle/>
          <a:p>
            <a:r>
              <a:rPr lang="en-US"/>
              <a:t>4/13</a:t>
            </a:r>
          </a:p>
        </p:txBody>
      </p:sp>
      <p:sp>
        <p:nvSpPr>
          <p:cNvPr id="6" name="Slide Number Placeholder 5"/>
          <p:cNvSpPr>
            <a:spLocks noGrp="1"/>
          </p:cNvSpPr>
          <p:nvPr>
            <p:ph type="sldNum" sz="quarter" idx="12"/>
          </p:nvPr>
        </p:nvSpPr>
        <p:spPr/>
        <p:txBody>
          <a:bodyPr/>
          <a:lstStyle/>
          <a:p>
            <a:fld id="{C7BC8BD3-75BD-451D-B82E-5FD9FA73F9ED}" type="slidenum">
              <a:rPr lang="en-US" smtClean="0"/>
              <a:t>‹#›</a:t>
            </a:fld>
            <a:endParaRPr lang="en-US"/>
          </a:p>
        </p:txBody>
      </p:sp>
    </p:spTree>
    <p:extLst>
      <p:ext uri="{BB962C8B-B14F-4D97-AF65-F5344CB8AC3E}">
        <p14:creationId xmlns:p14="http://schemas.microsoft.com/office/powerpoint/2010/main" val="283481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B1379-2758-47A8-982B-D28D0C52355E}" type="datetime1">
              <a:rPr lang="en-US" smtClean="0"/>
              <a:t>9/18/2023</a:t>
            </a:fld>
            <a:endParaRPr lang="en-US"/>
          </a:p>
        </p:txBody>
      </p:sp>
      <p:sp>
        <p:nvSpPr>
          <p:cNvPr id="5" name="Footer Placeholder 4"/>
          <p:cNvSpPr>
            <a:spLocks noGrp="1"/>
          </p:cNvSpPr>
          <p:nvPr>
            <p:ph type="ftr" sz="quarter" idx="11"/>
          </p:nvPr>
        </p:nvSpPr>
        <p:spPr/>
        <p:txBody>
          <a:bodyPr/>
          <a:lstStyle/>
          <a:p>
            <a:r>
              <a:rPr lang="en-US"/>
              <a:t>4/13</a:t>
            </a:r>
          </a:p>
        </p:txBody>
      </p:sp>
      <p:sp>
        <p:nvSpPr>
          <p:cNvPr id="6" name="Slide Number Placeholder 5"/>
          <p:cNvSpPr>
            <a:spLocks noGrp="1"/>
          </p:cNvSpPr>
          <p:nvPr>
            <p:ph type="sldNum" sz="quarter" idx="12"/>
          </p:nvPr>
        </p:nvSpPr>
        <p:spPr/>
        <p:txBody>
          <a:bodyPr/>
          <a:lstStyle/>
          <a:p>
            <a:fld id="{C7BC8BD3-75BD-451D-B82E-5FD9FA73F9ED}" type="slidenum">
              <a:rPr lang="en-US" smtClean="0"/>
              <a:t>‹#›</a:t>
            </a:fld>
            <a:endParaRPr lang="en-US"/>
          </a:p>
        </p:txBody>
      </p:sp>
    </p:spTree>
    <p:extLst>
      <p:ext uri="{BB962C8B-B14F-4D97-AF65-F5344CB8AC3E}">
        <p14:creationId xmlns:p14="http://schemas.microsoft.com/office/powerpoint/2010/main" val="313606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E67E79-7B4E-41EA-8400-4FAF253BAD5F}" type="datetime1">
              <a:rPr lang="en-US" smtClean="0"/>
              <a:t>9/18/2023</a:t>
            </a:fld>
            <a:endParaRPr lang="en-US"/>
          </a:p>
        </p:txBody>
      </p:sp>
      <p:sp>
        <p:nvSpPr>
          <p:cNvPr id="5" name="Footer Placeholder 4"/>
          <p:cNvSpPr>
            <a:spLocks noGrp="1"/>
          </p:cNvSpPr>
          <p:nvPr>
            <p:ph type="ftr" sz="quarter" idx="11"/>
          </p:nvPr>
        </p:nvSpPr>
        <p:spPr/>
        <p:txBody>
          <a:bodyPr/>
          <a:lstStyle/>
          <a:p>
            <a:r>
              <a:rPr lang="en-US"/>
              <a:t>4/13</a:t>
            </a:r>
          </a:p>
        </p:txBody>
      </p:sp>
      <p:sp>
        <p:nvSpPr>
          <p:cNvPr id="6" name="Slide Number Placeholder 5"/>
          <p:cNvSpPr>
            <a:spLocks noGrp="1"/>
          </p:cNvSpPr>
          <p:nvPr>
            <p:ph type="sldNum" sz="quarter" idx="12"/>
          </p:nvPr>
        </p:nvSpPr>
        <p:spPr/>
        <p:txBody>
          <a:bodyPr/>
          <a:lstStyle/>
          <a:p>
            <a:fld id="{C7BC8BD3-75BD-451D-B82E-5FD9FA73F9ED}" type="slidenum">
              <a:rPr lang="en-US" smtClean="0"/>
              <a:t>‹#›</a:t>
            </a:fld>
            <a:endParaRPr lang="en-US"/>
          </a:p>
        </p:txBody>
      </p:sp>
    </p:spTree>
    <p:extLst>
      <p:ext uri="{BB962C8B-B14F-4D97-AF65-F5344CB8AC3E}">
        <p14:creationId xmlns:p14="http://schemas.microsoft.com/office/powerpoint/2010/main" val="2478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ECA8FD-2D1B-48AA-8250-C95914B00F1D}" type="datetime1">
              <a:rPr lang="en-US" smtClean="0"/>
              <a:t>9/18/2023</a:t>
            </a:fld>
            <a:endParaRPr lang="en-US"/>
          </a:p>
        </p:txBody>
      </p:sp>
      <p:sp>
        <p:nvSpPr>
          <p:cNvPr id="6" name="Footer Placeholder 5"/>
          <p:cNvSpPr>
            <a:spLocks noGrp="1"/>
          </p:cNvSpPr>
          <p:nvPr>
            <p:ph type="ftr" sz="quarter" idx="11"/>
          </p:nvPr>
        </p:nvSpPr>
        <p:spPr/>
        <p:txBody>
          <a:bodyPr/>
          <a:lstStyle/>
          <a:p>
            <a:r>
              <a:rPr lang="en-US"/>
              <a:t>4/13</a:t>
            </a:r>
          </a:p>
        </p:txBody>
      </p:sp>
      <p:sp>
        <p:nvSpPr>
          <p:cNvPr id="7" name="Slide Number Placeholder 6"/>
          <p:cNvSpPr>
            <a:spLocks noGrp="1"/>
          </p:cNvSpPr>
          <p:nvPr>
            <p:ph type="sldNum" sz="quarter" idx="12"/>
          </p:nvPr>
        </p:nvSpPr>
        <p:spPr/>
        <p:txBody>
          <a:bodyPr/>
          <a:lstStyle/>
          <a:p>
            <a:fld id="{C7BC8BD3-75BD-451D-B82E-5FD9FA73F9ED}" type="slidenum">
              <a:rPr lang="en-US" smtClean="0"/>
              <a:t>‹#›</a:t>
            </a:fld>
            <a:endParaRPr lang="en-US"/>
          </a:p>
        </p:txBody>
      </p:sp>
    </p:spTree>
    <p:extLst>
      <p:ext uri="{BB962C8B-B14F-4D97-AF65-F5344CB8AC3E}">
        <p14:creationId xmlns:p14="http://schemas.microsoft.com/office/powerpoint/2010/main" val="263127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9AEB9F-1F9C-4040-AEF8-56C877B6AADD}" type="datetime1">
              <a:rPr lang="en-US" smtClean="0"/>
              <a:t>9/18/2023</a:t>
            </a:fld>
            <a:endParaRPr lang="en-US"/>
          </a:p>
        </p:txBody>
      </p:sp>
      <p:sp>
        <p:nvSpPr>
          <p:cNvPr id="8" name="Footer Placeholder 7"/>
          <p:cNvSpPr>
            <a:spLocks noGrp="1"/>
          </p:cNvSpPr>
          <p:nvPr>
            <p:ph type="ftr" sz="quarter" idx="11"/>
          </p:nvPr>
        </p:nvSpPr>
        <p:spPr/>
        <p:txBody>
          <a:bodyPr/>
          <a:lstStyle/>
          <a:p>
            <a:r>
              <a:rPr lang="en-US"/>
              <a:t>4/13</a:t>
            </a:r>
          </a:p>
        </p:txBody>
      </p:sp>
      <p:sp>
        <p:nvSpPr>
          <p:cNvPr id="9" name="Slide Number Placeholder 8"/>
          <p:cNvSpPr>
            <a:spLocks noGrp="1"/>
          </p:cNvSpPr>
          <p:nvPr>
            <p:ph type="sldNum" sz="quarter" idx="12"/>
          </p:nvPr>
        </p:nvSpPr>
        <p:spPr/>
        <p:txBody>
          <a:bodyPr/>
          <a:lstStyle/>
          <a:p>
            <a:fld id="{C7BC8BD3-75BD-451D-B82E-5FD9FA73F9ED}" type="slidenum">
              <a:rPr lang="en-US" smtClean="0"/>
              <a:t>‹#›</a:t>
            </a:fld>
            <a:endParaRPr lang="en-US"/>
          </a:p>
        </p:txBody>
      </p:sp>
    </p:spTree>
    <p:extLst>
      <p:ext uri="{BB962C8B-B14F-4D97-AF65-F5344CB8AC3E}">
        <p14:creationId xmlns:p14="http://schemas.microsoft.com/office/powerpoint/2010/main" val="26100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BCFC11-60FB-4AF8-80A7-98F4C0DDBF4B}" type="datetime1">
              <a:rPr lang="en-US" smtClean="0"/>
              <a:t>9/18/2023</a:t>
            </a:fld>
            <a:endParaRPr lang="en-US"/>
          </a:p>
        </p:txBody>
      </p:sp>
      <p:sp>
        <p:nvSpPr>
          <p:cNvPr id="4" name="Footer Placeholder 3"/>
          <p:cNvSpPr>
            <a:spLocks noGrp="1"/>
          </p:cNvSpPr>
          <p:nvPr>
            <p:ph type="ftr" sz="quarter" idx="11"/>
          </p:nvPr>
        </p:nvSpPr>
        <p:spPr/>
        <p:txBody>
          <a:bodyPr/>
          <a:lstStyle/>
          <a:p>
            <a:r>
              <a:rPr lang="en-US"/>
              <a:t>4/13</a:t>
            </a:r>
          </a:p>
        </p:txBody>
      </p:sp>
      <p:sp>
        <p:nvSpPr>
          <p:cNvPr id="5" name="Slide Number Placeholder 4"/>
          <p:cNvSpPr>
            <a:spLocks noGrp="1"/>
          </p:cNvSpPr>
          <p:nvPr>
            <p:ph type="sldNum" sz="quarter" idx="12"/>
          </p:nvPr>
        </p:nvSpPr>
        <p:spPr/>
        <p:txBody>
          <a:bodyPr/>
          <a:lstStyle/>
          <a:p>
            <a:fld id="{C7BC8BD3-75BD-451D-B82E-5FD9FA73F9ED}" type="slidenum">
              <a:rPr lang="en-US" smtClean="0"/>
              <a:t>‹#›</a:t>
            </a:fld>
            <a:endParaRPr lang="en-US"/>
          </a:p>
        </p:txBody>
      </p:sp>
    </p:spTree>
    <p:extLst>
      <p:ext uri="{BB962C8B-B14F-4D97-AF65-F5344CB8AC3E}">
        <p14:creationId xmlns:p14="http://schemas.microsoft.com/office/powerpoint/2010/main" val="87718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BDE8C-0298-4851-BD88-7C91B3C80FE1}" type="datetime1">
              <a:rPr lang="en-US" smtClean="0"/>
              <a:t>9/18/2023</a:t>
            </a:fld>
            <a:endParaRPr lang="en-US"/>
          </a:p>
        </p:txBody>
      </p:sp>
      <p:sp>
        <p:nvSpPr>
          <p:cNvPr id="3" name="Footer Placeholder 2"/>
          <p:cNvSpPr>
            <a:spLocks noGrp="1"/>
          </p:cNvSpPr>
          <p:nvPr>
            <p:ph type="ftr" sz="quarter" idx="11"/>
          </p:nvPr>
        </p:nvSpPr>
        <p:spPr/>
        <p:txBody>
          <a:bodyPr/>
          <a:lstStyle/>
          <a:p>
            <a:r>
              <a:rPr lang="en-US"/>
              <a:t>4/13</a:t>
            </a:r>
          </a:p>
        </p:txBody>
      </p:sp>
      <p:sp>
        <p:nvSpPr>
          <p:cNvPr id="4" name="Slide Number Placeholder 3"/>
          <p:cNvSpPr>
            <a:spLocks noGrp="1"/>
          </p:cNvSpPr>
          <p:nvPr>
            <p:ph type="sldNum" sz="quarter" idx="12"/>
          </p:nvPr>
        </p:nvSpPr>
        <p:spPr/>
        <p:txBody>
          <a:bodyPr/>
          <a:lstStyle/>
          <a:p>
            <a:fld id="{C7BC8BD3-75BD-451D-B82E-5FD9FA73F9ED}" type="slidenum">
              <a:rPr lang="en-US" smtClean="0"/>
              <a:t>‹#›</a:t>
            </a:fld>
            <a:endParaRPr lang="en-US"/>
          </a:p>
        </p:txBody>
      </p:sp>
    </p:spTree>
    <p:extLst>
      <p:ext uri="{BB962C8B-B14F-4D97-AF65-F5344CB8AC3E}">
        <p14:creationId xmlns:p14="http://schemas.microsoft.com/office/powerpoint/2010/main" val="369654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D613C8-031B-4D45-8E03-159F1CEC2BE0}" type="datetime1">
              <a:rPr lang="en-US" smtClean="0"/>
              <a:t>9/18/2023</a:t>
            </a:fld>
            <a:endParaRPr lang="en-US"/>
          </a:p>
        </p:txBody>
      </p:sp>
      <p:sp>
        <p:nvSpPr>
          <p:cNvPr id="6" name="Footer Placeholder 5"/>
          <p:cNvSpPr>
            <a:spLocks noGrp="1"/>
          </p:cNvSpPr>
          <p:nvPr>
            <p:ph type="ftr" sz="quarter" idx="11"/>
          </p:nvPr>
        </p:nvSpPr>
        <p:spPr/>
        <p:txBody>
          <a:bodyPr/>
          <a:lstStyle/>
          <a:p>
            <a:r>
              <a:rPr lang="en-US"/>
              <a:t>4/13</a:t>
            </a:r>
          </a:p>
        </p:txBody>
      </p:sp>
      <p:sp>
        <p:nvSpPr>
          <p:cNvPr id="7" name="Slide Number Placeholder 6"/>
          <p:cNvSpPr>
            <a:spLocks noGrp="1"/>
          </p:cNvSpPr>
          <p:nvPr>
            <p:ph type="sldNum" sz="quarter" idx="12"/>
          </p:nvPr>
        </p:nvSpPr>
        <p:spPr/>
        <p:txBody>
          <a:bodyPr/>
          <a:lstStyle/>
          <a:p>
            <a:fld id="{C7BC8BD3-75BD-451D-B82E-5FD9FA73F9ED}" type="slidenum">
              <a:rPr lang="en-US" smtClean="0"/>
              <a:t>‹#›</a:t>
            </a:fld>
            <a:endParaRPr lang="en-US"/>
          </a:p>
        </p:txBody>
      </p:sp>
    </p:spTree>
    <p:extLst>
      <p:ext uri="{BB962C8B-B14F-4D97-AF65-F5344CB8AC3E}">
        <p14:creationId xmlns:p14="http://schemas.microsoft.com/office/powerpoint/2010/main" val="250761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F32C36-B39E-48D8-A1B0-BB146A7C77B7}" type="datetime1">
              <a:rPr lang="en-US" smtClean="0"/>
              <a:t>9/18/2023</a:t>
            </a:fld>
            <a:endParaRPr lang="en-US"/>
          </a:p>
        </p:txBody>
      </p:sp>
      <p:sp>
        <p:nvSpPr>
          <p:cNvPr id="6" name="Footer Placeholder 5"/>
          <p:cNvSpPr>
            <a:spLocks noGrp="1"/>
          </p:cNvSpPr>
          <p:nvPr>
            <p:ph type="ftr" sz="quarter" idx="11"/>
          </p:nvPr>
        </p:nvSpPr>
        <p:spPr/>
        <p:txBody>
          <a:bodyPr/>
          <a:lstStyle/>
          <a:p>
            <a:r>
              <a:rPr lang="en-US"/>
              <a:t>4/13</a:t>
            </a:r>
          </a:p>
        </p:txBody>
      </p:sp>
      <p:sp>
        <p:nvSpPr>
          <p:cNvPr id="7" name="Slide Number Placeholder 6"/>
          <p:cNvSpPr>
            <a:spLocks noGrp="1"/>
          </p:cNvSpPr>
          <p:nvPr>
            <p:ph type="sldNum" sz="quarter" idx="12"/>
          </p:nvPr>
        </p:nvSpPr>
        <p:spPr/>
        <p:txBody>
          <a:bodyPr/>
          <a:lstStyle/>
          <a:p>
            <a:fld id="{C7BC8BD3-75BD-451D-B82E-5FD9FA73F9ED}" type="slidenum">
              <a:rPr lang="en-US" smtClean="0"/>
              <a:t>‹#›</a:t>
            </a:fld>
            <a:endParaRPr lang="en-US"/>
          </a:p>
        </p:txBody>
      </p:sp>
    </p:spTree>
    <p:extLst>
      <p:ext uri="{BB962C8B-B14F-4D97-AF65-F5344CB8AC3E}">
        <p14:creationId xmlns:p14="http://schemas.microsoft.com/office/powerpoint/2010/main" val="9885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C0C7A-9381-4247-93A4-42A3429D5634}" type="datetime1">
              <a:rPr lang="en-US" smtClean="0"/>
              <a:t>9/18/2023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4/13</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C8BD3-75BD-451D-B82E-5FD9FA73F9ED}" type="slidenum">
              <a:rPr lang="en-US" smtClean="0"/>
              <a:t>‹#›</a:t>
            </a:fld>
            <a:endParaRPr lang="en-US"/>
          </a:p>
        </p:txBody>
      </p:sp>
    </p:spTree>
    <p:extLst>
      <p:ext uri="{BB962C8B-B14F-4D97-AF65-F5344CB8AC3E}">
        <p14:creationId xmlns:p14="http://schemas.microsoft.com/office/powerpoint/2010/main" val="736239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Shelton@ArlingtonVA.US"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A0A45A4F-7E51-24D5-05D5-267220E14CB5}"/>
              </a:ext>
              <a:ext uri="{C183D7F6-B498-43B3-948B-1728B52AA6E4}">
                <adec:decorative xmlns:adec="http://schemas.microsoft.com/office/drawing/2017/decorative" val="1"/>
              </a:ext>
            </a:extLst>
          </p:cNvPr>
          <p:cNvSpPr/>
          <p:nvPr/>
        </p:nvSpPr>
        <p:spPr>
          <a:xfrm>
            <a:off x="0" y="2963637"/>
            <a:ext cx="9199832" cy="38943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4168"/>
                </a:lnTo>
                <a:lnTo>
                  <a:pt x="21600" y="21600"/>
                </a:lnTo>
                <a:lnTo>
                  <a:pt x="0" y="21600"/>
                </a:lnTo>
                <a:close/>
              </a:path>
            </a:pathLst>
          </a:custGeom>
          <a:solidFill>
            <a:srgbClr val="002060"/>
          </a:solidFill>
          <a:ln w="12700">
            <a:miter lim="400000"/>
          </a:ln>
        </p:spPr>
        <p:txBody>
          <a:bodyPr wrap="square" lIns="28575" tIns="28575" rIns="28575" bIns="28575" anchor="ctr">
            <a:noAutofit/>
          </a:bodyPr>
          <a:lstStyle/>
          <a:p>
            <a:r>
              <a:rPr lang="en-US" sz="1050" dirty="0">
                <a:solidFill>
                  <a:srgbClr val="FFFFFF"/>
                </a:solidFill>
                <a:latin typeface="Book Antiqua" panose="02040602050305030304" pitchFamily="18" charset="0"/>
                <a:ea typeface="Book Antiqua" panose="02040602050305030304" pitchFamily="18" charset="0"/>
                <a:cs typeface="Times New Roman" panose="02020603050405020304" pitchFamily="18" charset="0"/>
              </a:rPr>
              <a:t> </a:t>
            </a:r>
            <a:endParaRPr lang="en-US" sz="1050" dirty="0">
              <a:latin typeface="Book Antiqua" panose="02040602050305030304" pitchFamily="18" charset="0"/>
              <a:ea typeface="Book Antiqua" panose="02040602050305030304" pitchFamily="18" charset="0"/>
              <a:cs typeface="Times New Roman" panose="02020603050405020304" pitchFamily="18" charset="0"/>
            </a:endParaRPr>
          </a:p>
          <a:p>
            <a:r>
              <a:rPr lang="en-US" sz="1050" dirty="0">
                <a:solidFill>
                  <a:srgbClr val="FFFFFF"/>
                </a:solidFill>
                <a:latin typeface="Book Antiqua" panose="02040602050305030304" pitchFamily="18" charset="0"/>
                <a:ea typeface="Book Antiqua" panose="02040602050305030304" pitchFamily="18" charset="0"/>
                <a:cs typeface="Times New Roman" panose="02020603050405020304" pitchFamily="18" charset="0"/>
              </a:rPr>
              <a:t> </a:t>
            </a:r>
            <a:endParaRPr lang="en-US" sz="1050" dirty="0">
              <a:latin typeface="Book Antiqua" panose="02040602050305030304" pitchFamily="18" charset="0"/>
              <a:ea typeface="Book Antiqua" panose="02040602050305030304" pitchFamily="18" charset="0"/>
              <a:cs typeface="Times New Roman" panose="02020603050405020304" pitchFamily="18" charset="0"/>
            </a:endParaRPr>
          </a:p>
          <a:p>
            <a:r>
              <a:rPr lang="en-US" sz="1050" dirty="0">
                <a:solidFill>
                  <a:srgbClr val="FFFFFF"/>
                </a:solidFill>
                <a:latin typeface="Book Antiqua" panose="02040602050305030304" pitchFamily="18" charset="0"/>
                <a:ea typeface="Book Antiqua" panose="02040602050305030304" pitchFamily="18" charset="0"/>
                <a:cs typeface="Times New Roman" panose="02020603050405020304" pitchFamily="18" charset="0"/>
              </a:rPr>
              <a:t> 	</a:t>
            </a:r>
            <a:endParaRPr lang="en-US" sz="1050" dirty="0">
              <a:latin typeface="Book Antiqua" panose="02040602050305030304" pitchFamily="18" charset="0"/>
              <a:ea typeface="Book Antiqua" panose="02040602050305030304" pitchFamily="18" charset="0"/>
              <a:cs typeface="Times New Roman" panose="02020603050405020304" pitchFamily="18" charset="0"/>
            </a:endParaRPr>
          </a:p>
          <a:p>
            <a:r>
              <a:rPr lang="en-US" sz="1050" dirty="0">
                <a:solidFill>
                  <a:srgbClr val="FFFFFF"/>
                </a:solidFill>
                <a:latin typeface="Book Antiqua" panose="02040602050305030304" pitchFamily="18" charset="0"/>
                <a:ea typeface="Book Antiqua" panose="02040602050305030304" pitchFamily="18" charset="0"/>
                <a:cs typeface="Times New Roman" panose="02020603050405020304" pitchFamily="18" charset="0"/>
              </a:rPr>
              <a:t>	</a:t>
            </a:r>
            <a:endParaRPr lang="en-US" sz="1050" dirty="0">
              <a:latin typeface="Book Antiqua" panose="02040602050305030304" pitchFamily="18" charset="0"/>
              <a:ea typeface="Book Antiqua" panose="02040602050305030304" pitchFamily="18" charset="0"/>
              <a:cs typeface="Times New Roman" panose="02020603050405020304" pitchFamily="18" charset="0"/>
            </a:endParaRPr>
          </a:p>
          <a:p>
            <a:r>
              <a:rPr lang="en-US" sz="1050" dirty="0">
                <a:solidFill>
                  <a:srgbClr val="FFFFFF"/>
                </a:solidFill>
                <a:latin typeface="Book Antiqua" panose="02040602050305030304" pitchFamily="18" charset="0"/>
                <a:ea typeface="Book Antiqua" panose="02040602050305030304" pitchFamily="18" charset="0"/>
                <a:cs typeface="Times New Roman" panose="02020603050405020304" pitchFamily="18" charset="0"/>
              </a:rPr>
              <a:t> </a:t>
            </a:r>
            <a:endParaRPr lang="en-US" sz="1050" dirty="0">
              <a:latin typeface="Book Antiqua" panose="02040602050305030304" pitchFamily="18" charset="0"/>
              <a:ea typeface="Book Antiqua" panose="02040602050305030304" pitchFamily="18" charset="0"/>
              <a:cs typeface="Times New Roman" panose="02020603050405020304" pitchFamily="18" charset="0"/>
            </a:endParaRPr>
          </a:p>
          <a:p>
            <a:r>
              <a:rPr lang="en-US" sz="1050" dirty="0">
                <a:solidFill>
                  <a:srgbClr val="FFFFFF"/>
                </a:solidFill>
                <a:latin typeface="Book Antiqua" panose="02040602050305030304" pitchFamily="18" charset="0"/>
                <a:ea typeface="Book Antiqua" panose="02040602050305030304" pitchFamily="18" charset="0"/>
                <a:cs typeface="Times New Roman" panose="02020603050405020304" pitchFamily="18" charset="0"/>
              </a:rPr>
              <a:t>	</a:t>
            </a:r>
            <a:r>
              <a:rPr lang="en-US" sz="1050" dirty="0">
                <a:latin typeface="Book Antiqua" panose="02040602050305030304" pitchFamily="18" charset="0"/>
                <a:ea typeface="Book Antiqua" panose="02040602050305030304" pitchFamily="18" charset="0"/>
                <a:cs typeface="Times New Roman" panose="02020603050405020304" pitchFamily="18" charset="0"/>
              </a:rPr>
              <a:t> </a:t>
            </a:r>
          </a:p>
          <a:p>
            <a:r>
              <a:rPr lang="en-US" sz="1050" dirty="0">
                <a:solidFill>
                  <a:srgbClr val="FFFFFF"/>
                </a:solidFill>
                <a:latin typeface="Book Antiqua" panose="02040602050305030304" pitchFamily="18" charset="0"/>
                <a:ea typeface="Book Antiqua" panose="02040602050305030304" pitchFamily="18" charset="0"/>
                <a:cs typeface="Times New Roman" panose="02020603050405020304" pitchFamily="18" charset="0"/>
              </a:rPr>
              <a:t> </a:t>
            </a:r>
            <a:endParaRPr lang="en-US" sz="1050" dirty="0">
              <a:latin typeface="Book Antiqua" panose="02040602050305030304" pitchFamily="18" charset="0"/>
              <a:ea typeface="Book Antiqua" panose="02040602050305030304" pitchFamily="18" charset="0"/>
              <a:cs typeface="Times New Roman" panose="02020603050405020304" pitchFamily="18" charset="0"/>
            </a:endParaRPr>
          </a:p>
          <a:p>
            <a:r>
              <a:rPr lang="en-US" sz="1050" dirty="0">
                <a:solidFill>
                  <a:srgbClr val="FFFFFF"/>
                </a:solidFill>
                <a:latin typeface="Book Antiqua" panose="02040602050305030304" pitchFamily="18" charset="0"/>
                <a:ea typeface="Book Antiqua" panose="02040602050305030304" pitchFamily="18" charset="0"/>
                <a:cs typeface="Times New Roman" panose="02020603050405020304" pitchFamily="18" charset="0"/>
              </a:rPr>
              <a:t> </a:t>
            </a:r>
            <a:endParaRPr lang="en-US" sz="1050" dirty="0">
              <a:latin typeface="Book Antiqua" panose="02040602050305030304" pitchFamily="18" charset="0"/>
              <a:ea typeface="Book Antiqua" panose="02040602050305030304" pitchFamily="18" charset="0"/>
              <a:cs typeface="Times New Roman" panose="02020603050405020304" pitchFamily="18" charset="0"/>
            </a:endParaRPr>
          </a:p>
          <a:p>
            <a:r>
              <a:rPr lang="en-US" sz="825" i="1" dirty="0">
                <a:solidFill>
                  <a:srgbClr val="FFFFFF"/>
                </a:solidFill>
                <a:latin typeface="Calibri" panose="020F0502020204030204" pitchFamily="34" charset="0"/>
                <a:ea typeface="Book Antiqua" panose="02040602050305030304" pitchFamily="18" charset="0"/>
              </a:rPr>
              <a:t> </a:t>
            </a:r>
            <a:endParaRPr lang="en-US" sz="825" dirty="0">
              <a:latin typeface="Calibri" panose="020F0502020204030204" pitchFamily="34" charset="0"/>
              <a:ea typeface="Book Antiqua" panose="02040602050305030304" pitchFamily="18" charset="0"/>
            </a:endParaRPr>
          </a:p>
          <a:p>
            <a:pPr indent="342900"/>
            <a:endParaRPr lang="en-US" sz="1125" i="1" dirty="0">
              <a:solidFill>
                <a:srgbClr val="FFFFFF"/>
              </a:solidFill>
              <a:latin typeface="Calibri" panose="020F0502020204030204" pitchFamily="34" charset="0"/>
              <a:ea typeface="Book Antiqua" panose="02040602050305030304" pitchFamily="18" charset="0"/>
            </a:endParaRPr>
          </a:p>
          <a:p>
            <a:pPr indent="342900"/>
            <a:endParaRPr lang="en-US" sz="1125" i="1" dirty="0">
              <a:solidFill>
                <a:srgbClr val="FFFFFF"/>
              </a:solidFill>
              <a:latin typeface="Calibri" panose="020F0502020204030204" pitchFamily="34" charset="0"/>
              <a:ea typeface="Book Antiqua" panose="02040602050305030304" pitchFamily="18" charset="0"/>
            </a:endParaRPr>
          </a:p>
          <a:p>
            <a:pPr indent="342900"/>
            <a:endParaRPr lang="en-US" sz="1125" i="1" dirty="0">
              <a:solidFill>
                <a:srgbClr val="FFFFFF"/>
              </a:solidFill>
              <a:latin typeface="Calibri" panose="020F0502020204030204" pitchFamily="34" charset="0"/>
              <a:ea typeface="Book Antiqua" panose="02040602050305030304" pitchFamily="18" charset="0"/>
            </a:endParaRPr>
          </a:p>
          <a:p>
            <a:pPr indent="342900"/>
            <a:endParaRPr lang="en-US" sz="1125" i="1" dirty="0">
              <a:solidFill>
                <a:srgbClr val="FFFFFF"/>
              </a:solidFill>
              <a:latin typeface="Calibri" panose="020F0502020204030204" pitchFamily="34" charset="0"/>
              <a:ea typeface="Book Antiqua" panose="02040602050305030304" pitchFamily="18" charset="0"/>
            </a:endParaRPr>
          </a:p>
          <a:p>
            <a:pPr indent="342900"/>
            <a:endParaRPr lang="en-US" sz="1125" i="1" dirty="0">
              <a:solidFill>
                <a:srgbClr val="FFFFFF"/>
              </a:solidFill>
              <a:latin typeface="Calibri" panose="020F0502020204030204" pitchFamily="34" charset="0"/>
              <a:ea typeface="Book Antiqua" panose="02040602050305030304" pitchFamily="18" charset="0"/>
            </a:endParaRPr>
          </a:p>
          <a:p>
            <a:pPr indent="342900"/>
            <a:endParaRPr lang="en-US" sz="1125" i="1" dirty="0">
              <a:solidFill>
                <a:srgbClr val="0070C0"/>
              </a:solidFill>
              <a:latin typeface="Calibri" panose="020F0502020204030204" pitchFamily="34" charset="0"/>
              <a:ea typeface="Book Antiqua" panose="02040602050305030304" pitchFamily="18" charset="0"/>
            </a:endParaRPr>
          </a:p>
          <a:p>
            <a:pPr indent="342900"/>
            <a:endParaRPr lang="en-US" sz="1125" i="1" dirty="0">
              <a:solidFill>
                <a:srgbClr val="FFFFFF"/>
              </a:solidFill>
              <a:latin typeface="Calibri" panose="020F0502020204030204" pitchFamily="34" charset="0"/>
              <a:ea typeface="Book Antiqua" panose="02040602050305030304" pitchFamily="18" charset="0"/>
            </a:endParaRPr>
          </a:p>
          <a:p>
            <a:pPr indent="342900"/>
            <a:endParaRPr lang="en-US" sz="1125" i="1" dirty="0">
              <a:solidFill>
                <a:srgbClr val="FFFFFF"/>
              </a:solidFill>
              <a:latin typeface="Calibri" panose="020F0502020204030204" pitchFamily="34" charset="0"/>
              <a:ea typeface="Book Antiqua" panose="02040602050305030304" pitchFamily="18" charset="0"/>
            </a:endParaRPr>
          </a:p>
          <a:p>
            <a:pPr indent="342900"/>
            <a:r>
              <a:rPr lang="en-US" sz="1125" i="1" dirty="0">
                <a:solidFill>
                  <a:srgbClr val="FFFFFF"/>
                </a:solidFill>
                <a:latin typeface="Calibri" panose="020F0502020204030204" pitchFamily="34" charset="0"/>
                <a:ea typeface="Book Antiqua" panose="02040602050305030304" pitchFamily="18" charset="0"/>
              </a:rPr>
              <a:t>Arlington County Auditor</a:t>
            </a:r>
            <a:endParaRPr lang="en-US" sz="825" dirty="0">
              <a:latin typeface="Calibri" panose="020F0502020204030204" pitchFamily="34" charset="0"/>
              <a:ea typeface="Book Antiqua" panose="02040602050305030304" pitchFamily="18" charset="0"/>
            </a:endParaRPr>
          </a:p>
          <a:p>
            <a:pPr indent="342900"/>
            <a:r>
              <a:rPr lang="en-US" sz="1125" i="1" dirty="0">
                <a:solidFill>
                  <a:srgbClr val="FFFFFF"/>
                </a:solidFill>
                <a:latin typeface="Calibri" panose="020F0502020204030204" pitchFamily="34" charset="0"/>
                <a:ea typeface="Book Antiqua" panose="02040602050305030304" pitchFamily="18" charset="0"/>
              </a:rPr>
              <a:t>Jim L. Shelton, MBA, CRP</a:t>
            </a:r>
            <a:endParaRPr lang="en-US" sz="825" dirty="0">
              <a:latin typeface="Calibri" panose="020F0502020204030204" pitchFamily="34" charset="0"/>
              <a:ea typeface="Book Antiqua" panose="02040602050305030304" pitchFamily="18" charset="0"/>
            </a:endParaRPr>
          </a:p>
          <a:p>
            <a:pPr indent="342900"/>
            <a:r>
              <a:rPr lang="en-US" sz="1125" i="1" u="sng" dirty="0">
                <a:solidFill>
                  <a:srgbClr val="FFFFFF"/>
                </a:solidFill>
                <a:latin typeface="Calibri" panose="020F0502020204030204" pitchFamily="34" charset="0"/>
                <a:ea typeface="Book Antiqua" panose="02040602050305030304" pitchFamily="18" charset="0"/>
                <a:hlinkClick r:id="rId2"/>
              </a:rPr>
              <a:t>JShelton@ArlingtonVA.US</a:t>
            </a:r>
            <a:endParaRPr lang="en-US" sz="825" dirty="0">
              <a:latin typeface="Calibri" panose="020F0502020204030204" pitchFamily="34" charset="0"/>
              <a:ea typeface="Book Antiqua" panose="02040602050305030304" pitchFamily="18" charset="0"/>
            </a:endParaRPr>
          </a:p>
          <a:p>
            <a:r>
              <a:rPr lang="fr-FR" sz="1125" dirty="0">
                <a:solidFill>
                  <a:srgbClr val="FFFFFF"/>
                </a:solidFill>
                <a:latin typeface="Calibri" panose="020F0502020204030204" pitchFamily="34" charset="0"/>
                <a:ea typeface="Book Antiqua" panose="02040602050305030304" pitchFamily="18" charset="0"/>
              </a:rPr>
              <a:t> </a:t>
            </a:r>
            <a:endParaRPr lang="en-US" sz="825" dirty="0">
              <a:latin typeface="Calibri" panose="020F0502020204030204" pitchFamily="34" charset="0"/>
              <a:ea typeface="Book Antiqua" panose="02040602050305030304" pitchFamily="18" charset="0"/>
            </a:endParaRPr>
          </a:p>
          <a:p>
            <a:pPr algn="ctr"/>
            <a:r>
              <a:rPr lang="fr-FR" sz="900" dirty="0">
                <a:latin typeface="Book Antiqua" panose="02040602050305030304" pitchFamily="18" charset="0"/>
                <a:ea typeface="Book Antiqua" panose="02040602050305030304" pitchFamily="18" charset="0"/>
                <a:cs typeface="Times New Roman" panose="02020603050405020304" pitchFamily="18" charset="0"/>
              </a:rPr>
              <a:t> </a:t>
            </a:r>
            <a:endParaRPr lang="en-US" sz="900" dirty="0">
              <a:latin typeface="Book Antiqua" panose="02040602050305030304" pitchFamily="18" charset="0"/>
              <a:ea typeface="Book Antiqua" panose="02040602050305030304" pitchFamily="18" charset="0"/>
              <a:cs typeface="Times New Roman" panose="02020603050405020304" pitchFamily="18" charset="0"/>
            </a:endParaRPr>
          </a:p>
        </p:txBody>
      </p:sp>
      <p:sp>
        <p:nvSpPr>
          <p:cNvPr id="5" name="Text Box 39">
            <a:extLst>
              <a:ext uri="{FF2B5EF4-FFF2-40B4-BE49-F238E27FC236}">
                <a16:creationId xmlns:a16="http://schemas.microsoft.com/office/drawing/2014/main" id="{10CB1314-A794-D24B-2550-575D36CA913D}"/>
              </a:ext>
            </a:extLst>
          </p:cNvPr>
          <p:cNvSpPr txBox="1"/>
          <p:nvPr/>
        </p:nvSpPr>
        <p:spPr>
          <a:xfrm>
            <a:off x="1493240" y="75502"/>
            <a:ext cx="6316910" cy="914400"/>
          </a:xfrm>
          <a:prstGeom prst="rect">
            <a:avLst/>
          </a:prstGeom>
          <a:noFill/>
          <a:ln>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en-US" sz="2100" b="1" i="1" dirty="0">
                <a:solidFill>
                  <a:srgbClr val="FFFFFF"/>
                </a:solidFill>
                <a:latin typeface="Franklin Gothic Medium" panose="020B0603020102020204" pitchFamily="34" charset="0"/>
                <a:ea typeface="Book Antiqua" panose="02040602050305030304" pitchFamily="18" charset="0"/>
                <a:cs typeface="Times New Roman" panose="02020603050405020304" pitchFamily="18" charset="0"/>
              </a:rPr>
              <a:t>Audit Committee‘s</a:t>
            </a:r>
          </a:p>
          <a:p>
            <a:pPr algn="ctr"/>
            <a:r>
              <a:rPr lang="en-US" sz="2100" b="1" i="1" dirty="0">
                <a:solidFill>
                  <a:srgbClr val="FFFFFF"/>
                </a:solidFill>
                <a:latin typeface="Franklin Gothic Medium" panose="020B0603020102020204" pitchFamily="34" charset="0"/>
                <a:ea typeface="Book Antiqua" panose="02040602050305030304" pitchFamily="18" charset="0"/>
                <a:cs typeface="Times New Roman" panose="02020603050405020304" pitchFamily="18" charset="0"/>
              </a:rPr>
              <a:t>Emergency Medical Services  </a:t>
            </a:r>
          </a:p>
          <a:p>
            <a:pPr algn="ctr"/>
            <a:r>
              <a:rPr lang="en-US" sz="2100" b="1" i="1" dirty="0">
                <a:solidFill>
                  <a:srgbClr val="FFFFFF"/>
                </a:solidFill>
                <a:latin typeface="Franklin Gothic Medium" panose="020B0603020102020204" pitchFamily="34" charset="0"/>
                <a:ea typeface="Book Antiqua" panose="02040602050305030304" pitchFamily="18" charset="0"/>
                <a:cs typeface="Times New Roman" panose="02020603050405020304" pitchFamily="18" charset="0"/>
              </a:rPr>
              <a:t>Audit Execution Package</a:t>
            </a:r>
            <a:endParaRPr lang="en-US" sz="375" dirty="0">
              <a:latin typeface="Book Antiqua" panose="02040602050305030304" pitchFamily="18" charset="0"/>
              <a:ea typeface="Book Antiqua" panose="0204060205030503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0FD2F0E-C349-122A-55A0-FD79E7B8E3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450" y="4089517"/>
            <a:ext cx="1267460" cy="1397000"/>
          </a:xfrm>
          <a:prstGeom prst="rect">
            <a:avLst/>
          </a:prstGeom>
          <a:solidFill>
            <a:schemeClr val="bg1"/>
          </a:solidFill>
          <a:ln>
            <a:noFill/>
          </a:ln>
        </p:spPr>
      </p:pic>
      <p:pic>
        <p:nvPicPr>
          <p:cNvPr id="2" name="Picture 2">
            <a:extLst>
              <a:ext uri="{FF2B5EF4-FFF2-40B4-BE49-F238E27FC236}">
                <a16:creationId xmlns:a16="http://schemas.microsoft.com/office/drawing/2014/main" id="{45EAB836-7B4D-F117-B261-0D52EB66E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 Box 39">
            <a:extLst>
              <a:ext uri="{FF2B5EF4-FFF2-40B4-BE49-F238E27FC236}">
                <a16:creationId xmlns:a16="http://schemas.microsoft.com/office/drawing/2014/main" id="{D7155B1E-6ABA-D0A9-96F7-74D695143619}"/>
              </a:ext>
            </a:extLst>
          </p:cNvPr>
          <p:cNvSpPr txBox="1"/>
          <p:nvPr/>
        </p:nvSpPr>
        <p:spPr>
          <a:xfrm>
            <a:off x="1645640" y="276837"/>
            <a:ext cx="6316910" cy="1058412"/>
          </a:xfrm>
          <a:prstGeom prst="rect">
            <a:avLst/>
          </a:prstGeom>
          <a:noFill/>
          <a:ln>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en-US" sz="2100" b="1" i="1" dirty="0">
                <a:solidFill>
                  <a:schemeClr val="bg1"/>
                </a:solidFill>
                <a:latin typeface="Franklin Gothic Medium" panose="020B0603020102020204" pitchFamily="34" charset="0"/>
                <a:ea typeface="Book Antiqua" panose="02040602050305030304" pitchFamily="18" charset="0"/>
                <a:cs typeface="Times New Roman" panose="02020603050405020304" pitchFamily="18" charset="0"/>
              </a:rPr>
              <a:t>Audit Committee‘s</a:t>
            </a:r>
          </a:p>
          <a:p>
            <a:pPr algn="ctr"/>
            <a:r>
              <a:rPr lang="en-US" sz="2100" b="1" i="1" dirty="0">
                <a:solidFill>
                  <a:schemeClr val="bg1"/>
                </a:solidFill>
                <a:latin typeface="Franklin Gothic Medium" panose="020B0603020102020204" pitchFamily="34" charset="0"/>
                <a:ea typeface="Book Antiqua" panose="02040602050305030304" pitchFamily="18" charset="0"/>
                <a:cs typeface="Times New Roman" panose="02020603050405020304" pitchFamily="18" charset="0"/>
              </a:rPr>
              <a:t>Fire &amp; Rescue Department’s </a:t>
            </a:r>
          </a:p>
          <a:p>
            <a:pPr algn="ctr"/>
            <a:r>
              <a:rPr lang="en-US" sz="2100" b="1" i="1" dirty="0">
                <a:solidFill>
                  <a:schemeClr val="bg1"/>
                </a:solidFill>
                <a:latin typeface="Franklin Gothic Medium" panose="020B0603020102020204" pitchFamily="34" charset="0"/>
                <a:ea typeface="Book Antiqua" panose="02040602050305030304" pitchFamily="18" charset="0"/>
                <a:cs typeface="Times New Roman" panose="02020603050405020304" pitchFamily="18" charset="0"/>
              </a:rPr>
              <a:t>Emergency Medical Services  (EMS) </a:t>
            </a:r>
          </a:p>
          <a:p>
            <a:pPr algn="ctr"/>
            <a:r>
              <a:rPr lang="en-US" sz="2100" b="1" i="1" dirty="0">
                <a:solidFill>
                  <a:schemeClr val="bg1"/>
                </a:solidFill>
                <a:latin typeface="Franklin Gothic Medium" panose="020B0603020102020204" pitchFamily="34" charset="0"/>
                <a:ea typeface="Book Antiqua" panose="02040602050305030304" pitchFamily="18" charset="0"/>
                <a:cs typeface="Times New Roman" panose="02020603050405020304" pitchFamily="18" charset="0"/>
              </a:rPr>
              <a:t>Audit Execution Package</a:t>
            </a:r>
            <a:endParaRPr lang="en-US" sz="375" dirty="0">
              <a:solidFill>
                <a:schemeClr val="bg1"/>
              </a:solidFill>
              <a:latin typeface="Book Antiqua" panose="02040602050305030304" pitchFamily="18" charset="0"/>
              <a:ea typeface="Book Antiqua" panose="0204060205030503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C9FDF50-FD01-7197-2F6A-2D4BD9A9AC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850" y="4443442"/>
            <a:ext cx="1267460" cy="1397000"/>
          </a:xfrm>
          <a:prstGeom prst="rect">
            <a:avLst/>
          </a:prstGeom>
          <a:solidFill>
            <a:schemeClr val="bg1"/>
          </a:solidFill>
          <a:ln>
            <a:noFill/>
          </a:ln>
        </p:spPr>
      </p:pic>
      <p:sp>
        <p:nvSpPr>
          <p:cNvPr id="9" name="TextBox 8">
            <a:extLst>
              <a:ext uri="{FF2B5EF4-FFF2-40B4-BE49-F238E27FC236}">
                <a16:creationId xmlns:a16="http://schemas.microsoft.com/office/drawing/2014/main" id="{0A78E309-EFDE-C868-4069-503744BD5C67}"/>
              </a:ext>
            </a:extLst>
          </p:cNvPr>
          <p:cNvSpPr txBox="1"/>
          <p:nvPr/>
        </p:nvSpPr>
        <p:spPr>
          <a:xfrm>
            <a:off x="64221" y="6102451"/>
            <a:ext cx="2569921" cy="646331"/>
          </a:xfrm>
          <a:prstGeom prst="rect">
            <a:avLst/>
          </a:prstGeom>
          <a:noFill/>
        </p:spPr>
        <p:txBody>
          <a:bodyPr wrap="square">
            <a:spAutoFit/>
          </a:bodyPr>
          <a:lstStyle/>
          <a:p>
            <a:pPr indent="342900"/>
            <a:r>
              <a:rPr lang="en-US" sz="1200" b="1" i="1" dirty="0">
                <a:solidFill>
                  <a:srgbClr val="FFFFFF"/>
                </a:solidFill>
                <a:latin typeface="Calibri" panose="020F0502020204030204" pitchFamily="34" charset="0"/>
                <a:ea typeface="Book Antiqua" panose="02040602050305030304" pitchFamily="18" charset="0"/>
              </a:rPr>
              <a:t>Arlington County Auditor</a:t>
            </a:r>
            <a:endParaRPr lang="en-US" sz="1200" b="1" dirty="0">
              <a:latin typeface="Calibri" panose="020F0502020204030204" pitchFamily="34" charset="0"/>
              <a:ea typeface="Book Antiqua" panose="02040602050305030304" pitchFamily="18" charset="0"/>
            </a:endParaRPr>
          </a:p>
          <a:p>
            <a:pPr indent="342900"/>
            <a:r>
              <a:rPr lang="en-US" sz="1200" b="1" i="1" dirty="0">
                <a:solidFill>
                  <a:srgbClr val="FFFFFF"/>
                </a:solidFill>
                <a:latin typeface="Calibri" panose="020F0502020204030204" pitchFamily="34" charset="0"/>
                <a:ea typeface="Book Antiqua" panose="02040602050305030304" pitchFamily="18" charset="0"/>
              </a:rPr>
              <a:t>Jim L. Shelton, MBA, CRP</a:t>
            </a:r>
            <a:endParaRPr lang="en-US" sz="1200" b="1" dirty="0">
              <a:latin typeface="Calibri" panose="020F0502020204030204" pitchFamily="34" charset="0"/>
              <a:ea typeface="Book Antiqua" panose="02040602050305030304" pitchFamily="18" charset="0"/>
            </a:endParaRPr>
          </a:p>
          <a:p>
            <a:pPr indent="342900"/>
            <a:r>
              <a:rPr lang="en-US" sz="1200" b="1" i="1" u="sng" dirty="0">
                <a:solidFill>
                  <a:srgbClr val="FFFFFF"/>
                </a:solidFill>
                <a:latin typeface="Calibri" panose="020F0502020204030204" pitchFamily="34" charset="0"/>
                <a:ea typeface="Book Antiqua" panose="02040602050305030304" pitchFamily="18" charset="0"/>
                <a:hlinkClick r:id="rId2"/>
              </a:rPr>
              <a:t>JShelton@ArlingtonVA.US</a:t>
            </a:r>
            <a:endParaRPr lang="en-US" sz="1200" b="1" dirty="0">
              <a:latin typeface="Calibri" panose="020F0502020204030204" pitchFamily="34" charset="0"/>
              <a:ea typeface="Book Antiqua" panose="02040602050305030304" pitchFamily="18" charset="0"/>
            </a:endParaRPr>
          </a:p>
        </p:txBody>
      </p:sp>
    </p:spTree>
    <p:extLst>
      <p:ext uri="{BB962C8B-B14F-4D97-AF65-F5344CB8AC3E}">
        <p14:creationId xmlns:p14="http://schemas.microsoft.com/office/powerpoint/2010/main" val="399059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B1B9F412-3B71-C145-F549-F8020BE8C37E}"/>
                  </a:ext>
                </a:extLst>
              </p14:cNvPr>
              <p14:cNvContentPartPr/>
              <p14:nvPr/>
            </p14:nvContentPartPr>
            <p14:xfrm>
              <a:off x="1678966" y="4994492"/>
              <a:ext cx="0" cy="0"/>
            </p14:xfrm>
          </p:contentPart>
        </mc:Choice>
        <mc:Fallback xmlns="">
          <p:pic>
            <p:nvPicPr>
              <p:cNvPr id="5" name="Ink 4">
                <a:extLst>
                  <a:ext uri="{FF2B5EF4-FFF2-40B4-BE49-F238E27FC236}">
                    <a16:creationId xmlns:a16="http://schemas.microsoft.com/office/drawing/2014/main" id="{B1B9F412-3B71-C145-F549-F8020BE8C37E}"/>
                  </a:ext>
                </a:extLst>
              </p:cNvPr>
              <p:cNvPicPr/>
              <p:nvPr/>
            </p:nvPicPr>
            <p:blipFill>
              <a:blip r:embed="rId3"/>
              <a:stretch>
                <a:fillRect/>
              </a:stretch>
            </p:blipFill>
            <p:spPr>
              <a:xfrm>
                <a:off x="1678966" y="4994492"/>
                <a:ext cx="0" cy="0"/>
              </a:xfrm>
              <a:prstGeom prst="rect">
                <a:avLst/>
              </a:prstGeom>
            </p:spPr>
          </p:pic>
        </mc:Fallback>
      </mc:AlternateContent>
      <p:cxnSp>
        <p:nvCxnSpPr>
          <p:cNvPr id="8" name="Straight Connector 7">
            <a:extLst>
              <a:ext uri="{FF2B5EF4-FFF2-40B4-BE49-F238E27FC236}">
                <a16:creationId xmlns:a16="http://schemas.microsoft.com/office/drawing/2014/main" id="{9B1DA00B-E606-312A-44B7-FD26D83F7062}"/>
              </a:ext>
            </a:extLst>
          </p:cNvPr>
          <p:cNvCxnSpPr/>
          <p:nvPr/>
        </p:nvCxnSpPr>
        <p:spPr>
          <a:xfrm>
            <a:off x="1434515" y="234892"/>
            <a:ext cx="5486400" cy="0"/>
          </a:xfrm>
          <a:prstGeom prst="line">
            <a:avLst/>
          </a:prstGeom>
          <a:ln w="38100">
            <a:solidFill>
              <a:srgbClr val="F0DB8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071B6C-09E5-5E80-A31F-D4302C61406E}"/>
              </a:ext>
            </a:extLst>
          </p:cNvPr>
          <p:cNvSpPr txBox="1"/>
          <p:nvPr/>
        </p:nvSpPr>
        <p:spPr>
          <a:xfrm>
            <a:off x="7126446" y="119476"/>
            <a:ext cx="1627465" cy="230832"/>
          </a:xfrm>
          <a:prstGeom prst="rect">
            <a:avLst/>
          </a:prstGeom>
          <a:noFill/>
        </p:spPr>
        <p:txBody>
          <a:bodyPr wrap="square" rtlCol="0">
            <a:spAutoFit/>
          </a:bodyPr>
          <a:lstStyle/>
          <a:p>
            <a:pPr algn="r"/>
            <a:r>
              <a:rPr lang="en-US" sz="900" b="1" dirty="0">
                <a:latin typeface="Arial" panose="020B0604020202020204" pitchFamily="34" charset="0"/>
                <a:cs typeface="Arial" panose="020B0604020202020204" pitchFamily="34" charset="0"/>
              </a:rPr>
              <a:t>FY2024 2</a:t>
            </a:r>
            <a:r>
              <a:rPr lang="en-US" sz="900" b="1" baseline="30000" dirty="0">
                <a:latin typeface="Arial" panose="020B0604020202020204" pitchFamily="34" charset="0"/>
                <a:cs typeface="Arial" panose="020B0604020202020204" pitchFamily="34" charset="0"/>
              </a:rPr>
              <a:t>nd</a:t>
            </a:r>
            <a:r>
              <a:rPr lang="en-US" sz="900" b="1" dirty="0">
                <a:latin typeface="Arial" panose="020B0604020202020204" pitchFamily="34" charset="0"/>
                <a:cs typeface="Arial" panose="020B0604020202020204" pitchFamily="34" charset="0"/>
              </a:rPr>
              <a:t> Quarter Audit </a:t>
            </a:r>
          </a:p>
        </p:txBody>
      </p:sp>
      <p:sp>
        <p:nvSpPr>
          <p:cNvPr id="12" name="Rectangle 11">
            <a:extLst>
              <a:ext uri="{FF2B5EF4-FFF2-40B4-BE49-F238E27FC236}">
                <a16:creationId xmlns:a16="http://schemas.microsoft.com/office/drawing/2014/main" id="{3025654C-A063-0A7D-0E24-0BC2EE4C07ED}"/>
              </a:ext>
            </a:extLst>
          </p:cNvPr>
          <p:cNvSpPr/>
          <p:nvPr/>
        </p:nvSpPr>
        <p:spPr>
          <a:xfrm>
            <a:off x="182880" y="77422"/>
            <a:ext cx="8961120" cy="67031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4" action="ppaction://hlinksldjump"/>
            <a:extLst>
              <a:ext uri="{FF2B5EF4-FFF2-40B4-BE49-F238E27FC236}">
                <a16:creationId xmlns:a16="http://schemas.microsoft.com/office/drawing/2014/main" id="{37A1F38A-EC17-ED65-CF9C-2B1282572167}"/>
              </a:ext>
            </a:extLst>
          </p:cNvPr>
          <p:cNvSpPr/>
          <p:nvPr/>
        </p:nvSpPr>
        <p:spPr>
          <a:xfrm>
            <a:off x="288941" y="2500749"/>
            <a:ext cx="8175812" cy="381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688FB1-ADC5-EE14-ADFC-E05D36B0D139}"/>
              </a:ext>
            </a:extLst>
          </p:cNvPr>
          <p:cNvSpPr txBox="1"/>
          <p:nvPr/>
        </p:nvSpPr>
        <p:spPr>
          <a:xfrm>
            <a:off x="8187070" y="6166852"/>
            <a:ext cx="566841" cy="276999"/>
          </a:xfrm>
          <a:prstGeom prst="rect">
            <a:avLst/>
          </a:prstGeom>
          <a:noFill/>
        </p:spPr>
        <p:txBody>
          <a:bodyPr wrap="square" rtlCol="0">
            <a:spAutoFit/>
          </a:bodyPr>
          <a:lstStyle/>
          <a:p>
            <a:r>
              <a:rPr lang="en-US" sz="1200" dirty="0">
                <a:solidFill>
                  <a:srgbClr val="898989"/>
                </a:solidFill>
                <a:cs typeface="Arial" panose="020B0604020202020204" pitchFamily="34" charset="0"/>
              </a:rPr>
              <a:t>2/8</a:t>
            </a:r>
            <a:endParaRPr lang="en-US" dirty="0">
              <a:solidFill>
                <a:srgbClr val="898989"/>
              </a:solidFill>
              <a:cs typeface="Arial" panose="020B060402020202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3" name="Ink 12">
                <a:extLst>
                  <a:ext uri="{FF2B5EF4-FFF2-40B4-BE49-F238E27FC236}">
                    <a16:creationId xmlns:a16="http://schemas.microsoft.com/office/drawing/2014/main" id="{488048FD-1ABC-46B0-FD7A-BD36D51067DA}"/>
                  </a:ext>
                </a:extLst>
              </p14:cNvPr>
              <p14:cNvContentPartPr/>
              <p14:nvPr/>
            </p14:nvContentPartPr>
            <p14:xfrm>
              <a:off x="1831366" y="5146892"/>
              <a:ext cx="0" cy="0"/>
            </p14:xfrm>
          </p:contentPart>
        </mc:Choice>
        <mc:Fallback xmlns="">
          <p:pic>
            <p:nvPicPr>
              <p:cNvPr id="13" name="Ink 12">
                <a:extLst>
                  <a:ext uri="{FF2B5EF4-FFF2-40B4-BE49-F238E27FC236}">
                    <a16:creationId xmlns:a16="http://schemas.microsoft.com/office/drawing/2014/main" id="{488048FD-1ABC-46B0-FD7A-BD36D51067DA}"/>
                  </a:ext>
                </a:extLst>
              </p:cNvPr>
              <p:cNvPicPr/>
              <p:nvPr/>
            </p:nvPicPr>
            <p:blipFill>
              <a:blip r:embed="rId6"/>
              <a:stretch>
                <a:fillRect/>
              </a:stretch>
            </p:blipFill>
            <p:spPr>
              <a:xfrm>
                <a:off x="1831366" y="5146892"/>
                <a:ext cx="0" cy="0"/>
              </a:xfrm>
              <a:prstGeom prst="rect">
                <a:avLst/>
              </a:prstGeom>
            </p:spPr>
          </p:pic>
        </mc:Fallback>
      </mc:AlternateContent>
      <p:sp>
        <p:nvSpPr>
          <p:cNvPr id="18" name="Rectangle 3">
            <a:extLst>
              <a:ext uri="{FF2B5EF4-FFF2-40B4-BE49-F238E27FC236}">
                <a16:creationId xmlns:a16="http://schemas.microsoft.com/office/drawing/2014/main" id="{A8B88B67-1F82-01A4-A9C6-0C2DBD958ABC}"/>
              </a:ext>
            </a:extLst>
          </p:cNvPr>
          <p:cNvSpPr>
            <a:spLocks noChangeArrowheads="1"/>
          </p:cNvSpPr>
          <p:nvPr/>
        </p:nvSpPr>
        <p:spPr bwMode="auto">
          <a:xfrm>
            <a:off x="110856" y="660177"/>
            <a:ext cx="8864468" cy="539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algn="ctr">
              <a:spcBef>
                <a:spcPts val="0"/>
              </a:spcBef>
              <a:spcAft>
                <a:spcPts val="0"/>
              </a:spcAft>
            </a:pPr>
            <a:r>
              <a:rPr lang="en-US" sz="3200" b="1" i="1" kern="0" dirty="0">
                <a:effectLst/>
                <a:cs typeface="Arial" panose="020B0604020202020204" pitchFamily="34" charset="0"/>
              </a:rPr>
              <a:t>Table of Contents</a:t>
            </a:r>
            <a:endParaRPr lang="en-US" sz="1400" b="1" i="1" kern="0" dirty="0">
              <a:effectLst/>
              <a:cs typeface="Arial" panose="020B0604020202020204" pitchFamily="34" charset="0"/>
            </a:endParaRPr>
          </a:p>
          <a:p>
            <a:pPr marL="0" marR="0" algn="dist">
              <a:spcBef>
                <a:spcPts val="0"/>
              </a:spcBef>
              <a:spcAft>
                <a:spcPts val="600"/>
              </a:spcAft>
            </a:pPr>
            <a:r>
              <a:rPr lang="en-US" sz="1100" dirty="0">
                <a:effectLst/>
                <a:ea typeface="Book Antiqua" panose="02040602050305030304" pitchFamily="18" charset="0"/>
                <a:cs typeface="Arial" panose="020B0604020202020204" pitchFamily="34" charset="0"/>
              </a:rPr>
              <a:t> </a:t>
            </a:r>
            <a:endParaRPr lang="en-US" sz="1600" dirty="0">
              <a:effectLst/>
              <a:ea typeface="Book Antiqua" panose="02040602050305030304" pitchFamily="18" charset="0"/>
              <a:cs typeface="Arial" panose="020B0604020202020204" pitchFamily="34" charset="0"/>
            </a:endParaRPr>
          </a:p>
          <a:p>
            <a:pPr marL="0" marR="0" algn="dist">
              <a:spcBef>
                <a:spcPts val="0"/>
              </a:spcBef>
              <a:spcAft>
                <a:spcPts val="600"/>
              </a:spcAft>
            </a:pPr>
            <a:endParaRPr lang="en-US" dirty="0">
              <a:ea typeface="Book Antiqua" panose="02040602050305030304" pitchFamily="18" charset="0"/>
              <a:cs typeface="Arial" panose="020B0604020202020204" pitchFamily="34" charset="0"/>
            </a:endParaRPr>
          </a:p>
          <a:p>
            <a:pPr marL="0" marR="0" algn="dist">
              <a:spcBef>
                <a:spcPts val="0"/>
              </a:spcBef>
              <a:spcAft>
                <a:spcPts val="600"/>
              </a:spcAft>
            </a:pPr>
            <a:r>
              <a:rPr lang="en-US" sz="2000" b="1" dirty="0">
                <a:cs typeface="Arial" panose="020B0604020202020204" pitchFamily="34" charset="0"/>
              </a:rPr>
              <a:t>Approved</a:t>
            </a:r>
            <a:r>
              <a:rPr lang="en-US" sz="2000" b="1" dirty="0">
                <a:effectLst/>
                <a:ea typeface="Book Antiqua" panose="02040602050305030304" pitchFamily="18" charset="0"/>
                <a:cs typeface="Arial" panose="020B0604020202020204" pitchFamily="34" charset="0"/>
              </a:rPr>
              <a:t> Second Quarter’s FY2024 Audit Pla</a:t>
            </a:r>
            <a:r>
              <a:rPr lang="en-US" sz="2000" b="1" dirty="0">
                <a:ea typeface="Book Antiqua" panose="02040602050305030304" pitchFamily="18" charset="0"/>
                <a:cs typeface="Arial" panose="020B0604020202020204" pitchFamily="34" charset="0"/>
              </a:rPr>
              <a:t>n</a:t>
            </a:r>
            <a:r>
              <a:rPr lang="en-US" sz="2000" b="1" dirty="0">
                <a:effectLst/>
                <a:ea typeface="Book Antiqua" panose="02040602050305030304" pitchFamily="18" charset="0"/>
                <a:cs typeface="Arial" panose="020B0604020202020204" pitchFamily="34" charset="0"/>
              </a:rPr>
              <a:t>/Scope</a:t>
            </a:r>
            <a:r>
              <a:rPr lang="en-US" sz="2000" b="1" dirty="0">
                <a:cs typeface="Arial" panose="020B0604020202020204" pitchFamily="34" charset="0"/>
              </a:rPr>
              <a:t>…………………..03</a:t>
            </a:r>
          </a:p>
          <a:p>
            <a:pPr marL="0" marR="0" algn="dist">
              <a:spcBef>
                <a:spcPts val="0"/>
              </a:spcBef>
              <a:spcAft>
                <a:spcPts val="600"/>
              </a:spcAft>
            </a:pPr>
            <a:endParaRPr lang="en-US" sz="2000" b="1" dirty="0">
              <a:cs typeface="Arial" panose="020B0604020202020204" pitchFamily="34" charset="0"/>
            </a:endParaRPr>
          </a:p>
          <a:p>
            <a:pPr marL="0" marR="0" algn="dist">
              <a:spcBef>
                <a:spcPts val="0"/>
              </a:spcBef>
              <a:spcAft>
                <a:spcPts val="600"/>
              </a:spcAft>
            </a:pPr>
            <a:r>
              <a:rPr lang="en-US" sz="2000" b="1" dirty="0">
                <a:cs typeface="Arial" panose="020B0604020202020204" pitchFamily="34" charset="0"/>
              </a:rPr>
              <a:t>EMS Billing Review Audit Execution Timeline……………………...……...04</a:t>
            </a:r>
          </a:p>
          <a:p>
            <a:pPr marL="0" marR="0" algn="dist">
              <a:spcBef>
                <a:spcPts val="0"/>
              </a:spcBef>
              <a:spcAft>
                <a:spcPts val="600"/>
              </a:spcAft>
            </a:pPr>
            <a:endParaRPr lang="en-US" sz="2000" dirty="0">
              <a:cs typeface="Arial" panose="020B0604020202020204" pitchFamily="34" charset="0"/>
            </a:endParaRPr>
          </a:p>
          <a:p>
            <a:pPr marL="0" marR="0" algn="dist">
              <a:spcBef>
                <a:spcPts val="0"/>
              </a:spcBef>
              <a:spcAft>
                <a:spcPts val="600"/>
              </a:spcAft>
            </a:pPr>
            <a:r>
              <a:rPr lang="en-US" sz="2000" b="1" dirty="0">
                <a:cs typeface="Arial" panose="020B0604020202020204" pitchFamily="34" charset="0"/>
              </a:rPr>
              <a:t>Emergency Medical Services (EMS) Billing Review Data Request……..05</a:t>
            </a:r>
            <a:endParaRPr lang="en-US" sz="2000" b="1" dirty="0"/>
          </a:p>
          <a:p>
            <a:pPr marL="0" marR="0" algn="dist">
              <a:spcBef>
                <a:spcPts val="0"/>
              </a:spcBef>
              <a:spcAft>
                <a:spcPts val="600"/>
              </a:spcAft>
            </a:pPr>
            <a:endParaRPr lang="en-US" sz="2000" b="1" dirty="0"/>
          </a:p>
          <a:p>
            <a:pPr marL="0" marR="0" algn="dist">
              <a:spcBef>
                <a:spcPts val="0"/>
              </a:spcBef>
              <a:spcAft>
                <a:spcPts val="600"/>
              </a:spcAft>
            </a:pPr>
            <a:r>
              <a:rPr lang="en-US" sz="2000" b="1" dirty="0"/>
              <a:t>Relevant Incident Data.………………...……………………………………….06</a:t>
            </a:r>
          </a:p>
          <a:p>
            <a:pPr marL="0" marR="0" algn="dist">
              <a:spcBef>
                <a:spcPts val="0"/>
              </a:spcBef>
              <a:spcAft>
                <a:spcPts val="600"/>
              </a:spcAf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dist">
              <a:spcBef>
                <a:spcPts val="0"/>
              </a:spcBef>
              <a:spcAft>
                <a:spcPts val="6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Data Request Protocol Issued by CMO…………………………………...…07</a:t>
            </a:r>
            <a:endParaRPr lang="en-US" sz="2000" b="1" dirty="0"/>
          </a:p>
          <a:p>
            <a:pPr marL="0" marR="0" algn="dist">
              <a:spcBef>
                <a:spcPts val="0"/>
              </a:spcBef>
              <a:spcAft>
                <a:spcPts val="600"/>
              </a:spcAft>
            </a:pPr>
            <a:endParaRPr lang="en-US" sz="2000" b="1" dirty="0"/>
          </a:p>
          <a:p>
            <a:pPr marL="0" marR="0" algn="dist">
              <a:spcBef>
                <a:spcPts val="0"/>
              </a:spcBef>
              <a:spcAft>
                <a:spcPts val="600"/>
              </a:spcAft>
            </a:pPr>
            <a:endParaRPr lang="en-US" sz="2000" b="1" dirty="0">
              <a:cs typeface="Arial" panose="020B0604020202020204" pitchFamily="34" charset="0"/>
            </a:endParaRPr>
          </a:p>
          <a:p>
            <a:pPr marL="0" marR="0" algn="dist">
              <a:spcBef>
                <a:spcPts val="0"/>
              </a:spcBef>
              <a:spcAft>
                <a:spcPts val="600"/>
              </a:spcAft>
            </a:pPr>
            <a:endParaRPr lang="en-US" sz="2000" dirty="0">
              <a:cs typeface="Arial" panose="020B0604020202020204" pitchFamily="34" charset="0"/>
            </a:endParaRPr>
          </a:p>
        </p:txBody>
      </p:sp>
      <p:sp>
        <p:nvSpPr>
          <p:cNvPr id="20" name="Rectangle 19">
            <a:hlinkClick r:id="rId4" action="ppaction://hlinksldjump"/>
            <a:extLst>
              <a:ext uri="{FF2B5EF4-FFF2-40B4-BE49-F238E27FC236}">
                <a16:creationId xmlns:a16="http://schemas.microsoft.com/office/drawing/2014/main" id="{96C78818-BCDD-C6B5-6C10-3F72E52E1C4A}"/>
              </a:ext>
            </a:extLst>
          </p:cNvPr>
          <p:cNvSpPr/>
          <p:nvPr/>
        </p:nvSpPr>
        <p:spPr>
          <a:xfrm>
            <a:off x="724504" y="1681639"/>
            <a:ext cx="8308640" cy="479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hlinkClick r:id="rId7" action="ppaction://hlinksldjump"/>
            <a:extLst>
              <a:ext uri="{FF2B5EF4-FFF2-40B4-BE49-F238E27FC236}">
                <a16:creationId xmlns:a16="http://schemas.microsoft.com/office/drawing/2014/main" id="{264AA7C6-40E4-8A3D-01FC-C1E22A4BD81F}"/>
              </a:ext>
            </a:extLst>
          </p:cNvPr>
          <p:cNvSpPr/>
          <p:nvPr/>
        </p:nvSpPr>
        <p:spPr>
          <a:xfrm>
            <a:off x="219291" y="2461894"/>
            <a:ext cx="8308639" cy="381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hlinkClick r:id="rId8" action="ppaction://hlinksldjump"/>
            <a:extLst>
              <a:ext uri="{FF2B5EF4-FFF2-40B4-BE49-F238E27FC236}">
                <a16:creationId xmlns:a16="http://schemas.microsoft.com/office/drawing/2014/main" id="{381B6663-B9FC-F32C-BF9E-4931FEC67E55}"/>
              </a:ext>
            </a:extLst>
          </p:cNvPr>
          <p:cNvSpPr/>
          <p:nvPr/>
        </p:nvSpPr>
        <p:spPr>
          <a:xfrm>
            <a:off x="165521" y="3775829"/>
            <a:ext cx="8299232" cy="381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hlinkClick r:id="rId4" action="ppaction://hlinksldjump"/>
            <a:extLst>
              <a:ext uri="{FF2B5EF4-FFF2-40B4-BE49-F238E27FC236}">
                <a16:creationId xmlns:a16="http://schemas.microsoft.com/office/drawing/2014/main" id="{B57B2B3F-9FB4-5D02-0152-604E5C04547A}"/>
              </a:ext>
            </a:extLst>
          </p:cNvPr>
          <p:cNvSpPr/>
          <p:nvPr/>
        </p:nvSpPr>
        <p:spPr>
          <a:xfrm>
            <a:off x="835361" y="3082171"/>
            <a:ext cx="8308639" cy="381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568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B1B9F412-3B71-C145-F549-F8020BE8C37E}"/>
                  </a:ext>
                </a:extLst>
              </p14:cNvPr>
              <p14:cNvContentPartPr/>
              <p14:nvPr/>
            </p14:nvContentPartPr>
            <p14:xfrm>
              <a:off x="1584960" y="1261745"/>
              <a:ext cx="0" cy="0"/>
            </p14:xfrm>
          </p:contentPart>
        </mc:Choice>
        <mc:Fallback xmlns="">
          <p:pic>
            <p:nvPicPr>
              <p:cNvPr id="5" name="Ink 4">
                <a:extLst>
                  <a:ext uri="{FF2B5EF4-FFF2-40B4-BE49-F238E27FC236}">
                    <a16:creationId xmlns:a16="http://schemas.microsoft.com/office/drawing/2014/main" id="{B1B9F412-3B71-C145-F549-F8020BE8C37E}"/>
                  </a:ext>
                </a:extLst>
              </p:cNvPr>
              <p:cNvPicPr/>
              <p:nvPr/>
            </p:nvPicPr>
            <p:blipFill>
              <a:blip r:embed="rId3"/>
              <a:stretch>
                <a:fillRect/>
              </a:stretch>
            </p:blipFill>
            <p:spPr>
              <a:xfrm>
                <a:off x="1584960" y="1261745"/>
                <a:ext cx="0" cy="0"/>
              </a:xfrm>
              <a:prstGeom prst="rect">
                <a:avLst/>
              </a:prstGeom>
            </p:spPr>
          </p:pic>
        </mc:Fallback>
      </mc:AlternateContent>
      <p:sp>
        <p:nvSpPr>
          <p:cNvPr id="6" name="Rectangle 3">
            <a:extLst>
              <a:ext uri="{FF2B5EF4-FFF2-40B4-BE49-F238E27FC236}">
                <a16:creationId xmlns:a16="http://schemas.microsoft.com/office/drawing/2014/main" id="{1056D43B-5952-ADDA-4333-729FC6961F54}"/>
              </a:ext>
            </a:extLst>
          </p:cNvPr>
          <p:cNvSpPr>
            <a:spLocks noChangeArrowheads="1"/>
          </p:cNvSpPr>
          <p:nvPr/>
        </p:nvSpPr>
        <p:spPr bwMode="auto">
          <a:xfrm>
            <a:off x="390089" y="392363"/>
            <a:ext cx="8363822" cy="606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algn="ctr">
              <a:spcBef>
                <a:spcPts val="0"/>
              </a:spcBef>
              <a:spcAft>
                <a:spcPts val="0"/>
              </a:spcAft>
            </a:pPr>
            <a:r>
              <a:rPr lang="en-US" sz="1800" b="1" dirty="0">
                <a:effectLst/>
                <a:ea typeface="Book Antiqua" panose="02040602050305030304" pitchFamily="18" charset="0"/>
                <a:cs typeface="Arial" panose="020B0604020202020204" pitchFamily="34" charset="0"/>
              </a:rPr>
              <a:t>APPROVED SECOND QUARTER’S FY2024 AUDIT PLAN</a:t>
            </a:r>
          </a:p>
          <a:p>
            <a:pPr marL="0" marR="0" algn="ctr">
              <a:spcBef>
                <a:spcPts val="0"/>
              </a:spcBef>
              <a:spcAft>
                <a:spcPts val="0"/>
              </a:spcAft>
            </a:pPr>
            <a:r>
              <a:rPr lang="en-US" sz="1600" b="1" i="1" dirty="0">
                <a:effectLst/>
                <a:ea typeface="Book Antiqua" panose="02040602050305030304" pitchFamily="18" charset="0"/>
                <a:cs typeface="Arial" panose="020B0604020202020204" pitchFamily="34" charset="0"/>
              </a:rPr>
              <a:t>October 1 thru December 31, 2023</a:t>
            </a:r>
            <a:endParaRPr lang="en-US" sz="1600" b="1" dirty="0">
              <a:effectLst/>
              <a:ea typeface="Book Antiqua" panose="02040602050305030304" pitchFamily="18" charset="0"/>
              <a:cs typeface="Arial" panose="020B0604020202020204" pitchFamily="34" charset="0"/>
            </a:endParaRPr>
          </a:p>
          <a:p>
            <a:pPr marL="0" marR="0">
              <a:spcBef>
                <a:spcPts val="0"/>
              </a:spcBef>
              <a:spcAft>
                <a:spcPts val="0"/>
              </a:spcAft>
            </a:pPr>
            <a:endParaRPr lang="en-US" sz="1000" b="1" i="1" dirty="0">
              <a:effectLst/>
              <a:ea typeface="Book Antiqua" panose="02040602050305030304" pitchFamily="18" charset="0"/>
              <a:cs typeface="Arial" panose="020B0604020202020204" pitchFamily="34" charset="0"/>
            </a:endParaRPr>
          </a:p>
          <a:p>
            <a:pPr marL="0" marR="0" algn="just">
              <a:spcBef>
                <a:spcPts val="0"/>
              </a:spcBef>
              <a:spcAft>
                <a:spcPts val="0"/>
              </a:spcAft>
            </a:pPr>
            <a:r>
              <a:rPr lang="en-US" sz="1050" b="1" i="1" dirty="0">
                <a:effectLst/>
                <a:ea typeface="Book Antiqua" panose="02040602050305030304" pitchFamily="18" charset="0"/>
                <a:cs typeface="Arial" panose="020B0604020202020204" pitchFamily="34" charset="0"/>
              </a:rPr>
              <a:t>The County Auditor’s audits will focus primarily on developing, </a:t>
            </a:r>
            <a:r>
              <a:rPr lang="en-US" sz="1050" b="1" i="1" u="sng" dirty="0">
                <a:effectLst/>
                <a:ea typeface="Book Antiqua" panose="02040602050305030304" pitchFamily="18" charset="0"/>
                <a:cs typeface="Arial" panose="020B0604020202020204" pitchFamily="34" charset="0"/>
              </a:rPr>
              <a:t>whenever possible</a:t>
            </a:r>
            <a:r>
              <a:rPr lang="en-US" sz="1050" b="1" i="1" dirty="0">
                <a:effectLst/>
                <a:ea typeface="Book Antiqua" panose="02040602050305030304" pitchFamily="18" charset="0"/>
                <a:cs typeface="Arial" panose="020B0604020202020204" pitchFamily="34" charset="0"/>
              </a:rPr>
              <a:t>, revenue enhancements and cost containment initiatives. Internal controls will only be addressed when identified due to financial and/or programmatic gaps. The below-mentioned audit areas are not all-inclusive; other areas may be included if deemed appropriate. Audits </a:t>
            </a:r>
            <a:r>
              <a:rPr lang="en-US" sz="1050" b="1" i="1" u="sng" dirty="0">
                <a:effectLst/>
                <a:ea typeface="Book Antiqua" panose="02040602050305030304" pitchFamily="18" charset="0"/>
                <a:cs typeface="Arial" panose="020B0604020202020204" pitchFamily="34" charset="0"/>
              </a:rPr>
              <a:t>may</a:t>
            </a:r>
            <a:r>
              <a:rPr lang="en-US" sz="1050" b="1" i="1" dirty="0">
                <a:effectLst/>
                <a:ea typeface="Book Antiqua" panose="02040602050305030304" pitchFamily="18" charset="0"/>
                <a:cs typeface="Arial" panose="020B0604020202020204" pitchFamily="34" charset="0"/>
              </a:rPr>
              <a:t> be extended based on the availability of information and resources. Whenever possible, conclusions will be drawn from the entire population of information (audit universe) instead of sampled results extrapolated over an audit universe. Sampling </a:t>
            </a:r>
            <a:r>
              <a:rPr lang="en-US" sz="1050" b="1" i="1" u="sng" dirty="0">
                <a:effectLst/>
                <a:ea typeface="Book Antiqua" panose="02040602050305030304" pitchFamily="18" charset="0"/>
                <a:cs typeface="Arial" panose="020B0604020202020204" pitchFamily="34" charset="0"/>
              </a:rPr>
              <a:t>may occur</a:t>
            </a:r>
            <a:r>
              <a:rPr lang="en-US" sz="1050" b="1" i="1" dirty="0">
                <a:effectLst/>
                <a:ea typeface="Book Antiqua" panose="02040602050305030304" pitchFamily="18" charset="0"/>
                <a:cs typeface="Arial" panose="020B0604020202020204" pitchFamily="34" charset="0"/>
              </a:rPr>
              <a:t> when documents are needed to support audit assertions. To that end, it is important to note; that the County Auditor’s staff reserves the option to perform a holistic financial and analytical data-mining process for the organization being reviewed. This practice is most often employed when performing highly transactional audits.</a:t>
            </a:r>
            <a:endParaRPr lang="en-US" sz="1050" dirty="0">
              <a:ea typeface="Book Antiqua" panose="02040602050305030304" pitchFamily="18" charset="0"/>
              <a:cs typeface="Arial" panose="020B0604020202020204" pitchFamily="34" charset="0"/>
            </a:endParaRPr>
          </a:p>
          <a:p>
            <a:pPr marL="0" marR="0" algn="just">
              <a:spcBef>
                <a:spcPts val="0"/>
              </a:spcBef>
              <a:spcAft>
                <a:spcPts val="0"/>
              </a:spcAft>
            </a:pPr>
            <a:r>
              <a:rPr lang="en-US" sz="1800" b="1" i="1" dirty="0">
                <a:effectLst/>
                <a:ea typeface="Book Antiqua" panose="02040602050305030304" pitchFamily="18" charset="0"/>
                <a:cs typeface="Arial" panose="020B0604020202020204" pitchFamily="34" charset="0"/>
              </a:rPr>
              <a:t> </a:t>
            </a:r>
            <a:endParaRPr lang="en-US" sz="1800" dirty="0">
              <a:effectLst/>
              <a:ea typeface="Book Antiqua" panose="02040602050305030304" pitchFamily="18" charset="0"/>
              <a:cs typeface="Arial" panose="020B0604020202020204" pitchFamily="34" charset="0"/>
            </a:endParaRPr>
          </a:p>
          <a:p>
            <a:pPr marL="0" marR="0" algn="ctr">
              <a:spcBef>
                <a:spcPts val="0"/>
              </a:spcBef>
              <a:spcAft>
                <a:spcPts val="0"/>
              </a:spcAft>
            </a:pPr>
            <a:r>
              <a:rPr lang="en-US" sz="1100" b="1" cap="all" dirty="0">
                <a:effectLst/>
                <a:ea typeface="Book Antiqua" panose="02040602050305030304" pitchFamily="18" charset="0"/>
                <a:cs typeface="Arial" panose="020B0604020202020204" pitchFamily="34" charset="0"/>
              </a:rPr>
              <a:t>Emergency Medical Services (EMS) Billing Review</a:t>
            </a:r>
            <a:endParaRPr lang="en-US" sz="1100" b="1" cap="all" dirty="0">
              <a:ea typeface="Book Antiqua" panose="02040602050305030304" pitchFamily="18" charset="0"/>
              <a:cs typeface="Arial" panose="020B0604020202020204" pitchFamily="34" charset="0"/>
            </a:endParaRPr>
          </a:p>
          <a:p>
            <a:pPr marL="0" marR="0" algn="just">
              <a:spcBef>
                <a:spcPts val="0"/>
              </a:spcBef>
              <a:spcAft>
                <a:spcPts val="0"/>
              </a:spcAft>
            </a:pPr>
            <a:endParaRPr lang="en-US" sz="1050" dirty="0">
              <a:effectLst/>
              <a:ea typeface="Book Antiqua" panose="02040602050305030304" pitchFamily="18" charset="0"/>
              <a:cs typeface="Arial" panose="020B0604020202020204" pitchFamily="34" charset="0"/>
            </a:endParaRPr>
          </a:p>
          <a:p>
            <a:pPr marL="0" marR="0" algn="just">
              <a:spcBef>
                <a:spcPts val="0"/>
              </a:spcBef>
              <a:spcAft>
                <a:spcPts val="0"/>
              </a:spcAft>
            </a:pPr>
            <a:r>
              <a:rPr lang="en-US" sz="1050" dirty="0">
                <a:effectLst/>
                <a:ea typeface="Book Antiqua" panose="02040602050305030304" pitchFamily="18" charset="0"/>
                <a:cs typeface="Arial" panose="020B0604020202020204" pitchFamily="34" charset="0"/>
              </a:rPr>
              <a:t>EMS transport fees are charges for transportation of an individual to a local hospital by a Fire Department medic unit, ambulance, or other licensed conveyance. The current fees are Basic Life Support, $750; Advanced Life Support, $1,000; Advanced Life Support II, $1,000; and transport fee per mile, $15. </a:t>
            </a:r>
          </a:p>
          <a:p>
            <a:pPr marL="0" marR="0" algn="just">
              <a:spcBef>
                <a:spcPts val="0"/>
              </a:spcBef>
              <a:spcAft>
                <a:spcPts val="0"/>
              </a:spcAft>
            </a:pPr>
            <a:endParaRPr lang="en-US" sz="1050" dirty="0">
              <a:effectLst/>
              <a:ea typeface="Book Antiqua" panose="02040602050305030304" pitchFamily="18" charset="0"/>
              <a:cs typeface="Arial" panose="020B0604020202020204" pitchFamily="34" charset="0"/>
            </a:endParaRPr>
          </a:p>
          <a:p>
            <a:pPr marL="0" marR="0" algn="just">
              <a:spcBef>
                <a:spcPts val="0"/>
              </a:spcBef>
              <a:spcAft>
                <a:spcPts val="0"/>
              </a:spcAft>
            </a:pPr>
            <a:r>
              <a:rPr lang="en-US" sz="1050" dirty="0">
                <a:effectLst/>
                <a:ea typeface="Book Antiqua" panose="02040602050305030304" pitchFamily="18" charset="0"/>
                <a:cs typeface="Arial" panose="020B0604020202020204" pitchFamily="34" charset="0"/>
              </a:rPr>
              <a:t>Private insurance, Medicare, or Medicaid pay a substantial portion of transport fees; individuals are also billed directly. However, the imposition of fees in no way affects access to the services provided by the Fire Department. No one is ever denied County ambulance services based on the ability to pay or the lack of insurance. For uninsured County citizens, the department will work with residents to ensure no one suffers financial hardship because of a means of ambulance transport. The Fire Department has specific criteria for waiving transport fees for those without medical insurance and/or the ability to pay for ambulance transport. </a:t>
            </a:r>
          </a:p>
          <a:p>
            <a:pPr marL="0" marR="0" algn="just">
              <a:spcBef>
                <a:spcPts val="0"/>
              </a:spcBef>
              <a:spcAft>
                <a:spcPts val="0"/>
              </a:spcAft>
            </a:pPr>
            <a:r>
              <a:rPr lang="en-US" sz="1050" dirty="0">
                <a:effectLst/>
                <a:ea typeface="Book Antiqua" panose="02040602050305030304" pitchFamily="18" charset="0"/>
                <a:cs typeface="Arial" panose="020B0604020202020204" pitchFamily="34" charset="0"/>
              </a:rPr>
              <a:t> </a:t>
            </a:r>
          </a:p>
          <a:p>
            <a:pPr marL="0" marR="0" algn="just">
              <a:spcBef>
                <a:spcPts val="0"/>
              </a:spcBef>
              <a:spcAft>
                <a:spcPts val="0"/>
              </a:spcAft>
            </a:pPr>
            <a:r>
              <a:rPr lang="en-US" sz="1050" i="1" dirty="0">
                <a:effectLst/>
                <a:ea typeface="Book Antiqua" panose="02040602050305030304" pitchFamily="18" charset="0"/>
                <a:cs typeface="Arial" panose="020B0604020202020204" pitchFamily="34" charset="0"/>
              </a:rPr>
              <a:t>Review Areas Including (but not limited to): </a:t>
            </a:r>
            <a:endParaRPr lang="en-US" sz="1050" dirty="0">
              <a:effectLst/>
              <a:ea typeface="Book Antiqua" panose="02040602050305030304" pitchFamily="18" charset="0"/>
              <a:cs typeface="Arial" panose="020B0604020202020204" pitchFamily="34" charset="0"/>
            </a:endParaRPr>
          </a:p>
          <a:p>
            <a:pPr marL="0" marR="0" algn="just">
              <a:spcBef>
                <a:spcPts val="0"/>
              </a:spcBef>
              <a:spcAft>
                <a:spcPts val="0"/>
              </a:spcAft>
            </a:pPr>
            <a:r>
              <a:rPr lang="en-US" sz="1050" i="1" dirty="0">
                <a:effectLst/>
                <a:ea typeface="Book Antiqua" panose="02040602050305030304" pitchFamily="18" charset="0"/>
                <a:cs typeface="Arial" panose="020B0604020202020204" pitchFamily="34" charset="0"/>
              </a:rPr>
              <a:t>➢ Incurred Transport Costs vs. Billed Services</a:t>
            </a:r>
            <a:endParaRPr lang="en-US" sz="1050" dirty="0">
              <a:effectLst/>
              <a:ea typeface="Book Antiqua" panose="02040602050305030304" pitchFamily="18" charset="0"/>
              <a:cs typeface="Arial" panose="020B0604020202020204" pitchFamily="34" charset="0"/>
            </a:endParaRPr>
          </a:p>
          <a:p>
            <a:pPr marL="0" marR="0" algn="just">
              <a:spcBef>
                <a:spcPts val="0"/>
              </a:spcBef>
              <a:spcAft>
                <a:spcPts val="0"/>
              </a:spcAft>
            </a:pPr>
            <a:r>
              <a:rPr lang="en-US" sz="1050" i="1" dirty="0">
                <a:effectLst/>
                <a:ea typeface="Book Antiqua" panose="02040602050305030304" pitchFamily="18" charset="0"/>
                <a:cs typeface="Arial" panose="020B0604020202020204" pitchFamily="34" charset="0"/>
              </a:rPr>
              <a:t>➢ Billed/Unbilled Services vs Receipts </a:t>
            </a:r>
            <a:endParaRPr lang="en-US" sz="1050" dirty="0">
              <a:effectLst/>
              <a:ea typeface="Book Antiqua" panose="02040602050305030304" pitchFamily="18" charset="0"/>
              <a:cs typeface="Arial" panose="020B0604020202020204" pitchFamily="34" charset="0"/>
            </a:endParaRPr>
          </a:p>
          <a:p>
            <a:pPr marL="0" marR="0" algn="just">
              <a:spcBef>
                <a:spcPts val="0"/>
              </a:spcBef>
              <a:spcAft>
                <a:spcPts val="0"/>
              </a:spcAft>
            </a:pPr>
            <a:r>
              <a:rPr lang="en-US" sz="1050" i="1" dirty="0">
                <a:effectLst/>
                <a:ea typeface="Book Antiqua" panose="02040602050305030304" pitchFamily="18" charset="0"/>
                <a:cs typeface="Arial" panose="020B0604020202020204" pitchFamily="34" charset="0"/>
              </a:rPr>
              <a:t>➢ Rates Benchmarking </a:t>
            </a:r>
            <a:endParaRPr lang="en-US" sz="1050" dirty="0">
              <a:effectLst/>
              <a:ea typeface="Book Antiqua" panose="02040602050305030304" pitchFamily="18" charset="0"/>
              <a:cs typeface="Arial" panose="020B0604020202020204" pitchFamily="34" charset="0"/>
            </a:endParaRPr>
          </a:p>
          <a:p>
            <a:pPr marL="0" marR="0" algn="just">
              <a:spcBef>
                <a:spcPts val="0"/>
              </a:spcBef>
              <a:spcAft>
                <a:spcPts val="0"/>
              </a:spcAft>
            </a:pPr>
            <a:endParaRPr lang="en-US" sz="1050" dirty="0">
              <a:effectLst/>
              <a:ea typeface="Book Antiqua" panose="02040602050305030304" pitchFamily="18" charset="0"/>
              <a:cs typeface="Arial" panose="020B0604020202020204" pitchFamily="34" charset="0"/>
            </a:endParaRPr>
          </a:p>
          <a:p>
            <a:pPr marL="0" marR="0">
              <a:spcBef>
                <a:spcPts val="0"/>
              </a:spcBef>
              <a:spcAft>
                <a:spcPts val="0"/>
              </a:spcAft>
            </a:pPr>
            <a:endParaRPr lang="en-US" sz="1050" dirty="0">
              <a:effectLst/>
              <a:ea typeface="Book Antiqua" panose="02040602050305030304" pitchFamily="18" charset="0"/>
              <a:cs typeface="Arial" panose="020B0604020202020204" pitchFamily="34" charset="0"/>
            </a:endParaRPr>
          </a:p>
        </p:txBody>
      </p:sp>
      <p:cxnSp>
        <p:nvCxnSpPr>
          <p:cNvPr id="8" name="Straight Connector 7">
            <a:extLst>
              <a:ext uri="{FF2B5EF4-FFF2-40B4-BE49-F238E27FC236}">
                <a16:creationId xmlns:a16="http://schemas.microsoft.com/office/drawing/2014/main" id="{9B1DA00B-E606-312A-44B7-FD26D83F7062}"/>
              </a:ext>
            </a:extLst>
          </p:cNvPr>
          <p:cNvCxnSpPr/>
          <p:nvPr/>
        </p:nvCxnSpPr>
        <p:spPr>
          <a:xfrm>
            <a:off x="1434515" y="234892"/>
            <a:ext cx="5486400" cy="0"/>
          </a:xfrm>
          <a:prstGeom prst="line">
            <a:avLst/>
          </a:prstGeom>
          <a:ln w="38100">
            <a:solidFill>
              <a:srgbClr val="F0DB8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071B6C-09E5-5E80-A31F-D4302C61406E}"/>
              </a:ext>
            </a:extLst>
          </p:cNvPr>
          <p:cNvSpPr txBox="1"/>
          <p:nvPr/>
        </p:nvSpPr>
        <p:spPr>
          <a:xfrm>
            <a:off x="7126446" y="119476"/>
            <a:ext cx="1627465" cy="230832"/>
          </a:xfrm>
          <a:prstGeom prst="rect">
            <a:avLst/>
          </a:prstGeom>
          <a:noFill/>
        </p:spPr>
        <p:txBody>
          <a:bodyPr wrap="square" rtlCol="0">
            <a:spAutoFit/>
          </a:bodyPr>
          <a:lstStyle/>
          <a:p>
            <a:pPr algn="r"/>
            <a:r>
              <a:rPr lang="en-US" sz="900" b="1" dirty="0">
                <a:latin typeface="Arial" panose="020B0604020202020204" pitchFamily="34" charset="0"/>
                <a:cs typeface="Arial" panose="020B0604020202020204" pitchFamily="34" charset="0"/>
              </a:rPr>
              <a:t>FY2024 Annual Audit Plan</a:t>
            </a:r>
          </a:p>
        </p:txBody>
      </p:sp>
      <p:sp>
        <p:nvSpPr>
          <p:cNvPr id="12" name="Rectangle 11">
            <a:extLst>
              <a:ext uri="{FF2B5EF4-FFF2-40B4-BE49-F238E27FC236}">
                <a16:creationId xmlns:a16="http://schemas.microsoft.com/office/drawing/2014/main" id="{3025654C-A063-0A7D-0E24-0BC2EE4C07ED}"/>
              </a:ext>
            </a:extLst>
          </p:cNvPr>
          <p:cNvSpPr/>
          <p:nvPr/>
        </p:nvSpPr>
        <p:spPr>
          <a:xfrm>
            <a:off x="91440" y="77422"/>
            <a:ext cx="8961120" cy="67031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4D857E1-F555-82FE-BB2A-19248EC2FB0D}"/>
              </a:ext>
            </a:extLst>
          </p:cNvPr>
          <p:cNvSpPr>
            <a:spLocks noGrp="1"/>
          </p:cNvSpPr>
          <p:nvPr>
            <p:ph type="sldNum" sz="quarter" idx="12"/>
          </p:nvPr>
        </p:nvSpPr>
        <p:spPr/>
        <p:txBody>
          <a:bodyPr/>
          <a:lstStyle/>
          <a:p>
            <a:fld id="{C7BC8BD3-75BD-451D-B82E-5FD9FA73F9ED}" type="slidenum">
              <a:rPr lang="en-US" smtClean="0"/>
              <a:t>3</a:t>
            </a:fld>
            <a:endParaRPr lang="en-US"/>
          </a:p>
        </p:txBody>
      </p:sp>
      <p:sp>
        <p:nvSpPr>
          <p:cNvPr id="3" name="TextBox 2">
            <a:extLst>
              <a:ext uri="{FF2B5EF4-FFF2-40B4-BE49-F238E27FC236}">
                <a16:creationId xmlns:a16="http://schemas.microsoft.com/office/drawing/2014/main" id="{8F26A74F-0B94-4AB5-0E3F-5E314FD2683C}"/>
              </a:ext>
            </a:extLst>
          </p:cNvPr>
          <p:cNvSpPr txBox="1"/>
          <p:nvPr/>
        </p:nvSpPr>
        <p:spPr>
          <a:xfrm>
            <a:off x="8330242" y="6399924"/>
            <a:ext cx="474266" cy="276999"/>
          </a:xfrm>
          <a:prstGeom prst="rect">
            <a:avLst/>
          </a:prstGeom>
          <a:noFill/>
        </p:spPr>
        <p:txBody>
          <a:bodyPr wrap="square" rtlCol="0">
            <a:spAutoFit/>
          </a:bodyPr>
          <a:lstStyle/>
          <a:p>
            <a:r>
              <a:rPr lang="en-US" sz="1200" dirty="0">
                <a:solidFill>
                  <a:srgbClr val="898989"/>
                </a:solidFill>
                <a:cs typeface="Arial" panose="020B0604020202020204" pitchFamily="34" charset="0"/>
              </a:rPr>
              <a:t>/8</a:t>
            </a:r>
            <a:endParaRPr lang="en-US" dirty="0">
              <a:solidFill>
                <a:srgbClr val="898989"/>
              </a:solidFill>
              <a:cs typeface="Arial" panose="020B0604020202020204" pitchFamily="34" charset="0"/>
            </a:endParaRPr>
          </a:p>
        </p:txBody>
      </p:sp>
    </p:spTree>
    <p:extLst>
      <p:ext uri="{BB962C8B-B14F-4D97-AF65-F5344CB8AC3E}">
        <p14:creationId xmlns:p14="http://schemas.microsoft.com/office/powerpoint/2010/main" val="359668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61EA-C702-3F76-600D-D93DB7E48134}"/>
              </a:ext>
            </a:extLst>
          </p:cNvPr>
          <p:cNvSpPr>
            <a:spLocks noGrp="1"/>
          </p:cNvSpPr>
          <p:nvPr>
            <p:ph type="title"/>
          </p:nvPr>
        </p:nvSpPr>
        <p:spPr>
          <a:xfrm>
            <a:off x="628650" y="369116"/>
            <a:ext cx="7886700" cy="847288"/>
          </a:xfrm>
        </p:spPr>
        <p:txBody>
          <a:bodyPr>
            <a:normAutofit fontScale="90000"/>
          </a:bodyPr>
          <a:lstStyle/>
          <a:p>
            <a:pPr algn="ctr"/>
            <a:br>
              <a:rPr lang="en-US" sz="2800" b="1" i="1" dirty="0">
                <a:latin typeface="Tw Cen MT" panose="020B0602020104020603" pitchFamily="34" charset="0"/>
              </a:rPr>
            </a:br>
            <a:r>
              <a:rPr lang="en-US" sz="2800" b="1" i="1" dirty="0">
                <a:latin typeface="Tw Cen MT" panose="020B0602020104020603" pitchFamily="34" charset="0"/>
              </a:rPr>
              <a:t>Second Quarter’s FY2024 Work Plan</a:t>
            </a:r>
            <a:br>
              <a:rPr lang="en-US" sz="2800" b="1" i="1" dirty="0">
                <a:latin typeface="Tw Cen MT" panose="020B0602020104020603" pitchFamily="34" charset="0"/>
              </a:rPr>
            </a:br>
            <a:r>
              <a:rPr lang="en-US" sz="2800" b="1" i="1" dirty="0">
                <a:latin typeface="Tw Cen MT" panose="020B0602020104020603" pitchFamily="34" charset="0"/>
              </a:rPr>
              <a:t>EMS Billing Review Audit Execution Timeline</a:t>
            </a:r>
            <a:br>
              <a:rPr lang="en-US" sz="2800" dirty="0"/>
            </a:br>
            <a:endParaRPr lang="en-US" sz="2800" dirty="0"/>
          </a:p>
        </p:txBody>
      </p:sp>
      <p:sp>
        <p:nvSpPr>
          <p:cNvPr id="10" name="Rectangle 9">
            <a:extLst>
              <a:ext uri="{FF2B5EF4-FFF2-40B4-BE49-F238E27FC236}">
                <a16:creationId xmlns:a16="http://schemas.microsoft.com/office/drawing/2014/main" id="{D261BAA6-277E-A1EC-E400-CD2EB4966EB9}"/>
              </a:ext>
            </a:extLst>
          </p:cNvPr>
          <p:cNvSpPr/>
          <p:nvPr/>
        </p:nvSpPr>
        <p:spPr>
          <a:xfrm>
            <a:off x="91440" y="77422"/>
            <a:ext cx="8961120" cy="67031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089D61-DDB4-0B4E-0E6B-D1FF319BECFF}"/>
              </a:ext>
            </a:extLst>
          </p:cNvPr>
          <p:cNvSpPr txBox="1"/>
          <p:nvPr/>
        </p:nvSpPr>
        <p:spPr>
          <a:xfrm>
            <a:off x="8330242" y="6399924"/>
            <a:ext cx="474266" cy="276999"/>
          </a:xfrm>
          <a:prstGeom prst="rect">
            <a:avLst/>
          </a:prstGeom>
          <a:noFill/>
        </p:spPr>
        <p:txBody>
          <a:bodyPr wrap="square" rtlCol="0">
            <a:spAutoFit/>
          </a:bodyPr>
          <a:lstStyle/>
          <a:p>
            <a:r>
              <a:rPr lang="en-US" sz="1200" dirty="0">
                <a:solidFill>
                  <a:srgbClr val="898989"/>
                </a:solidFill>
                <a:cs typeface="Arial" panose="020B0604020202020204" pitchFamily="34" charset="0"/>
              </a:rPr>
              <a:t>4/8</a:t>
            </a:r>
            <a:endParaRPr lang="en-US" dirty="0">
              <a:solidFill>
                <a:srgbClr val="898989"/>
              </a:solidFill>
              <a:cs typeface="Arial" panose="020B0604020202020204" pitchFamily="34" charset="0"/>
            </a:endParaRPr>
          </a:p>
        </p:txBody>
      </p:sp>
      <p:pic>
        <p:nvPicPr>
          <p:cNvPr id="6" name="Content Placeholder 5">
            <a:extLst>
              <a:ext uri="{FF2B5EF4-FFF2-40B4-BE49-F238E27FC236}">
                <a16:creationId xmlns:a16="http://schemas.microsoft.com/office/drawing/2014/main" id="{CE3E139D-AD72-CB59-938A-E3A5074F9430}"/>
              </a:ext>
            </a:extLst>
          </p:cNvPr>
          <p:cNvPicPr>
            <a:picLocks noGrp="1" noChangeAspect="1"/>
          </p:cNvPicPr>
          <p:nvPr>
            <p:ph idx="1"/>
          </p:nvPr>
        </p:nvPicPr>
        <p:blipFill>
          <a:blip r:embed="rId2"/>
          <a:stretch>
            <a:fillRect/>
          </a:stretch>
        </p:blipFill>
        <p:spPr>
          <a:xfrm>
            <a:off x="872454" y="1090568"/>
            <a:ext cx="7457787" cy="5483245"/>
          </a:xfrm>
        </p:spPr>
      </p:pic>
    </p:spTree>
    <p:extLst>
      <p:ext uri="{BB962C8B-B14F-4D97-AF65-F5344CB8AC3E}">
        <p14:creationId xmlns:p14="http://schemas.microsoft.com/office/powerpoint/2010/main" val="71828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2446-C131-935B-19DA-BF1F0E6F1E39}"/>
              </a:ext>
            </a:extLst>
          </p:cNvPr>
          <p:cNvSpPr>
            <a:spLocks noGrp="1"/>
          </p:cNvSpPr>
          <p:nvPr>
            <p:ph type="title"/>
          </p:nvPr>
        </p:nvSpPr>
        <p:spPr>
          <a:xfrm>
            <a:off x="628650" y="226503"/>
            <a:ext cx="7886700" cy="964734"/>
          </a:xfrm>
        </p:spPr>
        <p:txBody>
          <a:bodyPr>
            <a:normAutofit fontScale="90000"/>
          </a:bodyPr>
          <a:lstStyle/>
          <a:p>
            <a:pPr marL="0" marR="0" algn="ctr">
              <a:spcBef>
                <a:spcPts val="0"/>
              </a:spcBef>
              <a:spcAft>
                <a:spcPts val="0"/>
              </a:spcAft>
            </a:pPr>
            <a:r>
              <a:rPr lang="en-US" sz="1800" i="1" dirty="0">
                <a:effectLst/>
                <a:latin typeface="Tw Cen MT" panose="020B0602020104020603" pitchFamily="34"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b="1" i="1" cap="all" dirty="0">
                <a:effectLst/>
                <a:latin typeface="Arial" panose="020B0604020202020204" pitchFamily="34" charset="0"/>
                <a:ea typeface="Times New Roman" panose="02020603050405020304" pitchFamily="18" charset="0"/>
                <a:cs typeface="Arial" panose="020B0604020202020204" pitchFamily="34" charset="0"/>
              </a:rPr>
              <a:t>Office of the Arlington County Auditor</a:t>
            </a:r>
            <a:br>
              <a:rPr lang="en-US" sz="1800" dirty="0">
                <a:effectLst/>
                <a:latin typeface="Arial" panose="020B0604020202020204" pitchFamily="34" charset="0"/>
                <a:ea typeface="Times New Roman" panose="02020603050405020304" pitchFamily="18" charset="0"/>
                <a:cs typeface="Arial" panose="020B0604020202020204" pitchFamily="34" charset="0"/>
              </a:rPr>
            </a:br>
            <a:r>
              <a:rPr lang="en-US" sz="1800" b="1" i="1" dirty="0">
                <a:effectLst/>
                <a:latin typeface="Arial" panose="020B0604020202020204" pitchFamily="34" charset="0"/>
                <a:ea typeface="Times New Roman" panose="02020603050405020304" pitchFamily="18" charset="0"/>
                <a:cs typeface="Arial" panose="020B0604020202020204" pitchFamily="34" charset="0"/>
              </a:rPr>
              <a:t>Second Quarter’s FY2024 Work Plan</a:t>
            </a:r>
            <a:br>
              <a:rPr lang="en-US" sz="1800" dirty="0">
                <a:effectLst/>
                <a:latin typeface="Arial" panose="020B0604020202020204" pitchFamily="34" charset="0"/>
                <a:ea typeface="Times New Roman" panose="02020603050405020304" pitchFamily="18" charset="0"/>
                <a:cs typeface="Arial" panose="020B0604020202020204" pitchFamily="34" charset="0"/>
              </a:rPr>
            </a:br>
            <a:r>
              <a:rPr lang="en-US" sz="1800" b="1" i="1" dirty="0">
                <a:effectLst/>
                <a:latin typeface="Arial" panose="020B0604020202020204" pitchFamily="34" charset="0"/>
                <a:ea typeface="Times New Roman" panose="02020603050405020304" pitchFamily="18" charset="0"/>
                <a:cs typeface="Arial" panose="020B0604020202020204" pitchFamily="34" charset="0"/>
              </a:rPr>
              <a:t>Emergency Medical Services (EMS) Billing Review Data Request</a:t>
            </a:r>
            <a:br>
              <a:rPr lang="en-US" sz="1800" b="1" i="1" dirty="0">
                <a:effectLst/>
                <a:latin typeface="Aptos Display" panose="020B0604020202020204" pitchFamily="34" charset="0"/>
                <a:ea typeface="Times New Roman" panose="02020603050405020304" pitchFamily="18" charset="0"/>
              </a:rPr>
            </a:br>
            <a:br>
              <a:rPr lang="en-US" sz="1800" dirty="0">
                <a:effectLst/>
                <a:latin typeface="Aptos Display" panose="020B0604020202020204" pitchFamily="34" charset="0"/>
                <a:ea typeface="Times New Roman" panose="02020603050405020304" pitchFamily="18" charset="0"/>
              </a:rPr>
            </a:br>
            <a:endParaRPr lang="en-US" dirty="0">
              <a:latin typeface="Aptos Display" panose="020B0604020202020204" pitchFamily="34" charset="0"/>
            </a:endParaRPr>
          </a:p>
        </p:txBody>
      </p:sp>
      <p:pic>
        <p:nvPicPr>
          <p:cNvPr id="9" name="Content Placeholder 8">
            <a:extLst>
              <a:ext uri="{FF2B5EF4-FFF2-40B4-BE49-F238E27FC236}">
                <a16:creationId xmlns:a16="http://schemas.microsoft.com/office/drawing/2014/main" id="{03C4F6ED-5993-8A3F-6603-0C87B44F84DF}"/>
              </a:ext>
            </a:extLst>
          </p:cNvPr>
          <p:cNvPicPr>
            <a:picLocks noGrp="1" noChangeAspect="1"/>
          </p:cNvPicPr>
          <p:nvPr>
            <p:ph idx="1"/>
          </p:nvPr>
        </p:nvPicPr>
        <p:blipFill>
          <a:blip r:embed="rId2"/>
          <a:stretch>
            <a:fillRect/>
          </a:stretch>
        </p:blipFill>
        <p:spPr>
          <a:xfrm>
            <a:off x="704675" y="864809"/>
            <a:ext cx="7172588" cy="5680075"/>
          </a:xfrm>
        </p:spPr>
      </p:pic>
      <p:sp>
        <p:nvSpPr>
          <p:cNvPr id="4" name="Rectangle 3">
            <a:extLst>
              <a:ext uri="{FF2B5EF4-FFF2-40B4-BE49-F238E27FC236}">
                <a16:creationId xmlns:a16="http://schemas.microsoft.com/office/drawing/2014/main" id="{98AA50A2-739F-B704-FE87-A0601F89437A}"/>
              </a:ext>
            </a:extLst>
          </p:cNvPr>
          <p:cNvSpPr/>
          <p:nvPr/>
        </p:nvSpPr>
        <p:spPr>
          <a:xfrm>
            <a:off x="91440" y="77422"/>
            <a:ext cx="8961120" cy="67031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9F7529-CC28-9677-95E2-395F531698F1}"/>
              </a:ext>
            </a:extLst>
          </p:cNvPr>
          <p:cNvSpPr txBox="1"/>
          <p:nvPr/>
        </p:nvSpPr>
        <p:spPr>
          <a:xfrm>
            <a:off x="8330242" y="6399924"/>
            <a:ext cx="474266" cy="276999"/>
          </a:xfrm>
          <a:prstGeom prst="rect">
            <a:avLst/>
          </a:prstGeom>
          <a:noFill/>
        </p:spPr>
        <p:txBody>
          <a:bodyPr wrap="square" rtlCol="0">
            <a:spAutoFit/>
          </a:bodyPr>
          <a:lstStyle/>
          <a:p>
            <a:r>
              <a:rPr lang="en-US" sz="1200" dirty="0">
                <a:solidFill>
                  <a:srgbClr val="898989"/>
                </a:solidFill>
                <a:cs typeface="Arial" panose="020B0604020202020204" pitchFamily="34" charset="0"/>
              </a:rPr>
              <a:t>5/8</a:t>
            </a:r>
            <a:endParaRPr lang="en-US" dirty="0">
              <a:solidFill>
                <a:srgbClr val="898989"/>
              </a:solidFill>
              <a:cs typeface="Arial" panose="020B0604020202020204" pitchFamily="34" charset="0"/>
            </a:endParaRPr>
          </a:p>
        </p:txBody>
      </p:sp>
    </p:spTree>
    <p:extLst>
      <p:ext uri="{BB962C8B-B14F-4D97-AF65-F5344CB8AC3E}">
        <p14:creationId xmlns:p14="http://schemas.microsoft.com/office/powerpoint/2010/main" val="384797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452B-2F6F-A0F7-D2B7-FDFFD3141152}"/>
              </a:ext>
            </a:extLst>
          </p:cNvPr>
          <p:cNvSpPr>
            <a:spLocks noGrp="1"/>
          </p:cNvSpPr>
          <p:nvPr>
            <p:ph type="title"/>
          </p:nvPr>
        </p:nvSpPr>
        <p:spPr/>
        <p:txBody>
          <a:bodyPr>
            <a:normAutofit fontScale="90000"/>
          </a:bodyPr>
          <a:lstStyle/>
          <a:p>
            <a:pPr algn="ctr"/>
            <a:r>
              <a:rPr lang="en-US" sz="3200" b="1" dirty="0"/>
              <a:t>Relevant Incident Data Below</a:t>
            </a:r>
            <a:br>
              <a:rPr lang="en-US" sz="3200" b="1" dirty="0"/>
            </a:br>
            <a:r>
              <a:rPr lang="en-US" sz="2000" b="1" i="1" dirty="0"/>
              <a:t>If Available: </a:t>
            </a:r>
            <a:r>
              <a:rPr lang="en-US" sz="2000" dirty="0"/>
              <a:t>Please provide this canned report</a:t>
            </a:r>
            <a:r>
              <a:rPr lang="en-US" sz="1100" b="1" dirty="0"/>
              <a:t>: PEMS9_-_Run_Detail_by_Service_Date_EMS0400 with PHI removed.</a:t>
            </a:r>
            <a:br>
              <a:rPr lang="en-US" sz="3200" b="1" dirty="0"/>
            </a:br>
            <a:r>
              <a:rPr lang="en-US" sz="2000" b="1" i="1" dirty="0"/>
              <a:t>Note:</a:t>
            </a:r>
            <a:r>
              <a:rPr lang="en-US" sz="2000" dirty="0"/>
              <a:t> If no canned report, “</a:t>
            </a:r>
            <a:r>
              <a:rPr lang="en-US" sz="2000" u="sng" dirty="0"/>
              <a:t>Contract Terms</a:t>
            </a:r>
            <a:r>
              <a:rPr lang="en-US" sz="2000" dirty="0"/>
              <a:t>: The County may also request custom reports from time to time. The contractor shall respond within one business day.”</a:t>
            </a:r>
          </a:p>
        </p:txBody>
      </p:sp>
      <p:pic>
        <p:nvPicPr>
          <p:cNvPr id="5" name="Content Placeholder 4">
            <a:extLst>
              <a:ext uri="{FF2B5EF4-FFF2-40B4-BE49-F238E27FC236}">
                <a16:creationId xmlns:a16="http://schemas.microsoft.com/office/drawing/2014/main" id="{DE43F22A-0AB8-7C3D-CEE8-CF0254D8435B}"/>
              </a:ext>
            </a:extLst>
          </p:cNvPr>
          <p:cNvPicPr>
            <a:picLocks noGrp="1" noChangeAspect="1"/>
          </p:cNvPicPr>
          <p:nvPr>
            <p:ph idx="1"/>
          </p:nvPr>
        </p:nvPicPr>
        <p:blipFill>
          <a:blip r:embed="rId2"/>
          <a:stretch>
            <a:fillRect/>
          </a:stretch>
        </p:blipFill>
        <p:spPr>
          <a:xfrm>
            <a:off x="1409350" y="1812022"/>
            <a:ext cx="5721292" cy="4364941"/>
          </a:xfrm>
        </p:spPr>
      </p:pic>
      <p:sp>
        <p:nvSpPr>
          <p:cNvPr id="6" name="Rectangle 5">
            <a:extLst>
              <a:ext uri="{FF2B5EF4-FFF2-40B4-BE49-F238E27FC236}">
                <a16:creationId xmlns:a16="http://schemas.microsoft.com/office/drawing/2014/main" id="{28A4D887-D79D-8180-821D-D311B80BFCB9}"/>
              </a:ext>
            </a:extLst>
          </p:cNvPr>
          <p:cNvSpPr/>
          <p:nvPr/>
        </p:nvSpPr>
        <p:spPr>
          <a:xfrm>
            <a:off x="91440" y="77422"/>
            <a:ext cx="8961120" cy="67031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C45737-758E-D600-1187-61ED152F07C2}"/>
              </a:ext>
            </a:extLst>
          </p:cNvPr>
          <p:cNvSpPr txBox="1"/>
          <p:nvPr/>
        </p:nvSpPr>
        <p:spPr>
          <a:xfrm>
            <a:off x="8330242" y="6399924"/>
            <a:ext cx="474266" cy="276999"/>
          </a:xfrm>
          <a:prstGeom prst="rect">
            <a:avLst/>
          </a:prstGeom>
          <a:noFill/>
        </p:spPr>
        <p:txBody>
          <a:bodyPr wrap="square" rtlCol="0">
            <a:spAutoFit/>
          </a:bodyPr>
          <a:lstStyle/>
          <a:p>
            <a:r>
              <a:rPr lang="en-US" sz="1200" dirty="0">
                <a:solidFill>
                  <a:srgbClr val="898989"/>
                </a:solidFill>
                <a:cs typeface="Arial" panose="020B0604020202020204" pitchFamily="34" charset="0"/>
              </a:rPr>
              <a:t>6/8</a:t>
            </a:r>
            <a:endParaRPr lang="en-US" dirty="0">
              <a:solidFill>
                <a:srgbClr val="898989"/>
              </a:solidFill>
              <a:cs typeface="Arial" panose="020B0604020202020204" pitchFamily="34" charset="0"/>
            </a:endParaRPr>
          </a:p>
        </p:txBody>
      </p:sp>
    </p:spTree>
    <p:extLst>
      <p:ext uri="{BB962C8B-B14F-4D97-AF65-F5344CB8AC3E}">
        <p14:creationId xmlns:p14="http://schemas.microsoft.com/office/powerpoint/2010/main" val="234321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0A72-6F0F-5C99-1259-D077CE01F821}"/>
              </a:ext>
            </a:extLst>
          </p:cNvPr>
          <p:cNvSpPr>
            <a:spLocks noGrp="1"/>
          </p:cNvSpPr>
          <p:nvPr>
            <p:ph type="title"/>
          </p:nvPr>
        </p:nvSpPr>
        <p:spPr>
          <a:xfrm>
            <a:off x="628650" y="169308"/>
            <a:ext cx="7886700" cy="511729"/>
          </a:xfrm>
        </p:spPr>
        <p:txBody>
          <a:bodyPr>
            <a:normAutofit fontScale="90000"/>
          </a:bodyPr>
          <a:lstStyle/>
          <a:p>
            <a:pPr algn="ctr"/>
            <a:br>
              <a:rPr lang="en-US" sz="2700" b="1" i="1" dirty="0">
                <a:effectLst/>
                <a:latin typeface="Tw Cen MT" panose="020B0602020104020603" pitchFamily="34" charset="0"/>
                <a:ea typeface="Times New Roman" panose="02020603050405020304" pitchFamily="18" charset="0"/>
              </a:rPr>
            </a:br>
            <a:r>
              <a:rPr lang="en-US" sz="2200" b="1" i="1" dirty="0">
                <a:effectLst/>
                <a:latin typeface="Arial" panose="020B0604020202020204" pitchFamily="34" charset="0"/>
                <a:ea typeface="Times New Roman" panose="02020603050405020304" pitchFamily="18" charset="0"/>
                <a:cs typeface="Arial" panose="020B0604020202020204" pitchFamily="34" charset="0"/>
              </a:rPr>
              <a:t>Data Request Protocol Issued by County Manager’s Office</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E1010B9-90A6-B9F2-21B6-0A961B5AF011}"/>
              </a:ext>
            </a:extLst>
          </p:cNvPr>
          <p:cNvSpPr>
            <a:spLocks noGrp="1"/>
          </p:cNvSpPr>
          <p:nvPr>
            <p:ph idx="1"/>
          </p:nvPr>
        </p:nvSpPr>
        <p:spPr>
          <a:xfrm>
            <a:off x="369116" y="615062"/>
            <a:ext cx="8523214" cy="6073630"/>
          </a:xfrm>
        </p:spPr>
        <p:txBody>
          <a:bodyPr>
            <a:normAutofit fontScale="70000" lnSpcReduction="20000"/>
          </a:bodyPr>
          <a:lstStyle/>
          <a:p>
            <a:pPr marL="0" marR="0" indent="0">
              <a:spcBef>
                <a:spcPts val="0"/>
              </a:spcBef>
              <a:spcAft>
                <a:spcPts val="0"/>
              </a:spcAft>
              <a:buNone/>
            </a:pPr>
            <a:r>
              <a:rPr lang="en-US" sz="2200" i="1" dirty="0">
                <a:effectLst/>
                <a:latin typeface="Arial" panose="020B0604020202020204" pitchFamily="34" charset="0"/>
                <a:ea typeface="Times New Roman" panose="02020603050405020304" pitchFamily="18" charset="0"/>
                <a:cs typeface="Arial" panose="020B0604020202020204" pitchFamily="34" charset="0"/>
              </a:rPr>
              <a:t>Issue Statement by Maria Meredith c/o CMO: To ensure that your questions and requests for data are responded to with factual, accurate data efficiently, we have drafted some helpful procedures/protocols.</a:t>
            </a:r>
          </a:p>
          <a:p>
            <a:pPr marL="0" marR="0" indent="0">
              <a:spcBef>
                <a:spcPts val="0"/>
              </a:spcBef>
              <a:spcAft>
                <a:spcPts val="0"/>
              </a:spcAft>
              <a:buNone/>
            </a:pP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2200" u="sng" dirty="0">
                <a:effectLst/>
                <a:latin typeface="Arial" panose="020B0604020202020204" pitchFamily="34" charset="0"/>
                <a:ea typeface="Times New Roman" panose="02020603050405020304" pitchFamily="18" charset="0"/>
                <a:cs typeface="Arial" panose="020B0604020202020204" pitchFamily="34" charset="0"/>
              </a:rPr>
              <a:t>For data requests outside of an approved audit work plan:</a:t>
            </a:r>
          </a:p>
          <a:p>
            <a:pPr marL="0" marR="0" indent="0">
              <a:spcBef>
                <a:spcPts val="0"/>
              </a:spcBef>
              <a:spcAft>
                <a:spcPts val="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Please send all requests for information/data to </a:t>
            </a:r>
            <a:r>
              <a:rPr lang="en-US" sz="2200" b="1" dirty="0">
                <a:effectLst/>
                <a:latin typeface="Arial" panose="020B0604020202020204" pitchFamily="34" charset="0"/>
                <a:ea typeface="Times New Roman" panose="02020603050405020304" pitchFamily="18" charset="0"/>
                <a:cs typeface="Arial" panose="020B0604020202020204" pitchFamily="34" charset="0"/>
              </a:rPr>
              <a:t>Maria</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r>
              <a:rPr lang="en-US" sz="2200" b="1" dirty="0">
                <a:effectLst/>
                <a:latin typeface="Arial" panose="020B0604020202020204" pitchFamily="34" charset="0"/>
                <a:ea typeface="Times New Roman" panose="02020603050405020304" pitchFamily="18" charset="0"/>
                <a:cs typeface="Arial" panose="020B0604020202020204" pitchFamily="34" charset="0"/>
              </a:rPr>
              <a:t>Maria</a:t>
            </a:r>
            <a:r>
              <a:rPr lang="en-US" sz="2200" dirty="0">
                <a:effectLst/>
                <a:latin typeface="Arial" panose="020B0604020202020204" pitchFamily="34" charset="0"/>
                <a:ea typeface="Times New Roman" panose="02020603050405020304" pitchFamily="18" charset="0"/>
                <a:cs typeface="Arial" panose="020B0604020202020204" pitchFamily="34" charset="0"/>
              </a:rPr>
              <a:t> will work with you to get all the relevant data.</a:t>
            </a:r>
          </a:p>
          <a:p>
            <a:pPr>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Should the request need clarification, she will contact you as quickly as possible.</a:t>
            </a:r>
          </a:p>
          <a:p>
            <a:pPr>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For each request, </a:t>
            </a:r>
            <a:r>
              <a:rPr lang="en-US" sz="2200" b="1" dirty="0">
                <a:effectLst/>
                <a:latin typeface="Arial" panose="020B0604020202020204" pitchFamily="34" charset="0"/>
                <a:ea typeface="Times New Roman" panose="02020603050405020304" pitchFamily="18" charset="0"/>
                <a:cs typeface="Arial" panose="020B0604020202020204" pitchFamily="34" charset="0"/>
              </a:rPr>
              <a:t>Maria</a:t>
            </a:r>
            <a:r>
              <a:rPr lang="en-US" sz="2200" dirty="0">
                <a:effectLst/>
                <a:latin typeface="Arial" panose="020B0604020202020204" pitchFamily="34" charset="0"/>
                <a:ea typeface="Times New Roman" panose="02020603050405020304" pitchFamily="18" charset="0"/>
                <a:cs typeface="Arial" panose="020B0604020202020204" pitchFamily="34" charset="0"/>
              </a:rPr>
              <a:t> will work with the staff who are needed to gather the data to provide you with an estimate of the time and staff required to provide the data.</a:t>
            </a:r>
          </a:p>
          <a:p>
            <a:pPr>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If you have unresolved questions after hearing from </a:t>
            </a:r>
            <a:r>
              <a:rPr lang="en-US" sz="2200" b="1" dirty="0">
                <a:effectLst/>
                <a:latin typeface="Arial" panose="020B0604020202020204" pitchFamily="34" charset="0"/>
                <a:ea typeface="Times New Roman" panose="02020603050405020304" pitchFamily="18" charset="0"/>
                <a:cs typeface="Arial" panose="020B0604020202020204" pitchFamily="34" charset="0"/>
              </a:rPr>
              <a:t>Maria</a:t>
            </a:r>
            <a:r>
              <a:rPr lang="en-US" sz="2200" dirty="0">
                <a:effectLst/>
                <a:latin typeface="Arial" panose="020B0604020202020204" pitchFamily="34" charset="0"/>
                <a:ea typeface="Times New Roman" panose="02020603050405020304" pitchFamily="18" charset="0"/>
                <a:cs typeface="Arial" panose="020B0604020202020204" pitchFamily="34" charset="0"/>
              </a:rPr>
              <a:t>, please contact </a:t>
            </a:r>
            <a:r>
              <a:rPr lang="en-US" sz="2200" b="1" dirty="0">
                <a:effectLst/>
                <a:latin typeface="Arial" panose="020B0604020202020204" pitchFamily="34" charset="0"/>
                <a:ea typeface="Times New Roman" panose="02020603050405020304" pitchFamily="18" charset="0"/>
                <a:cs typeface="Arial" panose="020B0604020202020204" pitchFamily="34" charset="0"/>
              </a:rPr>
              <a:t>Mark</a:t>
            </a:r>
            <a:r>
              <a:rPr lang="en-US" sz="2200"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spcAft>
                <a:spcPts val="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2200" u="sng" dirty="0">
                <a:effectLst/>
                <a:latin typeface="Arial" panose="020B0604020202020204" pitchFamily="34" charset="0"/>
                <a:ea typeface="Times New Roman" panose="02020603050405020304" pitchFamily="18" charset="0"/>
                <a:cs typeface="Arial" panose="020B0604020202020204" pitchFamily="34" charset="0"/>
              </a:rPr>
              <a:t>For audits that are part of an approved work plan (either new or follow-up audits):</a:t>
            </a:r>
          </a:p>
          <a:p>
            <a:pPr marL="0" marR="0" indent="0">
              <a:spcBef>
                <a:spcPts val="0"/>
              </a:spcBef>
              <a:spcAft>
                <a:spcPts val="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The responsible department director will be provided an engagement letter documenting the scope of the audit (with a copy to </a:t>
            </a:r>
            <a:r>
              <a:rPr lang="en-US" sz="2200" b="1" dirty="0">
                <a:effectLst/>
                <a:latin typeface="Arial" panose="020B0604020202020204" pitchFamily="34" charset="0"/>
                <a:ea typeface="Times New Roman" panose="02020603050405020304" pitchFamily="18" charset="0"/>
                <a:cs typeface="Arial" panose="020B0604020202020204" pitchFamily="34" charset="0"/>
              </a:rPr>
              <a:t>Maria</a:t>
            </a:r>
            <a:r>
              <a:rPr lang="en-US" sz="2200" dirty="0">
                <a:effectLst/>
                <a:latin typeface="Arial" panose="020B0604020202020204" pitchFamily="34" charset="0"/>
                <a:ea typeface="Times New Roman" panose="02020603050405020304" pitchFamily="18" charset="0"/>
                <a:cs typeface="Arial" panose="020B0604020202020204" pitchFamily="34" charset="0"/>
              </a:rPr>
              <a:t>).</a:t>
            </a:r>
          </a:p>
          <a:p>
            <a:pPr>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An entrance conference will be held, which will include the responsible department director.</a:t>
            </a:r>
          </a:p>
          <a:p>
            <a:pPr>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The responsible department director will remain your main point of contact for information unless they choose to assign specific staff to work with.</a:t>
            </a:r>
          </a:p>
          <a:p>
            <a:pPr>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All requests for information will be sent in writing and copied to the responsible department director.</a:t>
            </a:r>
          </a:p>
          <a:p>
            <a:pPr>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All interactions with contractors/vendors of the County relative to audits should similarly be routed through the responsible department director and/or </a:t>
            </a:r>
            <a:r>
              <a:rPr lang="en-US" sz="2200" b="1" dirty="0">
                <a:effectLst/>
                <a:latin typeface="Arial" panose="020B0604020202020204" pitchFamily="34" charset="0"/>
                <a:ea typeface="Times New Roman" panose="02020603050405020304" pitchFamily="18" charset="0"/>
                <a:cs typeface="Arial" panose="020B0604020202020204" pitchFamily="34" charset="0"/>
              </a:rPr>
              <a:t>Maria</a:t>
            </a:r>
            <a:r>
              <a:rPr lang="en-US" sz="2200" dirty="0">
                <a:effectLst/>
                <a:latin typeface="Arial" panose="020B0604020202020204" pitchFamily="34" charset="0"/>
                <a:ea typeface="Times New Roman" panose="02020603050405020304" pitchFamily="18" charset="0"/>
                <a:cs typeface="Arial" panose="020B0604020202020204" pitchFamily="34" charset="0"/>
              </a:rPr>
              <a:t>.</a:t>
            </a:r>
          </a:p>
          <a:p>
            <a:pPr>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Results will be vetted with the auditee (responsible department director) before the final written report, and the auditee will have at least ten business days to provide thoughts on the results.</a:t>
            </a:r>
          </a:p>
          <a:p>
            <a:pPr>
              <a:spcBef>
                <a:spcPts val="0"/>
              </a:spcBef>
            </a:pPr>
            <a:r>
              <a:rPr lang="en-US" sz="2200" dirty="0">
                <a:effectLst/>
                <a:latin typeface="Arial" panose="020B0604020202020204" pitchFamily="34" charset="0"/>
                <a:ea typeface="Times New Roman" panose="02020603050405020304" pitchFamily="18" charset="0"/>
                <a:cs typeface="Arial" panose="020B0604020202020204" pitchFamily="34" charset="0"/>
              </a:rPr>
              <a:t>After the final report and an exit conference are complete, the auditee's management response will be requested with a copy to </a:t>
            </a:r>
            <a:r>
              <a:rPr lang="en-US" sz="2200" b="1" dirty="0">
                <a:effectLst/>
                <a:latin typeface="Arial" panose="020B0604020202020204" pitchFamily="34" charset="0"/>
                <a:ea typeface="Times New Roman" panose="02020603050405020304" pitchFamily="18" charset="0"/>
                <a:cs typeface="Arial" panose="020B0604020202020204" pitchFamily="34" charset="0"/>
              </a:rPr>
              <a:t>Mark</a:t>
            </a:r>
            <a:r>
              <a:rPr lang="en-US" sz="2200" dirty="0">
                <a:effectLst/>
                <a:latin typeface="Arial" panose="020B0604020202020204" pitchFamily="34" charset="0"/>
                <a:ea typeface="Times New Roman" panose="02020603050405020304" pitchFamily="18" charset="0"/>
                <a:cs typeface="Arial" panose="020B0604020202020204" pitchFamily="34" charset="0"/>
              </a:rPr>
              <a:t> and </a:t>
            </a:r>
            <a:r>
              <a:rPr lang="en-US" sz="2200" b="1" dirty="0">
                <a:effectLst/>
                <a:latin typeface="Arial" panose="020B0604020202020204" pitchFamily="34" charset="0"/>
                <a:ea typeface="Times New Roman" panose="02020603050405020304" pitchFamily="18" charset="0"/>
                <a:cs typeface="Arial" panose="020B0604020202020204" pitchFamily="34" charset="0"/>
              </a:rPr>
              <a:t>Maria</a:t>
            </a:r>
            <a:r>
              <a:rPr lang="en-US" sz="2200" dirty="0">
                <a:effectLst/>
                <a:latin typeface="Arial" panose="020B0604020202020204" pitchFamily="34" charset="0"/>
                <a:ea typeface="Times New Roman" panose="02020603050405020304" pitchFamily="18" charset="0"/>
                <a:cs typeface="Arial" panose="020B0604020202020204" pitchFamily="34" charset="0"/>
              </a:rPr>
              <a:t>, and the auditee shall have ten business days to respond.</a:t>
            </a:r>
          </a:p>
          <a:p>
            <a:pPr marL="0" marR="0" indent="0">
              <a:spcBef>
                <a:spcPts val="0"/>
              </a:spcBef>
              <a:spcAft>
                <a:spcPts val="0"/>
              </a:spcAft>
              <a:buNone/>
            </a:pPr>
            <a:r>
              <a:rPr lang="en-US" sz="2200" dirty="0">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Again, the purpose of the above is to ensure that you get what you need in a timely manner.  We want to be sure that what you are provided is accurate and factual and meets your objectives.  I am also always available as a resource if you have questions.  As always, your thoughts on the above are welcome.</a:t>
            </a:r>
          </a:p>
          <a:p>
            <a:pPr marL="0" marR="0" indent="0">
              <a:spcBef>
                <a:spcPts val="0"/>
              </a:spcBef>
              <a:spcAft>
                <a:spcPts val="0"/>
              </a:spcAft>
              <a:buNone/>
            </a:pP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sz="2200" b="1" dirty="0">
                <a:effectLst/>
                <a:latin typeface="Arial" panose="020B0604020202020204" pitchFamily="34" charset="0"/>
                <a:ea typeface="Times New Roman" panose="02020603050405020304" pitchFamily="18" charset="0"/>
                <a:cs typeface="Arial" panose="020B0604020202020204" pitchFamily="34" charset="0"/>
              </a:rPr>
              <a:t>Mark:</a:t>
            </a:r>
            <a:r>
              <a:rPr lang="en-US" sz="2200" dirty="0">
                <a:effectLst/>
                <a:latin typeface="Arial" panose="020B0604020202020204" pitchFamily="34" charset="0"/>
                <a:ea typeface="Times New Roman" panose="02020603050405020304" pitchFamily="18" charset="0"/>
                <a:cs typeface="Arial" panose="020B0604020202020204" pitchFamily="34" charset="0"/>
              </a:rPr>
              <a:t> Mark Schwartz, County Manager</a:t>
            </a:r>
          </a:p>
          <a:p>
            <a:pPr>
              <a:spcBef>
                <a:spcPts val="0"/>
              </a:spcBef>
            </a:pPr>
            <a:r>
              <a:rPr lang="en-US" sz="2200" b="1" dirty="0">
                <a:effectLst/>
                <a:latin typeface="Arial" panose="020B0604020202020204" pitchFamily="34" charset="0"/>
                <a:ea typeface="Times New Roman" panose="02020603050405020304" pitchFamily="18" charset="0"/>
                <a:cs typeface="Arial" panose="020B0604020202020204" pitchFamily="34" charset="0"/>
              </a:rPr>
              <a:t>Maria:</a:t>
            </a:r>
            <a:r>
              <a:rPr lang="en-US" sz="2200" dirty="0">
                <a:effectLst/>
                <a:latin typeface="Arial" panose="020B0604020202020204" pitchFamily="34" charset="0"/>
                <a:ea typeface="Times New Roman" panose="02020603050405020304" pitchFamily="18" charset="0"/>
                <a:cs typeface="Arial" panose="020B0604020202020204" pitchFamily="34" charset="0"/>
              </a:rPr>
              <a:t> Maria Meredith, Management &amp; Finance Director</a:t>
            </a:r>
          </a:p>
          <a:p>
            <a:pPr marL="0" indent="0">
              <a:buNone/>
            </a:pPr>
            <a:endParaRPr lang="en-US" dirty="0"/>
          </a:p>
        </p:txBody>
      </p:sp>
      <p:sp>
        <p:nvSpPr>
          <p:cNvPr id="4" name="Rectangle 3">
            <a:extLst>
              <a:ext uri="{FF2B5EF4-FFF2-40B4-BE49-F238E27FC236}">
                <a16:creationId xmlns:a16="http://schemas.microsoft.com/office/drawing/2014/main" id="{31AF591A-3CDE-BBFE-73EF-EA66EBAE1C04}"/>
              </a:ext>
            </a:extLst>
          </p:cNvPr>
          <p:cNvSpPr/>
          <p:nvPr/>
        </p:nvSpPr>
        <p:spPr>
          <a:xfrm>
            <a:off x="91440" y="77422"/>
            <a:ext cx="8961120" cy="67031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E1542E-0B05-5EDF-B257-89C592C01CA3}"/>
              </a:ext>
            </a:extLst>
          </p:cNvPr>
          <p:cNvSpPr txBox="1"/>
          <p:nvPr/>
        </p:nvSpPr>
        <p:spPr>
          <a:xfrm>
            <a:off x="8330242" y="6399924"/>
            <a:ext cx="474266" cy="276999"/>
          </a:xfrm>
          <a:prstGeom prst="rect">
            <a:avLst/>
          </a:prstGeom>
          <a:noFill/>
        </p:spPr>
        <p:txBody>
          <a:bodyPr wrap="square" rtlCol="0">
            <a:spAutoFit/>
          </a:bodyPr>
          <a:lstStyle/>
          <a:p>
            <a:r>
              <a:rPr lang="en-US" sz="1200" dirty="0">
                <a:solidFill>
                  <a:srgbClr val="898989"/>
                </a:solidFill>
                <a:cs typeface="Arial" panose="020B0604020202020204" pitchFamily="34" charset="0"/>
              </a:rPr>
              <a:t>7/8</a:t>
            </a:r>
            <a:endParaRPr lang="en-US" dirty="0">
              <a:solidFill>
                <a:srgbClr val="898989"/>
              </a:solidFill>
              <a:cs typeface="Arial" panose="020B0604020202020204" pitchFamily="34" charset="0"/>
            </a:endParaRPr>
          </a:p>
        </p:txBody>
      </p:sp>
    </p:spTree>
    <p:extLst>
      <p:ext uri="{BB962C8B-B14F-4D97-AF65-F5344CB8AC3E}">
        <p14:creationId xmlns:p14="http://schemas.microsoft.com/office/powerpoint/2010/main" val="23092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986B099-1B7D-CA15-1DAF-C1AC2CFC7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22325" y="450403"/>
            <a:ext cx="3337816" cy="2670253"/>
          </a:xfrm>
          <a:prstGeom prst="rect">
            <a:avLst/>
          </a:prstGeom>
          <a:noFill/>
        </p:spPr>
      </p:pic>
      <p:pic>
        <p:nvPicPr>
          <p:cNvPr id="11" name="Picture 10">
            <a:extLst>
              <a:ext uri="{FF2B5EF4-FFF2-40B4-BE49-F238E27FC236}">
                <a16:creationId xmlns:a16="http://schemas.microsoft.com/office/drawing/2014/main" id="{51985A4C-34F1-B121-39FE-12BEF4BFC8E7}"/>
              </a:ext>
            </a:extLst>
          </p:cNvPr>
          <p:cNvPicPr>
            <a:picLocks noChangeAspect="1"/>
          </p:cNvPicPr>
          <p:nvPr/>
        </p:nvPicPr>
        <p:blipFill>
          <a:blip r:embed="rId3"/>
          <a:stretch>
            <a:fillRect/>
          </a:stretch>
        </p:blipFill>
        <p:spPr>
          <a:xfrm>
            <a:off x="322326" y="3471662"/>
            <a:ext cx="2512579" cy="2322950"/>
          </a:xfrm>
          <a:prstGeom prst="rect">
            <a:avLst/>
          </a:prstGeom>
        </p:spPr>
      </p:pic>
      <p:sp>
        <p:nvSpPr>
          <p:cNvPr id="9" name="TextBox 8">
            <a:extLst>
              <a:ext uri="{FF2B5EF4-FFF2-40B4-BE49-F238E27FC236}">
                <a16:creationId xmlns:a16="http://schemas.microsoft.com/office/drawing/2014/main" id="{37FDE087-7D4A-0623-8017-749FEA06DD4A}"/>
              </a:ext>
            </a:extLst>
          </p:cNvPr>
          <p:cNvSpPr txBox="1"/>
          <p:nvPr/>
        </p:nvSpPr>
        <p:spPr>
          <a:xfrm>
            <a:off x="4429387" y="4365222"/>
            <a:ext cx="4081893" cy="1171512"/>
          </a:xfrm>
          <a:prstGeom prst="rect">
            <a:avLst/>
          </a:prstGeom>
        </p:spPr>
        <p:txBody>
          <a:bodyPr vert="horz" lIns="91440" tIns="45720" rIns="91440" bIns="45720" rtlCol="0" anchor="t">
            <a:normAutofit/>
          </a:bodyPr>
          <a:lstStyle/>
          <a:p>
            <a:pPr marR="0" defTabSz="914400">
              <a:lnSpc>
                <a:spcPct val="90000"/>
              </a:lnSpc>
              <a:spcBef>
                <a:spcPts val="0"/>
              </a:spcBef>
              <a:spcAft>
                <a:spcPts val="600"/>
              </a:spcAft>
            </a:pPr>
            <a:r>
              <a:rPr lang="en-US" sz="1600" b="1" i="1" dirty="0">
                <a:effectLst/>
              </a:rPr>
              <a:t>ARLINGTON COUNTY GOVERNMENT  BOARD</a:t>
            </a:r>
            <a:endParaRPr lang="en-US" sz="1600" i="1" dirty="0">
              <a:effectLst/>
            </a:endParaRPr>
          </a:p>
          <a:p>
            <a:pPr marR="0" defTabSz="914400">
              <a:lnSpc>
                <a:spcPct val="90000"/>
              </a:lnSpc>
              <a:spcBef>
                <a:spcPts val="0"/>
              </a:spcBef>
              <a:spcAft>
                <a:spcPts val="600"/>
              </a:spcAft>
            </a:pPr>
            <a:r>
              <a:rPr lang="en-US" sz="1600" b="1" i="1" dirty="0">
                <a:effectLst/>
              </a:rPr>
              <a:t>COUNTY AUDITOR / JIM SHELTON, MBA, CRP</a:t>
            </a:r>
            <a:endParaRPr lang="en-US" sz="1600" i="1" dirty="0">
              <a:effectLst/>
            </a:endParaRPr>
          </a:p>
        </p:txBody>
      </p:sp>
      <p:sp>
        <p:nvSpPr>
          <p:cNvPr id="12" name="TextBox 11">
            <a:extLst>
              <a:ext uri="{FF2B5EF4-FFF2-40B4-BE49-F238E27FC236}">
                <a16:creationId xmlns:a16="http://schemas.microsoft.com/office/drawing/2014/main" id="{9C0C2144-3A1D-9DC4-D045-D43681B0AC1A}"/>
              </a:ext>
            </a:extLst>
          </p:cNvPr>
          <p:cNvSpPr txBox="1"/>
          <p:nvPr/>
        </p:nvSpPr>
        <p:spPr>
          <a:xfrm>
            <a:off x="2525084" y="5804965"/>
            <a:ext cx="4278386" cy="538609"/>
          </a:xfrm>
          <a:prstGeom prst="rect">
            <a:avLst/>
          </a:prstGeom>
          <a:noFill/>
        </p:spPr>
        <p:txBody>
          <a:bodyPr wrap="square" rtlCol="0">
            <a:spAutoFit/>
          </a:bodyPr>
          <a:lstStyle/>
          <a:p>
            <a:pPr marL="0" marR="0" algn="ctr">
              <a:spcBef>
                <a:spcPts val="0"/>
              </a:spcBef>
              <a:spcAft>
                <a:spcPts val="600"/>
              </a:spcAft>
            </a:pPr>
            <a:r>
              <a:rPr lang="en-US" sz="1200" b="1" dirty="0">
                <a:effectLst/>
                <a:latin typeface="Book Antiqua" panose="02040602050305030304" pitchFamily="18" charset="0"/>
                <a:ea typeface="Book Antiqua" panose="02040602050305030304" pitchFamily="18" charset="0"/>
                <a:cs typeface="Times New Roman" panose="02020603050405020304" pitchFamily="18" charset="0"/>
              </a:rPr>
              <a:t>2100 Clarendon BLVD., Suite 300</a:t>
            </a:r>
            <a:endParaRPr lang="en-US" sz="1200">
              <a:effectLst/>
              <a:latin typeface="Book Antiqua" panose="02040602050305030304" pitchFamily="18" charset="0"/>
              <a:ea typeface="Book Antiqua" panose="02040602050305030304" pitchFamily="18" charset="0"/>
              <a:cs typeface="Times New Roman" panose="02020603050405020304" pitchFamily="18" charset="0"/>
            </a:endParaRPr>
          </a:p>
          <a:p>
            <a:pPr marL="0" marR="0" algn="ctr">
              <a:spcBef>
                <a:spcPts val="0"/>
              </a:spcBef>
              <a:spcAft>
                <a:spcPts val="600"/>
              </a:spcAft>
            </a:pPr>
            <a:r>
              <a:rPr lang="en-US" sz="1200" b="1" dirty="0">
                <a:effectLst/>
                <a:latin typeface="Book Antiqua" panose="02040602050305030304" pitchFamily="18" charset="0"/>
                <a:ea typeface="Book Antiqua" panose="02040602050305030304" pitchFamily="18" charset="0"/>
                <a:cs typeface="Times New Roman" panose="02020603050405020304" pitchFamily="18" charset="0"/>
              </a:rPr>
              <a:t>Arlington, Virginia 22201</a:t>
            </a:r>
            <a:endParaRPr lang="en-US" sz="1200">
              <a:effectLst/>
              <a:latin typeface="Book Antiqua" panose="02040602050305030304" pitchFamily="18" charset="0"/>
              <a:ea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162270471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2073</TotalTime>
  <Words>1064</Words>
  <Application>Microsoft Office PowerPoint</Application>
  <PresentationFormat>On-screen Show (4:3)</PresentationFormat>
  <Paragraphs>100</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 Display</vt:lpstr>
      <vt:lpstr>Arial</vt:lpstr>
      <vt:lpstr>Book Antiqua</vt:lpstr>
      <vt:lpstr>Calibri</vt:lpstr>
      <vt:lpstr>Calibri Light</vt:lpstr>
      <vt:lpstr>Franklin Gothic Medium</vt:lpstr>
      <vt:lpstr>Times New Roman</vt:lpstr>
      <vt:lpstr>Tw Cen MT</vt:lpstr>
      <vt:lpstr>Office Theme</vt:lpstr>
      <vt:lpstr>PowerPoint Presentation</vt:lpstr>
      <vt:lpstr>PowerPoint Presentation</vt:lpstr>
      <vt:lpstr>PowerPoint Presentation</vt:lpstr>
      <vt:lpstr> Second Quarter’s FY2024 Work Plan EMS Billing Review Audit Execution Timeline </vt:lpstr>
      <vt:lpstr>   Office of the Arlington County Auditor Second Quarter’s FY2024 Work Plan Emergency Medical Services (EMS) Billing Review Data Request  </vt:lpstr>
      <vt:lpstr>Relevant Incident Data Below If Available: Please provide this canned report: PEMS9_-_Run_Detail_by_Service_Date_EMS0400 with PHI removed. Note: If no canned report, “Contract Terms: The County may also request custom reports from time to time. The contractor shall respond within one business day.”</vt:lpstr>
      <vt:lpstr> Data Request Protocol Issued by County Manager’s Office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Shelton</dc:creator>
  <cp:lastModifiedBy>Jim Shelton</cp:lastModifiedBy>
  <cp:revision>177</cp:revision>
  <cp:lastPrinted>2023-02-09T19:46:34Z</cp:lastPrinted>
  <dcterms:created xsi:type="dcterms:W3CDTF">2023-02-03T15:48:57Z</dcterms:created>
  <dcterms:modified xsi:type="dcterms:W3CDTF">2023-09-18T14:53:58Z</dcterms:modified>
</cp:coreProperties>
</file>