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69" r:id="rId3"/>
    <p:sldId id="297" r:id="rId4"/>
    <p:sldId id="283" r:id="rId5"/>
    <p:sldId id="288" r:id="rId6"/>
    <p:sldId id="294" r:id="rId7"/>
    <p:sldId id="289" r:id="rId8"/>
    <p:sldId id="290" r:id="rId9"/>
    <p:sldId id="291" r:id="rId10"/>
    <p:sldId id="292" r:id="rId11"/>
    <p:sldId id="293" r:id="rId12"/>
    <p:sldId id="295" r:id="rId13"/>
    <p:sldId id="287" r:id="rId14"/>
    <p:sldId id="298" r:id="rId15"/>
    <p:sldId id="296"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03A94-5628-42D2-AB35-C8D126A2FEC4}" type="datetimeFigureOut">
              <a:rPr lang="en-US" smtClean="0"/>
              <a:t>7/15/2024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27586-228A-4E77-AD1F-83B7A4A00FDD}" type="slidenum">
              <a:rPr lang="en-US" smtClean="0"/>
              <a:t>‹#›</a:t>
            </a:fld>
            <a:endParaRPr lang="en-US"/>
          </a:p>
        </p:txBody>
      </p:sp>
    </p:spTree>
    <p:extLst>
      <p:ext uri="{BB962C8B-B14F-4D97-AF65-F5344CB8AC3E}">
        <p14:creationId xmlns:p14="http://schemas.microsoft.com/office/powerpoint/2010/main" val="86320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27586-228A-4E77-AD1F-83B7A4A00FDD}" type="slidenum">
              <a:rPr lang="en-US" smtClean="0"/>
              <a:t>2</a:t>
            </a:fld>
            <a:endParaRPr lang="en-US"/>
          </a:p>
        </p:txBody>
      </p:sp>
    </p:spTree>
    <p:extLst>
      <p:ext uri="{BB962C8B-B14F-4D97-AF65-F5344CB8AC3E}">
        <p14:creationId xmlns:p14="http://schemas.microsoft.com/office/powerpoint/2010/main" val="2671768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27586-228A-4E77-AD1F-83B7A4A00FDD}" type="slidenum">
              <a:rPr lang="en-US" smtClean="0"/>
              <a:t>11</a:t>
            </a:fld>
            <a:endParaRPr lang="en-US"/>
          </a:p>
        </p:txBody>
      </p:sp>
    </p:spTree>
    <p:extLst>
      <p:ext uri="{BB962C8B-B14F-4D97-AF65-F5344CB8AC3E}">
        <p14:creationId xmlns:p14="http://schemas.microsoft.com/office/powerpoint/2010/main" val="1858956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27586-228A-4E77-AD1F-83B7A4A00FDD}" type="slidenum">
              <a:rPr lang="en-US" smtClean="0"/>
              <a:t>12</a:t>
            </a:fld>
            <a:endParaRPr lang="en-US"/>
          </a:p>
        </p:txBody>
      </p:sp>
    </p:spTree>
    <p:extLst>
      <p:ext uri="{BB962C8B-B14F-4D97-AF65-F5344CB8AC3E}">
        <p14:creationId xmlns:p14="http://schemas.microsoft.com/office/powerpoint/2010/main" val="2773464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27586-228A-4E77-AD1F-83B7A4A00FDD}" type="slidenum">
              <a:rPr lang="en-US" smtClean="0"/>
              <a:t>14</a:t>
            </a:fld>
            <a:endParaRPr lang="en-US"/>
          </a:p>
        </p:txBody>
      </p:sp>
    </p:spTree>
    <p:extLst>
      <p:ext uri="{BB962C8B-B14F-4D97-AF65-F5344CB8AC3E}">
        <p14:creationId xmlns:p14="http://schemas.microsoft.com/office/powerpoint/2010/main" val="2248264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27586-228A-4E77-AD1F-83B7A4A00FDD}" type="slidenum">
              <a:rPr lang="en-US" smtClean="0"/>
              <a:t>3</a:t>
            </a:fld>
            <a:endParaRPr lang="en-US"/>
          </a:p>
        </p:txBody>
      </p:sp>
    </p:spTree>
    <p:extLst>
      <p:ext uri="{BB962C8B-B14F-4D97-AF65-F5344CB8AC3E}">
        <p14:creationId xmlns:p14="http://schemas.microsoft.com/office/powerpoint/2010/main" val="2572613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27586-228A-4E77-AD1F-83B7A4A00FDD}" type="slidenum">
              <a:rPr lang="en-US" smtClean="0"/>
              <a:t>4</a:t>
            </a:fld>
            <a:endParaRPr lang="en-US"/>
          </a:p>
        </p:txBody>
      </p:sp>
    </p:spTree>
    <p:extLst>
      <p:ext uri="{BB962C8B-B14F-4D97-AF65-F5344CB8AC3E}">
        <p14:creationId xmlns:p14="http://schemas.microsoft.com/office/powerpoint/2010/main" val="2814260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27586-228A-4E77-AD1F-83B7A4A00FDD}" type="slidenum">
              <a:rPr lang="en-US" smtClean="0"/>
              <a:t>5</a:t>
            </a:fld>
            <a:endParaRPr lang="en-US"/>
          </a:p>
        </p:txBody>
      </p:sp>
    </p:spTree>
    <p:extLst>
      <p:ext uri="{BB962C8B-B14F-4D97-AF65-F5344CB8AC3E}">
        <p14:creationId xmlns:p14="http://schemas.microsoft.com/office/powerpoint/2010/main" val="2109131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27586-228A-4E77-AD1F-83B7A4A00FDD}" type="slidenum">
              <a:rPr lang="en-US" smtClean="0"/>
              <a:t>6</a:t>
            </a:fld>
            <a:endParaRPr lang="en-US"/>
          </a:p>
        </p:txBody>
      </p:sp>
    </p:spTree>
    <p:extLst>
      <p:ext uri="{BB962C8B-B14F-4D97-AF65-F5344CB8AC3E}">
        <p14:creationId xmlns:p14="http://schemas.microsoft.com/office/powerpoint/2010/main" val="1784603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27586-228A-4E77-AD1F-83B7A4A00FDD}" type="slidenum">
              <a:rPr lang="en-US" smtClean="0"/>
              <a:t>7</a:t>
            </a:fld>
            <a:endParaRPr lang="en-US"/>
          </a:p>
        </p:txBody>
      </p:sp>
    </p:spTree>
    <p:extLst>
      <p:ext uri="{BB962C8B-B14F-4D97-AF65-F5344CB8AC3E}">
        <p14:creationId xmlns:p14="http://schemas.microsoft.com/office/powerpoint/2010/main" val="797572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27586-228A-4E77-AD1F-83B7A4A00FDD}" type="slidenum">
              <a:rPr lang="en-US" smtClean="0"/>
              <a:t>8</a:t>
            </a:fld>
            <a:endParaRPr lang="en-US"/>
          </a:p>
        </p:txBody>
      </p:sp>
    </p:spTree>
    <p:extLst>
      <p:ext uri="{BB962C8B-B14F-4D97-AF65-F5344CB8AC3E}">
        <p14:creationId xmlns:p14="http://schemas.microsoft.com/office/powerpoint/2010/main" val="3115803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27586-228A-4E77-AD1F-83B7A4A00FDD}" type="slidenum">
              <a:rPr lang="en-US" smtClean="0"/>
              <a:t>9</a:t>
            </a:fld>
            <a:endParaRPr lang="en-US"/>
          </a:p>
        </p:txBody>
      </p:sp>
    </p:spTree>
    <p:extLst>
      <p:ext uri="{BB962C8B-B14F-4D97-AF65-F5344CB8AC3E}">
        <p14:creationId xmlns:p14="http://schemas.microsoft.com/office/powerpoint/2010/main" val="3476565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27586-228A-4E77-AD1F-83B7A4A00FDD}" type="slidenum">
              <a:rPr lang="en-US" smtClean="0"/>
              <a:t>10</a:t>
            </a:fld>
            <a:endParaRPr lang="en-US"/>
          </a:p>
        </p:txBody>
      </p:sp>
    </p:spTree>
    <p:extLst>
      <p:ext uri="{BB962C8B-B14F-4D97-AF65-F5344CB8AC3E}">
        <p14:creationId xmlns:p14="http://schemas.microsoft.com/office/powerpoint/2010/main" val="323985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public-domain-image.com/free-images/people/children-kids/detailed-photo-of-young-african-american-children-while-playing/attachment/detailed-photo-of-young-african-american-children-while-playing"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public-domain-image.com/free-images/people/children-kids/detailed-photo-of-young-african-american-children-while-playing/attachment/detailed-photo-of-young-african-american-children-while-playing"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CD5624-BCDF-4C41-AEEA-B00767DF8794}"/>
              </a:ext>
            </a:extLst>
          </p:cNvPr>
          <p:cNvSpPr/>
          <p:nvPr/>
        </p:nvSpPr>
        <p:spPr>
          <a:xfrm>
            <a:off x="0" y="0"/>
            <a:ext cx="12192000" cy="6856909"/>
          </a:xfrm>
          <a:prstGeom prst="rect">
            <a:avLst/>
          </a:prstGeom>
          <a:solidFill>
            <a:srgbClr val="074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A picture containing person, outdoor, outdoor object, colorful&#10;&#10;Description automatically generated">
            <a:extLst>
              <a:ext uri="{FF2B5EF4-FFF2-40B4-BE49-F238E27FC236}">
                <a16:creationId xmlns:a16="http://schemas.microsoft.com/office/drawing/2014/main" id="{4E3640C6-67A2-487E-98BB-930CF19816A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840" t="628" r="27463" b="-89"/>
          <a:stretch/>
        </p:blipFill>
        <p:spPr>
          <a:xfrm>
            <a:off x="10106202" y="1090"/>
            <a:ext cx="2085799" cy="2575570"/>
          </a:xfrm>
          <a:custGeom>
            <a:avLst/>
            <a:gdLst>
              <a:gd name="connsiteX0" fmla="*/ 2085799 w 2085799"/>
              <a:gd name="connsiteY0" fmla="*/ 0 h 2575570"/>
              <a:gd name="connsiteX1" fmla="*/ 2085799 w 2085799"/>
              <a:gd name="connsiteY1" fmla="*/ 2185780 h 2575570"/>
              <a:gd name="connsiteX2" fmla="*/ 1749198 w 2085799"/>
              <a:gd name="connsiteY2" fmla="*/ 2535706 h 2575570"/>
              <a:gd name="connsiteX3" fmla="*/ 1565443 w 2085799"/>
              <a:gd name="connsiteY3" fmla="*/ 2539273 h 2575570"/>
              <a:gd name="connsiteX4" fmla="*/ 39866 w 2085799"/>
              <a:gd name="connsiteY4" fmla="*/ 1071793 h 2575570"/>
              <a:gd name="connsiteX5" fmla="*/ 36299 w 2085799"/>
              <a:gd name="connsiteY5" fmla="*/ 888037 h 2575570"/>
              <a:gd name="connsiteX6" fmla="*/ 890517 w 2085799"/>
              <a:gd name="connsiteY6" fmla="*/ 0 h 257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799" h="2575570">
                <a:moveTo>
                  <a:pt x="2085799" y="0"/>
                </a:moveTo>
                <a:lnTo>
                  <a:pt x="2085799" y="2185780"/>
                </a:lnTo>
                <a:lnTo>
                  <a:pt x="1749198" y="2535706"/>
                </a:lnTo>
                <a:cubicBezTo>
                  <a:pt x="1699441" y="2587433"/>
                  <a:pt x="1617171" y="2589030"/>
                  <a:pt x="1565443" y="2539273"/>
                </a:cubicBezTo>
                <a:lnTo>
                  <a:pt x="39866" y="1071793"/>
                </a:lnTo>
                <a:cubicBezTo>
                  <a:pt x="-11862" y="1022035"/>
                  <a:pt x="-13459" y="939765"/>
                  <a:pt x="36299" y="888037"/>
                </a:cubicBezTo>
                <a:lnTo>
                  <a:pt x="890517" y="0"/>
                </a:lnTo>
                <a:close/>
              </a:path>
            </a:pathLst>
          </a:custGeom>
        </p:spPr>
      </p:pic>
      <p:pic>
        <p:nvPicPr>
          <p:cNvPr id="28" name="Picture 27" descr="A person raising the hands&#10;&#10;Description automatically generated with low confidence">
            <a:extLst>
              <a:ext uri="{FF2B5EF4-FFF2-40B4-BE49-F238E27FC236}">
                <a16:creationId xmlns:a16="http://schemas.microsoft.com/office/drawing/2014/main" id="{E6F56D80-0925-47C9-8DAD-36302ACC1FAB}"/>
              </a:ext>
            </a:extLst>
          </p:cNvPr>
          <p:cNvPicPr>
            <a:picLocks noChangeAspect="1"/>
          </p:cNvPicPr>
          <p:nvPr/>
        </p:nvPicPr>
        <p:blipFill>
          <a:blip r:embed="rId4">
            <a:extLst>
              <a:ext uri="{28A0092B-C50C-407E-A947-70E740481C1C}">
                <a14:useLocalDpi xmlns:a14="http://schemas.microsoft.com/office/drawing/2010/main" val="0"/>
              </a:ext>
            </a:extLst>
          </a:blip>
          <a:srcRect l="6232" t="3692" r="53398" b="10139"/>
          <a:stretch>
            <a:fillRect/>
          </a:stretch>
        </p:blipFill>
        <p:spPr>
          <a:xfrm>
            <a:off x="10179916" y="3985811"/>
            <a:ext cx="2015992" cy="2871841"/>
          </a:xfrm>
          <a:custGeom>
            <a:avLst/>
            <a:gdLst>
              <a:gd name="connsiteX0" fmla="*/ 1636667 w 2015992"/>
              <a:gd name="connsiteY0" fmla="*/ 25 h 2871841"/>
              <a:gd name="connsiteX1" fmla="*/ 1729284 w 2015992"/>
              <a:gd name="connsiteY1" fmla="*/ 36298 h 2871841"/>
              <a:gd name="connsiteX2" fmla="*/ 2015992 w 2015992"/>
              <a:gd name="connsiteY2" fmla="*/ 312087 h 2871841"/>
              <a:gd name="connsiteX3" fmla="*/ 2015992 w 2015992"/>
              <a:gd name="connsiteY3" fmla="*/ 2871841 h 2871841"/>
              <a:gd name="connsiteX4" fmla="*/ 1161833 w 2015992"/>
              <a:gd name="connsiteY4" fmla="*/ 2871841 h 2871841"/>
              <a:gd name="connsiteX5" fmla="*/ 39865 w 2015992"/>
              <a:gd name="connsiteY5" fmla="*/ 1792601 h 2871841"/>
              <a:gd name="connsiteX6" fmla="*/ 36298 w 2015992"/>
              <a:gd name="connsiteY6" fmla="*/ 1608845 h 2871841"/>
              <a:gd name="connsiteX7" fmla="*/ 1545529 w 2015992"/>
              <a:gd name="connsiteY7" fmla="*/ 39864 h 2871841"/>
              <a:gd name="connsiteX8" fmla="*/ 1636667 w 2015992"/>
              <a:gd name="connsiteY8" fmla="*/ 25 h 287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992" h="2871841">
                <a:moveTo>
                  <a:pt x="1636667" y="25"/>
                </a:moveTo>
                <a:cubicBezTo>
                  <a:pt x="1669921" y="-621"/>
                  <a:pt x="1703420" y="11419"/>
                  <a:pt x="1729284" y="36298"/>
                </a:cubicBezTo>
                <a:lnTo>
                  <a:pt x="2015992" y="312087"/>
                </a:lnTo>
                <a:lnTo>
                  <a:pt x="2015992" y="2871841"/>
                </a:lnTo>
                <a:lnTo>
                  <a:pt x="1161833" y="2871841"/>
                </a:lnTo>
                <a:lnTo>
                  <a:pt x="39865" y="1792601"/>
                </a:lnTo>
                <a:cubicBezTo>
                  <a:pt x="-11862" y="1742843"/>
                  <a:pt x="-13459" y="1660573"/>
                  <a:pt x="36298" y="1608845"/>
                </a:cubicBezTo>
                <a:lnTo>
                  <a:pt x="1545529" y="39864"/>
                </a:lnTo>
                <a:cubicBezTo>
                  <a:pt x="1570407" y="14001"/>
                  <a:pt x="1603414" y="669"/>
                  <a:pt x="1636667" y="25"/>
                </a:cubicBezTo>
                <a:close/>
              </a:path>
            </a:pathLst>
          </a:custGeom>
        </p:spPr>
      </p:pic>
      <p:sp>
        <p:nvSpPr>
          <p:cNvPr id="3" name="Subtitle 2">
            <a:extLst>
              <a:ext uri="{FF2B5EF4-FFF2-40B4-BE49-F238E27FC236}">
                <a16:creationId xmlns:a16="http://schemas.microsoft.com/office/drawing/2014/main" id="{F18436D0-60C8-4D11-9A2C-8E5F44D1459E}"/>
              </a:ext>
            </a:extLst>
          </p:cNvPr>
          <p:cNvSpPr>
            <a:spLocks noGrp="1"/>
          </p:cNvSpPr>
          <p:nvPr>
            <p:ph type="subTitle" idx="1"/>
          </p:nvPr>
        </p:nvSpPr>
        <p:spPr>
          <a:xfrm>
            <a:off x="622622" y="2872916"/>
            <a:ext cx="5749376" cy="394095"/>
          </a:xfrm>
        </p:spPr>
        <p:txBody>
          <a:bodyPr>
            <a:normAutofit/>
          </a:bodyPr>
          <a:lstStyle>
            <a:lvl1pPr marL="0" indent="0" algn="l" defTabSz="914400" rtl="0" eaLnBrk="1" latinLnBrk="0" hangingPunct="1">
              <a:buNone/>
              <a:defRPr lang="en-US" sz="2000" b="1" kern="1200" dirty="0">
                <a:solidFill>
                  <a:srgbClr val="8AE2E1"/>
                </a:solidFill>
                <a:latin typeface="Century Gothic" panose="020B0502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a:extLst>
              <a:ext uri="{FF2B5EF4-FFF2-40B4-BE49-F238E27FC236}">
                <a16:creationId xmlns:a16="http://schemas.microsoft.com/office/drawing/2014/main" id="{CFA0CEE2-8162-4BED-AD41-B656C0A6F8DE}"/>
              </a:ext>
            </a:extLst>
          </p:cNvPr>
          <p:cNvSpPr/>
          <p:nvPr/>
        </p:nvSpPr>
        <p:spPr>
          <a:xfrm rot="2633279">
            <a:off x="10469024" y="-271433"/>
            <a:ext cx="1417202" cy="1453112"/>
          </a:xfrm>
          <a:custGeom>
            <a:avLst/>
            <a:gdLst>
              <a:gd name="connsiteX0" fmla="*/ 0 w 1417202"/>
              <a:gd name="connsiteY0" fmla="*/ 778180 h 1453112"/>
              <a:gd name="connsiteX1" fmla="*/ 808988 w 1417202"/>
              <a:gd name="connsiteY1" fmla="*/ 0 h 1453112"/>
              <a:gd name="connsiteX2" fmla="*/ 1339709 w 1417202"/>
              <a:gd name="connsiteY2" fmla="*/ 0 h 1453112"/>
              <a:gd name="connsiteX3" fmla="*/ 1417202 w 1417202"/>
              <a:gd name="connsiteY3" fmla="*/ 77493 h 1453112"/>
              <a:gd name="connsiteX4" fmla="*/ 1417202 w 1417202"/>
              <a:gd name="connsiteY4" fmla="*/ 1375619 h 1453112"/>
              <a:gd name="connsiteX5" fmla="*/ 1339709 w 1417202"/>
              <a:gd name="connsiteY5" fmla="*/ 1453112 h 1453112"/>
              <a:gd name="connsiteX6" fmla="*/ 77493 w 1417202"/>
              <a:gd name="connsiteY6" fmla="*/ 1453112 h 1453112"/>
              <a:gd name="connsiteX7" fmla="*/ 0 w 1417202"/>
              <a:gd name="connsiteY7" fmla="*/ 1375619 h 14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7202" h="1453112">
                <a:moveTo>
                  <a:pt x="0" y="778180"/>
                </a:moveTo>
                <a:lnTo>
                  <a:pt x="808988" y="0"/>
                </a:lnTo>
                <a:lnTo>
                  <a:pt x="1339709" y="0"/>
                </a:lnTo>
                <a:cubicBezTo>
                  <a:pt x="1382507" y="0"/>
                  <a:pt x="1417202" y="34695"/>
                  <a:pt x="1417202" y="77493"/>
                </a:cubicBezTo>
                <a:lnTo>
                  <a:pt x="1417202" y="1375619"/>
                </a:lnTo>
                <a:cubicBezTo>
                  <a:pt x="1417202" y="1418417"/>
                  <a:pt x="1382507" y="1453112"/>
                  <a:pt x="1339709" y="1453112"/>
                </a:cubicBezTo>
                <a:lnTo>
                  <a:pt x="77493" y="1453112"/>
                </a:lnTo>
                <a:cubicBezTo>
                  <a:pt x="34695" y="1453112"/>
                  <a:pt x="0" y="1418417"/>
                  <a:pt x="0" y="1375619"/>
                </a:cubicBezTo>
                <a:close/>
              </a:path>
            </a:pathLst>
          </a:custGeom>
          <a:gradFill flip="none" rotWithShape="1">
            <a:gsLst>
              <a:gs pos="0">
                <a:srgbClr val="FCB322">
                  <a:alpha val="34000"/>
                </a:srgbClr>
              </a:gs>
              <a:gs pos="100000">
                <a:srgbClr val="FCB322">
                  <a:alpha val="66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755BDE2-51C3-4D95-825A-B5D89AA6DA9D}"/>
              </a:ext>
            </a:extLst>
          </p:cNvPr>
          <p:cNvSpPr/>
          <p:nvPr/>
        </p:nvSpPr>
        <p:spPr>
          <a:xfrm rot="2633279">
            <a:off x="10506807" y="5377262"/>
            <a:ext cx="1417202" cy="1453112"/>
          </a:xfrm>
          <a:custGeom>
            <a:avLst/>
            <a:gdLst>
              <a:gd name="connsiteX0" fmla="*/ 22697 w 1417202"/>
              <a:gd name="connsiteY0" fmla="*/ 22698 h 1453112"/>
              <a:gd name="connsiteX1" fmla="*/ 77493 w 1417202"/>
              <a:gd name="connsiteY1" fmla="*/ 0 h 1453112"/>
              <a:gd name="connsiteX2" fmla="*/ 1339709 w 1417202"/>
              <a:gd name="connsiteY2" fmla="*/ 0 h 1453112"/>
              <a:gd name="connsiteX3" fmla="*/ 1417202 w 1417202"/>
              <a:gd name="connsiteY3" fmla="*/ 77493 h 1453112"/>
              <a:gd name="connsiteX4" fmla="*/ 1417202 w 1417202"/>
              <a:gd name="connsiteY4" fmla="*/ 1091403 h 1453112"/>
              <a:gd name="connsiteX5" fmla="*/ 1041173 w 1417202"/>
              <a:gd name="connsiteY5" fmla="*/ 1453112 h 1453112"/>
              <a:gd name="connsiteX6" fmla="*/ 77493 w 1417202"/>
              <a:gd name="connsiteY6" fmla="*/ 1453112 h 1453112"/>
              <a:gd name="connsiteX7" fmla="*/ 0 w 1417202"/>
              <a:gd name="connsiteY7" fmla="*/ 1375619 h 1453112"/>
              <a:gd name="connsiteX8" fmla="*/ 0 w 1417202"/>
              <a:gd name="connsiteY8" fmla="*/ 77493 h 1453112"/>
              <a:gd name="connsiteX9" fmla="*/ 22697 w 1417202"/>
              <a:gd name="connsiteY9" fmla="*/ 22698 h 14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202" h="1453112">
                <a:moveTo>
                  <a:pt x="22697" y="22698"/>
                </a:moveTo>
                <a:cubicBezTo>
                  <a:pt x="36721" y="8674"/>
                  <a:pt x="56094" y="0"/>
                  <a:pt x="77493" y="0"/>
                </a:cubicBezTo>
                <a:lnTo>
                  <a:pt x="1339709" y="0"/>
                </a:lnTo>
                <a:cubicBezTo>
                  <a:pt x="1382507" y="0"/>
                  <a:pt x="1417202" y="34695"/>
                  <a:pt x="1417202" y="77493"/>
                </a:cubicBezTo>
                <a:lnTo>
                  <a:pt x="1417202" y="1091403"/>
                </a:lnTo>
                <a:lnTo>
                  <a:pt x="1041173" y="1453112"/>
                </a:lnTo>
                <a:lnTo>
                  <a:pt x="77493" y="1453112"/>
                </a:lnTo>
                <a:cubicBezTo>
                  <a:pt x="34695" y="1453112"/>
                  <a:pt x="0" y="1418417"/>
                  <a:pt x="0" y="1375619"/>
                </a:cubicBezTo>
                <a:lnTo>
                  <a:pt x="0" y="77493"/>
                </a:lnTo>
                <a:cubicBezTo>
                  <a:pt x="0" y="56094"/>
                  <a:pt x="8674" y="36720"/>
                  <a:pt x="22697" y="22698"/>
                </a:cubicBezTo>
                <a:close/>
              </a:path>
            </a:pathLst>
          </a:custGeom>
          <a:gradFill>
            <a:gsLst>
              <a:gs pos="0">
                <a:srgbClr val="E39EB4">
                  <a:alpha val="37000"/>
                </a:srgbClr>
              </a:gs>
              <a:gs pos="100000">
                <a:srgbClr val="E86888">
                  <a:alpha val="72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itle 1">
            <a:extLst>
              <a:ext uri="{FF2B5EF4-FFF2-40B4-BE49-F238E27FC236}">
                <a16:creationId xmlns:a16="http://schemas.microsoft.com/office/drawing/2014/main" id="{0CD2850B-3401-4D3C-9D44-10F7EDC8CE46}"/>
              </a:ext>
            </a:extLst>
          </p:cNvPr>
          <p:cNvSpPr>
            <a:spLocks noGrp="1"/>
          </p:cNvSpPr>
          <p:nvPr>
            <p:ph type="ctrTitle"/>
          </p:nvPr>
        </p:nvSpPr>
        <p:spPr>
          <a:xfrm>
            <a:off x="622622" y="1101422"/>
            <a:ext cx="5749376" cy="1475238"/>
          </a:xfrm>
        </p:spPr>
        <p:txBody>
          <a:bodyPr anchor="b">
            <a:normAutofit/>
          </a:bodyPr>
          <a:lstStyle>
            <a:lvl1pPr algn="l">
              <a:defRPr sz="4800" b="1">
                <a:solidFill>
                  <a:schemeClr val="bg1"/>
                </a:solidFill>
                <a:latin typeface="Century Gothic" panose="020B0502020202020204" pitchFamily="34" charset="0"/>
              </a:defRPr>
            </a:lvl1pPr>
          </a:lstStyle>
          <a:p>
            <a:r>
              <a:rPr lang="en-US"/>
              <a:t>Click to edit Master title style</a:t>
            </a:r>
          </a:p>
        </p:txBody>
      </p:sp>
      <p:pic>
        <p:nvPicPr>
          <p:cNvPr id="23" name="Picture 22">
            <a:extLst>
              <a:ext uri="{FF2B5EF4-FFF2-40B4-BE49-F238E27FC236}">
                <a16:creationId xmlns:a16="http://schemas.microsoft.com/office/drawing/2014/main" id="{F4661FF3-F858-4356-A261-0ACB67538411}"/>
              </a:ext>
            </a:extLst>
          </p:cNvPr>
          <p:cNvPicPr>
            <a:picLocks noChangeAspect="1"/>
          </p:cNvPicPr>
          <p:nvPr/>
        </p:nvPicPr>
        <p:blipFill rotWithShape="1">
          <a:blip r:embed="rId5">
            <a:extLst>
              <a:ext uri="{28A0092B-C50C-407E-A947-70E740481C1C}">
                <a14:useLocalDpi xmlns:a14="http://schemas.microsoft.com/office/drawing/2010/main" val="0"/>
              </a:ext>
            </a:extLst>
          </a:blip>
          <a:srcRect l="27056" t="993" r="397" b="4123"/>
          <a:stretch/>
        </p:blipFill>
        <p:spPr>
          <a:xfrm>
            <a:off x="7731409" y="2620657"/>
            <a:ext cx="1958420" cy="1956806"/>
          </a:xfrm>
          <a:custGeom>
            <a:avLst/>
            <a:gdLst>
              <a:gd name="connsiteX0" fmla="*/ 781821 w 2209393"/>
              <a:gd name="connsiteY0" fmla="*/ 0 h 2207572"/>
              <a:gd name="connsiteX1" fmla="*/ 842962 w 2209393"/>
              <a:gd name="connsiteY1" fmla="*/ 144656 h 2207572"/>
              <a:gd name="connsiteX2" fmla="*/ 894996 w 2209393"/>
              <a:gd name="connsiteY2" fmla="*/ 245344 h 2207572"/>
              <a:gd name="connsiteX3" fmla="*/ 953015 w 2209393"/>
              <a:gd name="connsiteY3" fmla="*/ 342388 h 2207572"/>
              <a:gd name="connsiteX4" fmla="*/ 1015978 w 2209393"/>
              <a:gd name="connsiteY4" fmla="*/ 437612 h 2207572"/>
              <a:gd name="connsiteX5" fmla="*/ 1087525 w 2209393"/>
              <a:gd name="connsiteY5" fmla="*/ 528413 h 2207572"/>
              <a:gd name="connsiteX6" fmla="*/ 1163756 w 2209393"/>
              <a:gd name="connsiteY6" fmla="*/ 614790 h 2207572"/>
              <a:gd name="connsiteX7" fmla="*/ 1244150 w 2209393"/>
              <a:gd name="connsiteY7" fmla="*/ 697525 h 2207572"/>
              <a:gd name="connsiteX8" fmla="*/ 1418987 w 2209393"/>
              <a:gd name="connsiteY8" fmla="*/ 846084 h 2207572"/>
              <a:gd name="connsiteX9" fmla="*/ 2143310 w 2209393"/>
              <a:gd name="connsiteY9" fmla="*/ 1319600 h 2207572"/>
              <a:gd name="connsiteX10" fmla="*/ 2209393 w 2209393"/>
              <a:gd name="connsiteY10" fmla="*/ 1367212 h 2207572"/>
              <a:gd name="connsiteX11" fmla="*/ 1392189 w 2209393"/>
              <a:gd name="connsiteY11" fmla="*/ 2177652 h 2207572"/>
              <a:gd name="connsiteX12" fmla="*/ 1363309 w 2209393"/>
              <a:gd name="connsiteY12" fmla="*/ 2205751 h 2207572"/>
              <a:gd name="connsiteX13" fmla="*/ 1360803 w 2209393"/>
              <a:gd name="connsiteY13" fmla="*/ 2207572 h 2207572"/>
              <a:gd name="connsiteX14" fmla="*/ 1300294 w 2209393"/>
              <a:gd name="connsiteY14" fmla="*/ 2207572 h 2207572"/>
              <a:gd name="connsiteX15" fmla="*/ 1295144 w 2209393"/>
              <a:gd name="connsiteY15" fmla="*/ 2203670 h 2207572"/>
              <a:gd name="connsiteX16" fmla="*/ 1261842 w 2209393"/>
              <a:gd name="connsiteY16" fmla="*/ 2170888 h 2207572"/>
              <a:gd name="connsiteX17" fmla="*/ 88459 w 2209393"/>
              <a:gd name="connsiteY17" fmla="*/ 998546 h 2207572"/>
              <a:gd name="connsiteX18" fmla="*/ 41888 w 2209393"/>
              <a:gd name="connsiteY18" fmla="*/ 950414 h 2207572"/>
              <a:gd name="connsiteX19" fmla="*/ 0 w 2209393"/>
              <a:gd name="connsiteY19" fmla="*/ 842963 h 2207572"/>
              <a:gd name="connsiteX20" fmla="*/ 35384 w 2209393"/>
              <a:gd name="connsiteY20" fmla="*/ 747739 h 2207572"/>
              <a:gd name="connsiteX21" fmla="*/ 76752 w 2209393"/>
              <a:gd name="connsiteY21" fmla="*/ 704030 h 2207572"/>
              <a:gd name="connsiteX22" fmla="*/ 781821 w 2209393"/>
              <a:gd name="connsiteY22" fmla="*/ 0 h 220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09393" h="2207572">
                <a:moveTo>
                  <a:pt x="781821" y="0"/>
                </a:moveTo>
                <a:cubicBezTo>
                  <a:pt x="800294" y="49433"/>
                  <a:pt x="820847" y="96784"/>
                  <a:pt x="842962" y="144656"/>
                </a:cubicBezTo>
                <a:lnTo>
                  <a:pt x="894996" y="245344"/>
                </a:lnTo>
                <a:cubicBezTo>
                  <a:pt x="911908" y="278906"/>
                  <a:pt x="931941" y="310908"/>
                  <a:pt x="953015" y="342388"/>
                </a:cubicBezTo>
                <a:cubicBezTo>
                  <a:pt x="974090" y="373869"/>
                  <a:pt x="992041" y="407952"/>
                  <a:pt x="1015978" y="437612"/>
                </a:cubicBezTo>
                <a:lnTo>
                  <a:pt x="1087525" y="528413"/>
                </a:lnTo>
                <a:cubicBezTo>
                  <a:pt x="1111178" y="558710"/>
                  <a:pt x="1136635" y="587556"/>
                  <a:pt x="1163756" y="614790"/>
                </a:cubicBezTo>
                <a:cubicBezTo>
                  <a:pt x="1190554" y="642108"/>
                  <a:pt x="1215270" y="671508"/>
                  <a:pt x="1244150" y="697525"/>
                </a:cubicBezTo>
                <a:cubicBezTo>
                  <a:pt x="1300867" y="748779"/>
                  <a:pt x="1357845" y="801075"/>
                  <a:pt x="1418987" y="846084"/>
                </a:cubicBezTo>
                <a:cubicBezTo>
                  <a:pt x="1660167" y="1033409"/>
                  <a:pt x="1926584" y="1163496"/>
                  <a:pt x="2143310" y="1319600"/>
                </a:cubicBezTo>
                <a:cubicBezTo>
                  <a:pt x="2165945" y="1334950"/>
                  <a:pt x="2186758" y="1350301"/>
                  <a:pt x="2209393" y="1367212"/>
                </a:cubicBezTo>
                <a:cubicBezTo>
                  <a:pt x="1962749" y="1613076"/>
                  <a:pt x="1630508" y="1939594"/>
                  <a:pt x="1392189" y="2177652"/>
                </a:cubicBezTo>
                <a:cubicBezTo>
                  <a:pt x="1382562" y="2187279"/>
                  <a:pt x="1373455" y="2196905"/>
                  <a:pt x="1363309" y="2205751"/>
                </a:cubicBezTo>
                <a:lnTo>
                  <a:pt x="1360803" y="2207572"/>
                </a:lnTo>
                <a:lnTo>
                  <a:pt x="1300294" y="2207572"/>
                </a:lnTo>
                <a:lnTo>
                  <a:pt x="1295144" y="2203670"/>
                </a:lnTo>
                <a:cubicBezTo>
                  <a:pt x="1283696" y="2193262"/>
                  <a:pt x="1272768" y="2181815"/>
                  <a:pt x="1261842" y="2170888"/>
                </a:cubicBezTo>
                <a:lnTo>
                  <a:pt x="88459" y="998546"/>
                </a:lnTo>
                <a:cubicBezTo>
                  <a:pt x="72589" y="982676"/>
                  <a:pt x="56718" y="967064"/>
                  <a:pt x="41888" y="950414"/>
                </a:cubicBezTo>
                <a:cubicBezTo>
                  <a:pt x="16654" y="920078"/>
                  <a:pt x="1954" y="882371"/>
                  <a:pt x="0" y="842963"/>
                </a:cubicBezTo>
                <a:cubicBezTo>
                  <a:pt x="1412" y="808276"/>
                  <a:pt x="13803" y="774933"/>
                  <a:pt x="35384" y="747739"/>
                </a:cubicBezTo>
                <a:cubicBezTo>
                  <a:pt x="48393" y="732648"/>
                  <a:pt x="62442" y="718078"/>
                  <a:pt x="76752" y="704030"/>
                </a:cubicBezTo>
                <a:cubicBezTo>
                  <a:pt x="272662" y="508119"/>
                  <a:pt x="689980" y="91321"/>
                  <a:pt x="781821" y="0"/>
                </a:cubicBezTo>
                <a:close/>
              </a:path>
            </a:pathLst>
          </a:custGeom>
        </p:spPr>
      </p:pic>
      <p:sp>
        <p:nvSpPr>
          <p:cNvPr id="24" name="Freeform: Shape 23">
            <a:extLst>
              <a:ext uri="{FF2B5EF4-FFF2-40B4-BE49-F238E27FC236}">
                <a16:creationId xmlns:a16="http://schemas.microsoft.com/office/drawing/2014/main" id="{63CA7813-7C00-47BA-A8A2-16132128E549}"/>
              </a:ext>
            </a:extLst>
          </p:cNvPr>
          <p:cNvSpPr/>
          <p:nvPr/>
        </p:nvSpPr>
        <p:spPr>
          <a:xfrm>
            <a:off x="9157271" y="4055207"/>
            <a:ext cx="1261289" cy="1384718"/>
          </a:xfrm>
          <a:custGeom>
            <a:avLst/>
            <a:gdLst>
              <a:gd name="connsiteX0" fmla="*/ 885453 w 1000661"/>
              <a:gd name="connsiteY0" fmla="*/ 260637 h 1098584"/>
              <a:gd name="connsiteX1" fmla="*/ 848938 w 1000661"/>
              <a:gd name="connsiteY1" fmla="*/ 195793 h 1098584"/>
              <a:gd name="connsiteX2" fmla="*/ 809906 w 1000661"/>
              <a:gd name="connsiteY2" fmla="*/ 132837 h 1098584"/>
              <a:gd name="connsiteX3" fmla="*/ 717151 w 1000661"/>
              <a:gd name="connsiteY3" fmla="*/ 16159 h 1098584"/>
              <a:gd name="connsiteX4" fmla="*/ 702881 w 1000661"/>
              <a:gd name="connsiteY4" fmla="*/ 0 h 1098584"/>
              <a:gd name="connsiteX5" fmla="*/ 634889 w 1000661"/>
              <a:gd name="connsiteY5" fmla="*/ 70511 h 1098584"/>
              <a:gd name="connsiteX6" fmla="*/ 39956 w 1000661"/>
              <a:gd name="connsiteY6" fmla="*/ 665023 h 1098584"/>
              <a:gd name="connsiteX7" fmla="*/ 24637 w 1000661"/>
              <a:gd name="connsiteY7" fmla="*/ 680343 h 1098584"/>
              <a:gd name="connsiteX8" fmla="*/ 22748 w 1000661"/>
              <a:gd name="connsiteY8" fmla="*/ 750224 h 1098584"/>
              <a:gd name="connsiteX9" fmla="*/ 34080 w 1000661"/>
              <a:gd name="connsiteY9" fmla="*/ 761766 h 1098584"/>
              <a:gd name="connsiteX10" fmla="*/ 316542 w 1000661"/>
              <a:gd name="connsiteY10" fmla="*/ 1043807 h 1098584"/>
              <a:gd name="connsiteX11" fmla="*/ 343823 w 1000661"/>
              <a:gd name="connsiteY11" fmla="*/ 1069829 h 1098584"/>
              <a:gd name="connsiteX12" fmla="*/ 418321 w 1000661"/>
              <a:gd name="connsiteY12" fmla="*/ 1098579 h 1098584"/>
              <a:gd name="connsiteX13" fmla="*/ 531851 w 1000661"/>
              <a:gd name="connsiteY13" fmla="*/ 1047165 h 1098584"/>
              <a:gd name="connsiteX14" fmla="*/ 1000662 w 1000661"/>
              <a:gd name="connsiteY14" fmla="*/ 578144 h 1098584"/>
              <a:gd name="connsiteX15" fmla="*/ 885453 w 1000661"/>
              <a:gd name="connsiteY15" fmla="*/ 260637 h 109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661" h="1098584">
                <a:moveTo>
                  <a:pt x="885453" y="260637"/>
                </a:moveTo>
                <a:cubicBezTo>
                  <a:pt x="875589" y="237344"/>
                  <a:pt x="860900" y="218667"/>
                  <a:pt x="848938" y="195793"/>
                </a:cubicBezTo>
                <a:cubicBezTo>
                  <a:pt x="837019" y="174157"/>
                  <a:pt x="823987" y="153150"/>
                  <a:pt x="809906" y="132837"/>
                </a:cubicBezTo>
                <a:cubicBezTo>
                  <a:pt x="781743" y="91832"/>
                  <a:pt x="750748" y="52841"/>
                  <a:pt x="717151" y="16159"/>
                </a:cubicBezTo>
                <a:cubicBezTo>
                  <a:pt x="712744" y="10703"/>
                  <a:pt x="707707" y="5456"/>
                  <a:pt x="702881" y="0"/>
                </a:cubicBezTo>
                <a:lnTo>
                  <a:pt x="634889" y="70511"/>
                </a:lnTo>
                <a:lnTo>
                  <a:pt x="39956" y="665023"/>
                </a:lnTo>
                <a:cubicBezTo>
                  <a:pt x="34710" y="670060"/>
                  <a:pt x="29673" y="675096"/>
                  <a:pt x="24637" y="680343"/>
                </a:cubicBezTo>
                <a:cubicBezTo>
                  <a:pt x="-7890" y="714129"/>
                  <a:pt x="-7890" y="717906"/>
                  <a:pt x="22748" y="750224"/>
                </a:cubicBezTo>
                <a:lnTo>
                  <a:pt x="34080" y="761766"/>
                </a:lnTo>
                <a:lnTo>
                  <a:pt x="316542" y="1043807"/>
                </a:lnTo>
                <a:cubicBezTo>
                  <a:pt x="325356" y="1052831"/>
                  <a:pt x="334379" y="1061645"/>
                  <a:pt x="343823" y="1069829"/>
                </a:cubicBezTo>
                <a:cubicBezTo>
                  <a:pt x="364806" y="1087373"/>
                  <a:pt x="390998" y="1097467"/>
                  <a:pt x="418321" y="1098579"/>
                </a:cubicBezTo>
                <a:cubicBezTo>
                  <a:pt x="461886" y="1098957"/>
                  <a:pt x="503416" y="1080154"/>
                  <a:pt x="531851" y="1047165"/>
                </a:cubicBezTo>
                <a:cubicBezTo>
                  <a:pt x="687708" y="890342"/>
                  <a:pt x="843965" y="734002"/>
                  <a:pt x="1000662" y="578144"/>
                </a:cubicBezTo>
                <a:cubicBezTo>
                  <a:pt x="973633" y="468517"/>
                  <a:pt x="934999" y="362080"/>
                  <a:pt x="885453" y="260637"/>
                </a:cubicBezTo>
                <a:close/>
              </a:path>
            </a:pathLst>
          </a:custGeom>
          <a:solidFill>
            <a:srgbClr val="708BAC">
              <a:alpha val="44000"/>
            </a:srgbClr>
          </a:solidFill>
          <a:ln w="2095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AC2EF45D-D54F-4056-A377-F929A967CD8F}"/>
              </a:ext>
            </a:extLst>
          </p:cNvPr>
          <p:cNvSpPr/>
          <p:nvPr/>
        </p:nvSpPr>
        <p:spPr>
          <a:xfrm>
            <a:off x="8512502" y="1232315"/>
            <a:ext cx="3284159" cy="3137660"/>
          </a:xfrm>
          <a:custGeom>
            <a:avLst/>
            <a:gdLst>
              <a:gd name="connsiteX0" fmla="*/ 2576782 w 2605533"/>
              <a:gd name="connsiteY0" fmla="*/ 1591346 h 2489305"/>
              <a:gd name="connsiteX1" fmla="*/ 2543625 w 2605533"/>
              <a:gd name="connsiteY1" fmla="*/ 1556090 h 2489305"/>
              <a:gd name="connsiteX2" fmla="*/ 1053670 w 2605533"/>
              <a:gd name="connsiteY2" fmla="*/ 65087 h 2489305"/>
              <a:gd name="connsiteX3" fmla="*/ 1018415 w 2605533"/>
              <a:gd name="connsiteY3" fmla="*/ 31720 h 2489305"/>
              <a:gd name="connsiteX4" fmla="*/ 855989 w 2605533"/>
              <a:gd name="connsiteY4" fmla="*/ 31720 h 2489305"/>
              <a:gd name="connsiteX5" fmla="*/ 817166 w 2605533"/>
              <a:gd name="connsiteY5" fmla="*/ 68864 h 2489305"/>
              <a:gd name="connsiteX6" fmla="*/ 0 w 2605533"/>
              <a:gd name="connsiteY6" fmla="*/ 880365 h 2489305"/>
              <a:gd name="connsiteX7" fmla="*/ 83941 w 2605533"/>
              <a:gd name="connsiteY7" fmla="*/ 1028730 h 2489305"/>
              <a:gd name="connsiteX8" fmla="*/ 543938 w 2605533"/>
              <a:gd name="connsiteY8" fmla="*/ 1476556 h 2489305"/>
              <a:gd name="connsiteX9" fmla="*/ 1159856 w 2605533"/>
              <a:gd name="connsiteY9" fmla="*/ 1785879 h 2489305"/>
              <a:gd name="connsiteX10" fmla="*/ 1733383 w 2605533"/>
              <a:gd name="connsiteY10" fmla="*/ 2300438 h 2489305"/>
              <a:gd name="connsiteX11" fmla="*/ 1840198 w 2605533"/>
              <a:gd name="connsiteY11" fmla="*/ 2489305 h 2489305"/>
              <a:gd name="connsiteX12" fmla="*/ 1845025 w 2605533"/>
              <a:gd name="connsiteY12" fmla="*/ 2485108 h 2489305"/>
              <a:gd name="connsiteX13" fmla="*/ 2539008 w 2605533"/>
              <a:gd name="connsiteY13" fmla="*/ 1791125 h 2489305"/>
              <a:gd name="connsiteX14" fmla="*/ 2578460 w 2605533"/>
              <a:gd name="connsiteY14" fmla="*/ 1747056 h 2489305"/>
              <a:gd name="connsiteX15" fmla="*/ 2605531 w 2605533"/>
              <a:gd name="connsiteY15" fmla="*/ 1665424 h 2489305"/>
              <a:gd name="connsiteX16" fmla="*/ 2576782 w 2605533"/>
              <a:gd name="connsiteY16" fmla="*/ 1591346 h 248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05533" h="2489305">
                <a:moveTo>
                  <a:pt x="2576782" y="1591346"/>
                </a:moveTo>
                <a:cubicBezTo>
                  <a:pt x="2566499" y="1578964"/>
                  <a:pt x="2555796" y="1567422"/>
                  <a:pt x="2543625" y="1556090"/>
                </a:cubicBezTo>
                <a:lnTo>
                  <a:pt x="1053670" y="65087"/>
                </a:lnTo>
                <a:cubicBezTo>
                  <a:pt x="1042485" y="53377"/>
                  <a:pt x="1030713" y="42242"/>
                  <a:pt x="1018415" y="31720"/>
                </a:cubicBezTo>
                <a:cubicBezTo>
                  <a:pt x="972541" y="-10573"/>
                  <a:pt x="901871" y="-10573"/>
                  <a:pt x="855989" y="31720"/>
                </a:cubicBezTo>
                <a:cubicBezTo>
                  <a:pt x="842391" y="43394"/>
                  <a:pt x="829430" y="55795"/>
                  <a:pt x="817166" y="68864"/>
                </a:cubicBezTo>
                <a:cubicBezTo>
                  <a:pt x="586748" y="298863"/>
                  <a:pt x="232517" y="648268"/>
                  <a:pt x="0" y="880365"/>
                </a:cubicBezTo>
                <a:cubicBezTo>
                  <a:pt x="25602" y="931359"/>
                  <a:pt x="53513" y="981094"/>
                  <a:pt x="83941" y="1028730"/>
                </a:cubicBezTo>
                <a:cubicBezTo>
                  <a:pt x="198817" y="1212996"/>
                  <a:pt x="356659" y="1366661"/>
                  <a:pt x="543938" y="1476556"/>
                </a:cubicBezTo>
                <a:cubicBezTo>
                  <a:pt x="728399" y="1590716"/>
                  <a:pt x="942658" y="1665424"/>
                  <a:pt x="1159856" y="1785879"/>
                </a:cubicBezTo>
                <a:cubicBezTo>
                  <a:pt x="1391218" y="1906502"/>
                  <a:pt x="1588480" y="2083450"/>
                  <a:pt x="1733383" y="2300438"/>
                </a:cubicBezTo>
                <a:cubicBezTo>
                  <a:pt x="1772668" y="2361232"/>
                  <a:pt x="1808343" y="2424314"/>
                  <a:pt x="1840198" y="2489305"/>
                </a:cubicBezTo>
                <a:lnTo>
                  <a:pt x="1845025" y="2485108"/>
                </a:lnTo>
                <a:cubicBezTo>
                  <a:pt x="2076430" y="2253851"/>
                  <a:pt x="2307750" y="2022530"/>
                  <a:pt x="2539008" y="1791125"/>
                </a:cubicBezTo>
                <a:cubicBezTo>
                  <a:pt x="2552921" y="1777149"/>
                  <a:pt x="2566100" y="1762438"/>
                  <a:pt x="2578460" y="1747056"/>
                </a:cubicBezTo>
                <a:cubicBezTo>
                  <a:pt x="2596193" y="1723553"/>
                  <a:pt x="2605699" y="1694866"/>
                  <a:pt x="2605531" y="1665424"/>
                </a:cubicBezTo>
                <a:cubicBezTo>
                  <a:pt x="2603831" y="1638353"/>
                  <a:pt x="2593800" y="1612472"/>
                  <a:pt x="2576782" y="1591346"/>
                </a:cubicBezTo>
                <a:close/>
              </a:path>
            </a:pathLst>
          </a:custGeom>
          <a:solidFill>
            <a:srgbClr val="708BAC">
              <a:alpha val="44000"/>
            </a:srgbClr>
          </a:solidFill>
          <a:ln w="20955" cap="flat">
            <a:noFill/>
            <a:prstDash val="solid"/>
            <a:miter/>
          </a:ln>
        </p:spPr>
        <p:txBody>
          <a:bodyPr rtlCol="0" anchor="ctr"/>
          <a:lstStyle/>
          <a:p>
            <a:endParaRPr lang="en-US"/>
          </a:p>
        </p:txBody>
      </p:sp>
    </p:spTree>
    <p:extLst>
      <p:ext uri="{BB962C8B-B14F-4D97-AF65-F5344CB8AC3E}">
        <p14:creationId xmlns:p14="http://schemas.microsoft.com/office/powerpoint/2010/main" val="287213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2">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CAE3165-AF44-4D23-9A29-496C65EE7D5C}"/>
              </a:ext>
            </a:extLst>
          </p:cNvPr>
          <p:cNvSpPr/>
          <p:nvPr/>
        </p:nvSpPr>
        <p:spPr>
          <a:xfrm>
            <a:off x="1" y="0"/>
            <a:ext cx="12192000" cy="6848724"/>
          </a:xfrm>
          <a:prstGeom prst="rect">
            <a:avLst/>
          </a:prstGeom>
          <a:solidFill>
            <a:srgbClr val="DD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descr="A picture containing person, outdoor, outdoor object, colorful&#10;&#10;Description automatically generated">
            <a:extLst>
              <a:ext uri="{FF2B5EF4-FFF2-40B4-BE49-F238E27FC236}">
                <a16:creationId xmlns:a16="http://schemas.microsoft.com/office/drawing/2014/main" id="{00A3E25C-A372-4861-9F0C-A3DB47E2FBB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840" t="628" r="27463" b="-89"/>
          <a:stretch/>
        </p:blipFill>
        <p:spPr>
          <a:xfrm>
            <a:off x="10106202" y="1090"/>
            <a:ext cx="2085799" cy="2575570"/>
          </a:xfrm>
          <a:custGeom>
            <a:avLst/>
            <a:gdLst>
              <a:gd name="connsiteX0" fmla="*/ 2085799 w 2085799"/>
              <a:gd name="connsiteY0" fmla="*/ 0 h 2575570"/>
              <a:gd name="connsiteX1" fmla="*/ 2085799 w 2085799"/>
              <a:gd name="connsiteY1" fmla="*/ 2185780 h 2575570"/>
              <a:gd name="connsiteX2" fmla="*/ 1749198 w 2085799"/>
              <a:gd name="connsiteY2" fmla="*/ 2535706 h 2575570"/>
              <a:gd name="connsiteX3" fmla="*/ 1565443 w 2085799"/>
              <a:gd name="connsiteY3" fmla="*/ 2539273 h 2575570"/>
              <a:gd name="connsiteX4" fmla="*/ 39866 w 2085799"/>
              <a:gd name="connsiteY4" fmla="*/ 1071793 h 2575570"/>
              <a:gd name="connsiteX5" fmla="*/ 36299 w 2085799"/>
              <a:gd name="connsiteY5" fmla="*/ 888037 h 2575570"/>
              <a:gd name="connsiteX6" fmla="*/ 890517 w 2085799"/>
              <a:gd name="connsiteY6" fmla="*/ 0 h 257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799" h="2575570">
                <a:moveTo>
                  <a:pt x="2085799" y="0"/>
                </a:moveTo>
                <a:lnTo>
                  <a:pt x="2085799" y="2185780"/>
                </a:lnTo>
                <a:lnTo>
                  <a:pt x="1749198" y="2535706"/>
                </a:lnTo>
                <a:cubicBezTo>
                  <a:pt x="1699441" y="2587433"/>
                  <a:pt x="1617171" y="2589030"/>
                  <a:pt x="1565443" y="2539273"/>
                </a:cubicBezTo>
                <a:lnTo>
                  <a:pt x="39866" y="1071793"/>
                </a:lnTo>
                <a:cubicBezTo>
                  <a:pt x="-11862" y="1022035"/>
                  <a:pt x="-13459" y="939765"/>
                  <a:pt x="36299" y="888037"/>
                </a:cubicBezTo>
                <a:lnTo>
                  <a:pt x="890517" y="0"/>
                </a:lnTo>
                <a:close/>
              </a:path>
            </a:pathLst>
          </a:custGeom>
        </p:spPr>
      </p:pic>
      <p:pic>
        <p:nvPicPr>
          <p:cNvPr id="44" name="Picture 43" descr="A person raising the hands&#10;&#10;Description automatically generated with low confidence">
            <a:extLst>
              <a:ext uri="{FF2B5EF4-FFF2-40B4-BE49-F238E27FC236}">
                <a16:creationId xmlns:a16="http://schemas.microsoft.com/office/drawing/2014/main" id="{537D450C-9F16-49CF-87BA-9FF35C02CDF5}"/>
              </a:ext>
            </a:extLst>
          </p:cNvPr>
          <p:cNvPicPr>
            <a:picLocks noChangeAspect="1"/>
          </p:cNvPicPr>
          <p:nvPr/>
        </p:nvPicPr>
        <p:blipFill>
          <a:blip r:embed="rId4">
            <a:extLst>
              <a:ext uri="{28A0092B-C50C-407E-A947-70E740481C1C}">
                <a14:useLocalDpi xmlns:a14="http://schemas.microsoft.com/office/drawing/2010/main" val="0"/>
              </a:ext>
            </a:extLst>
          </a:blip>
          <a:srcRect l="6232" t="3692" r="53398" b="10139"/>
          <a:stretch>
            <a:fillRect/>
          </a:stretch>
        </p:blipFill>
        <p:spPr>
          <a:xfrm>
            <a:off x="10179916" y="3985811"/>
            <a:ext cx="2015992" cy="2871841"/>
          </a:xfrm>
          <a:custGeom>
            <a:avLst/>
            <a:gdLst>
              <a:gd name="connsiteX0" fmla="*/ 1636667 w 2015992"/>
              <a:gd name="connsiteY0" fmla="*/ 25 h 2871841"/>
              <a:gd name="connsiteX1" fmla="*/ 1729284 w 2015992"/>
              <a:gd name="connsiteY1" fmla="*/ 36298 h 2871841"/>
              <a:gd name="connsiteX2" fmla="*/ 2015992 w 2015992"/>
              <a:gd name="connsiteY2" fmla="*/ 312087 h 2871841"/>
              <a:gd name="connsiteX3" fmla="*/ 2015992 w 2015992"/>
              <a:gd name="connsiteY3" fmla="*/ 2871841 h 2871841"/>
              <a:gd name="connsiteX4" fmla="*/ 1161833 w 2015992"/>
              <a:gd name="connsiteY4" fmla="*/ 2871841 h 2871841"/>
              <a:gd name="connsiteX5" fmla="*/ 39865 w 2015992"/>
              <a:gd name="connsiteY5" fmla="*/ 1792601 h 2871841"/>
              <a:gd name="connsiteX6" fmla="*/ 36298 w 2015992"/>
              <a:gd name="connsiteY6" fmla="*/ 1608845 h 2871841"/>
              <a:gd name="connsiteX7" fmla="*/ 1545529 w 2015992"/>
              <a:gd name="connsiteY7" fmla="*/ 39864 h 2871841"/>
              <a:gd name="connsiteX8" fmla="*/ 1636667 w 2015992"/>
              <a:gd name="connsiteY8" fmla="*/ 25 h 287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992" h="2871841">
                <a:moveTo>
                  <a:pt x="1636667" y="25"/>
                </a:moveTo>
                <a:cubicBezTo>
                  <a:pt x="1669921" y="-621"/>
                  <a:pt x="1703420" y="11419"/>
                  <a:pt x="1729284" y="36298"/>
                </a:cubicBezTo>
                <a:lnTo>
                  <a:pt x="2015992" y="312087"/>
                </a:lnTo>
                <a:lnTo>
                  <a:pt x="2015992" y="2871841"/>
                </a:lnTo>
                <a:lnTo>
                  <a:pt x="1161833" y="2871841"/>
                </a:lnTo>
                <a:lnTo>
                  <a:pt x="39865" y="1792601"/>
                </a:lnTo>
                <a:cubicBezTo>
                  <a:pt x="-11862" y="1742843"/>
                  <a:pt x="-13459" y="1660573"/>
                  <a:pt x="36298" y="1608845"/>
                </a:cubicBezTo>
                <a:lnTo>
                  <a:pt x="1545529" y="39864"/>
                </a:lnTo>
                <a:cubicBezTo>
                  <a:pt x="1570407" y="14001"/>
                  <a:pt x="1603414" y="669"/>
                  <a:pt x="1636667" y="25"/>
                </a:cubicBezTo>
                <a:close/>
              </a:path>
            </a:pathLst>
          </a:custGeom>
        </p:spPr>
      </p:pic>
      <p:sp>
        <p:nvSpPr>
          <p:cNvPr id="45" name="Freeform: Shape 44">
            <a:extLst>
              <a:ext uri="{FF2B5EF4-FFF2-40B4-BE49-F238E27FC236}">
                <a16:creationId xmlns:a16="http://schemas.microsoft.com/office/drawing/2014/main" id="{7E255052-DB71-41F5-A2FC-06300F0613C6}"/>
              </a:ext>
            </a:extLst>
          </p:cNvPr>
          <p:cNvSpPr/>
          <p:nvPr/>
        </p:nvSpPr>
        <p:spPr>
          <a:xfrm rot="2633279">
            <a:off x="10469024" y="-271433"/>
            <a:ext cx="1417202" cy="1453112"/>
          </a:xfrm>
          <a:custGeom>
            <a:avLst/>
            <a:gdLst>
              <a:gd name="connsiteX0" fmla="*/ 0 w 1417202"/>
              <a:gd name="connsiteY0" fmla="*/ 778180 h 1453112"/>
              <a:gd name="connsiteX1" fmla="*/ 808988 w 1417202"/>
              <a:gd name="connsiteY1" fmla="*/ 0 h 1453112"/>
              <a:gd name="connsiteX2" fmla="*/ 1339709 w 1417202"/>
              <a:gd name="connsiteY2" fmla="*/ 0 h 1453112"/>
              <a:gd name="connsiteX3" fmla="*/ 1417202 w 1417202"/>
              <a:gd name="connsiteY3" fmla="*/ 77493 h 1453112"/>
              <a:gd name="connsiteX4" fmla="*/ 1417202 w 1417202"/>
              <a:gd name="connsiteY4" fmla="*/ 1375619 h 1453112"/>
              <a:gd name="connsiteX5" fmla="*/ 1339709 w 1417202"/>
              <a:gd name="connsiteY5" fmla="*/ 1453112 h 1453112"/>
              <a:gd name="connsiteX6" fmla="*/ 77493 w 1417202"/>
              <a:gd name="connsiteY6" fmla="*/ 1453112 h 1453112"/>
              <a:gd name="connsiteX7" fmla="*/ 0 w 1417202"/>
              <a:gd name="connsiteY7" fmla="*/ 1375619 h 14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7202" h="1453112">
                <a:moveTo>
                  <a:pt x="0" y="778180"/>
                </a:moveTo>
                <a:lnTo>
                  <a:pt x="808988" y="0"/>
                </a:lnTo>
                <a:lnTo>
                  <a:pt x="1339709" y="0"/>
                </a:lnTo>
                <a:cubicBezTo>
                  <a:pt x="1382507" y="0"/>
                  <a:pt x="1417202" y="34695"/>
                  <a:pt x="1417202" y="77493"/>
                </a:cubicBezTo>
                <a:lnTo>
                  <a:pt x="1417202" y="1375619"/>
                </a:lnTo>
                <a:cubicBezTo>
                  <a:pt x="1417202" y="1418417"/>
                  <a:pt x="1382507" y="1453112"/>
                  <a:pt x="1339709" y="1453112"/>
                </a:cubicBezTo>
                <a:lnTo>
                  <a:pt x="77493" y="1453112"/>
                </a:lnTo>
                <a:cubicBezTo>
                  <a:pt x="34695" y="1453112"/>
                  <a:pt x="0" y="1418417"/>
                  <a:pt x="0" y="1375619"/>
                </a:cubicBezTo>
                <a:close/>
              </a:path>
            </a:pathLst>
          </a:custGeom>
          <a:gradFill flip="none" rotWithShape="1">
            <a:gsLst>
              <a:gs pos="0">
                <a:srgbClr val="FCB322">
                  <a:alpha val="34000"/>
                </a:srgbClr>
              </a:gs>
              <a:gs pos="100000">
                <a:srgbClr val="FCB322">
                  <a:alpha val="66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A1260459-BC4A-4D5B-BDD6-E912FD5FE359}"/>
              </a:ext>
            </a:extLst>
          </p:cNvPr>
          <p:cNvSpPr/>
          <p:nvPr/>
        </p:nvSpPr>
        <p:spPr>
          <a:xfrm rot="2633279">
            <a:off x="10506807" y="5377262"/>
            <a:ext cx="1417202" cy="1453112"/>
          </a:xfrm>
          <a:custGeom>
            <a:avLst/>
            <a:gdLst>
              <a:gd name="connsiteX0" fmla="*/ 22697 w 1417202"/>
              <a:gd name="connsiteY0" fmla="*/ 22698 h 1453112"/>
              <a:gd name="connsiteX1" fmla="*/ 77493 w 1417202"/>
              <a:gd name="connsiteY1" fmla="*/ 0 h 1453112"/>
              <a:gd name="connsiteX2" fmla="*/ 1339709 w 1417202"/>
              <a:gd name="connsiteY2" fmla="*/ 0 h 1453112"/>
              <a:gd name="connsiteX3" fmla="*/ 1417202 w 1417202"/>
              <a:gd name="connsiteY3" fmla="*/ 77493 h 1453112"/>
              <a:gd name="connsiteX4" fmla="*/ 1417202 w 1417202"/>
              <a:gd name="connsiteY4" fmla="*/ 1091403 h 1453112"/>
              <a:gd name="connsiteX5" fmla="*/ 1041173 w 1417202"/>
              <a:gd name="connsiteY5" fmla="*/ 1453112 h 1453112"/>
              <a:gd name="connsiteX6" fmla="*/ 77493 w 1417202"/>
              <a:gd name="connsiteY6" fmla="*/ 1453112 h 1453112"/>
              <a:gd name="connsiteX7" fmla="*/ 0 w 1417202"/>
              <a:gd name="connsiteY7" fmla="*/ 1375619 h 1453112"/>
              <a:gd name="connsiteX8" fmla="*/ 0 w 1417202"/>
              <a:gd name="connsiteY8" fmla="*/ 77493 h 1453112"/>
              <a:gd name="connsiteX9" fmla="*/ 22697 w 1417202"/>
              <a:gd name="connsiteY9" fmla="*/ 22698 h 14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202" h="1453112">
                <a:moveTo>
                  <a:pt x="22697" y="22698"/>
                </a:moveTo>
                <a:cubicBezTo>
                  <a:pt x="36721" y="8674"/>
                  <a:pt x="56094" y="0"/>
                  <a:pt x="77493" y="0"/>
                </a:cubicBezTo>
                <a:lnTo>
                  <a:pt x="1339709" y="0"/>
                </a:lnTo>
                <a:cubicBezTo>
                  <a:pt x="1382507" y="0"/>
                  <a:pt x="1417202" y="34695"/>
                  <a:pt x="1417202" y="77493"/>
                </a:cubicBezTo>
                <a:lnTo>
                  <a:pt x="1417202" y="1091403"/>
                </a:lnTo>
                <a:lnTo>
                  <a:pt x="1041173" y="1453112"/>
                </a:lnTo>
                <a:lnTo>
                  <a:pt x="77493" y="1453112"/>
                </a:lnTo>
                <a:cubicBezTo>
                  <a:pt x="34695" y="1453112"/>
                  <a:pt x="0" y="1418417"/>
                  <a:pt x="0" y="1375619"/>
                </a:cubicBezTo>
                <a:lnTo>
                  <a:pt x="0" y="77493"/>
                </a:lnTo>
                <a:cubicBezTo>
                  <a:pt x="0" y="56094"/>
                  <a:pt x="8674" y="36720"/>
                  <a:pt x="22697" y="22698"/>
                </a:cubicBezTo>
                <a:close/>
              </a:path>
            </a:pathLst>
          </a:custGeom>
          <a:gradFill>
            <a:gsLst>
              <a:gs pos="0">
                <a:srgbClr val="E39EB4">
                  <a:alpha val="37000"/>
                </a:srgbClr>
              </a:gs>
              <a:gs pos="100000">
                <a:srgbClr val="E86888">
                  <a:alpha val="72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7" name="Picture 46">
            <a:extLst>
              <a:ext uri="{FF2B5EF4-FFF2-40B4-BE49-F238E27FC236}">
                <a16:creationId xmlns:a16="http://schemas.microsoft.com/office/drawing/2014/main" id="{AFEECFE1-FC14-4C0D-932B-28B6B1896B34}"/>
              </a:ext>
            </a:extLst>
          </p:cNvPr>
          <p:cNvPicPr>
            <a:picLocks noChangeAspect="1"/>
          </p:cNvPicPr>
          <p:nvPr/>
        </p:nvPicPr>
        <p:blipFill rotWithShape="1">
          <a:blip r:embed="rId5">
            <a:extLst>
              <a:ext uri="{28A0092B-C50C-407E-A947-70E740481C1C}">
                <a14:useLocalDpi xmlns:a14="http://schemas.microsoft.com/office/drawing/2010/main" val="0"/>
              </a:ext>
            </a:extLst>
          </a:blip>
          <a:srcRect l="27056" t="993" r="397" b="4123"/>
          <a:stretch/>
        </p:blipFill>
        <p:spPr>
          <a:xfrm>
            <a:off x="7731409" y="2620657"/>
            <a:ext cx="1958420" cy="1956806"/>
          </a:xfrm>
          <a:custGeom>
            <a:avLst/>
            <a:gdLst>
              <a:gd name="connsiteX0" fmla="*/ 781821 w 2209393"/>
              <a:gd name="connsiteY0" fmla="*/ 0 h 2207572"/>
              <a:gd name="connsiteX1" fmla="*/ 842962 w 2209393"/>
              <a:gd name="connsiteY1" fmla="*/ 144656 h 2207572"/>
              <a:gd name="connsiteX2" fmla="*/ 894996 w 2209393"/>
              <a:gd name="connsiteY2" fmla="*/ 245344 h 2207572"/>
              <a:gd name="connsiteX3" fmla="*/ 953015 w 2209393"/>
              <a:gd name="connsiteY3" fmla="*/ 342388 h 2207572"/>
              <a:gd name="connsiteX4" fmla="*/ 1015978 w 2209393"/>
              <a:gd name="connsiteY4" fmla="*/ 437612 h 2207572"/>
              <a:gd name="connsiteX5" fmla="*/ 1087525 w 2209393"/>
              <a:gd name="connsiteY5" fmla="*/ 528413 h 2207572"/>
              <a:gd name="connsiteX6" fmla="*/ 1163756 w 2209393"/>
              <a:gd name="connsiteY6" fmla="*/ 614790 h 2207572"/>
              <a:gd name="connsiteX7" fmla="*/ 1244150 w 2209393"/>
              <a:gd name="connsiteY7" fmla="*/ 697525 h 2207572"/>
              <a:gd name="connsiteX8" fmla="*/ 1418987 w 2209393"/>
              <a:gd name="connsiteY8" fmla="*/ 846084 h 2207572"/>
              <a:gd name="connsiteX9" fmla="*/ 2143310 w 2209393"/>
              <a:gd name="connsiteY9" fmla="*/ 1319600 h 2207572"/>
              <a:gd name="connsiteX10" fmla="*/ 2209393 w 2209393"/>
              <a:gd name="connsiteY10" fmla="*/ 1367212 h 2207572"/>
              <a:gd name="connsiteX11" fmla="*/ 1392189 w 2209393"/>
              <a:gd name="connsiteY11" fmla="*/ 2177652 h 2207572"/>
              <a:gd name="connsiteX12" fmla="*/ 1363309 w 2209393"/>
              <a:gd name="connsiteY12" fmla="*/ 2205751 h 2207572"/>
              <a:gd name="connsiteX13" fmla="*/ 1360803 w 2209393"/>
              <a:gd name="connsiteY13" fmla="*/ 2207572 h 2207572"/>
              <a:gd name="connsiteX14" fmla="*/ 1300294 w 2209393"/>
              <a:gd name="connsiteY14" fmla="*/ 2207572 h 2207572"/>
              <a:gd name="connsiteX15" fmla="*/ 1295144 w 2209393"/>
              <a:gd name="connsiteY15" fmla="*/ 2203670 h 2207572"/>
              <a:gd name="connsiteX16" fmla="*/ 1261842 w 2209393"/>
              <a:gd name="connsiteY16" fmla="*/ 2170888 h 2207572"/>
              <a:gd name="connsiteX17" fmla="*/ 88459 w 2209393"/>
              <a:gd name="connsiteY17" fmla="*/ 998546 h 2207572"/>
              <a:gd name="connsiteX18" fmla="*/ 41888 w 2209393"/>
              <a:gd name="connsiteY18" fmla="*/ 950414 h 2207572"/>
              <a:gd name="connsiteX19" fmla="*/ 0 w 2209393"/>
              <a:gd name="connsiteY19" fmla="*/ 842963 h 2207572"/>
              <a:gd name="connsiteX20" fmla="*/ 35384 w 2209393"/>
              <a:gd name="connsiteY20" fmla="*/ 747739 h 2207572"/>
              <a:gd name="connsiteX21" fmla="*/ 76752 w 2209393"/>
              <a:gd name="connsiteY21" fmla="*/ 704030 h 2207572"/>
              <a:gd name="connsiteX22" fmla="*/ 781821 w 2209393"/>
              <a:gd name="connsiteY22" fmla="*/ 0 h 220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09393" h="2207572">
                <a:moveTo>
                  <a:pt x="781821" y="0"/>
                </a:moveTo>
                <a:cubicBezTo>
                  <a:pt x="800294" y="49433"/>
                  <a:pt x="820847" y="96784"/>
                  <a:pt x="842962" y="144656"/>
                </a:cubicBezTo>
                <a:lnTo>
                  <a:pt x="894996" y="245344"/>
                </a:lnTo>
                <a:cubicBezTo>
                  <a:pt x="911908" y="278906"/>
                  <a:pt x="931941" y="310908"/>
                  <a:pt x="953015" y="342388"/>
                </a:cubicBezTo>
                <a:cubicBezTo>
                  <a:pt x="974090" y="373869"/>
                  <a:pt x="992041" y="407952"/>
                  <a:pt x="1015978" y="437612"/>
                </a:cubicBezTo>
                <a:lnTo>
                  <a:pt x="1087525" y="528413"/>
                </a:lnTo>
                <a:cubicBezTo>
                  <a:pt x="1111178" y="558710"/>
                  <a:pt x="1136635" y="587556"/>
                  <a:pt x="1163756" y="614790"/>
                </a:cubicBezTo>
                <a:cubicBezTo>
                  <a:pt x="1190554" y="642108"/>
                  <a:pt x="1215270" y="671508"/>
                  <a:pt x="1244150" y="697525"/>
                </a:cubicBezTo>
                <a:cubicBezTo>
                  <a:pt x="1300867" y="748779"/>
                  <a:pt x="1357845" y="801075"/>
                  <a:pt x="1418987" y="846084"/>
                </a:cubicBezTo>
                <a:cubicBezTo>
                  <a:pt x="1660167" y="1033409"/>
                  <a:pt x="1926584" y="1163496"/>
                  <a:pt x="2143310" y="1319600"/>
                </a:cubicBezTo>
                <a:cubicBezTo>
                  <a:pt x="2165945" y="1334950"/>
                  <a:pt x="2186758" y="1350301"/>
                  <a:pt x="2209393" y="1367212"/>
                </a:cubicBezTo>
                <a:cubicBezTo>
                  <a:pt x="1962749" y="1613076"/>
                  <a:pt x="1630508" y="1939594"/>
                  <a:pt x="1392189" y="2177652"/>
                </a:cubicBezTo>
                <a:cubicBezTo>
                  <a:pt x="1382562" y="2187279"/>
                  <a:pt x="1373455" y="2196905"/>
                  <a:pt x="1363309" y="2205751"/>
                </a:cubicBezTo>
                <a:lnTo>
                  <a:pt x="1360803" y="2207572"/>
                </a:lnTo>
                <a:lnTo>
                  <a:pt x="1300294" y="2207572"/>
                </a:lnTo>
                <a:lnTo>
                  <a:pt x="1295144" y="2203670"/>
                </a:lnTo>
                <a:cubicBezTo>
                  <a:pt x="1283696" y="2193262"/>
                  <a:pt x="1272768" y="2181815"/>
                  <a:pt x="1261842" y="2170888"/>
                </a:cubicBezTo>
                <a:lnTo>
                  <a:pt x="88459" y="998546"/>
                </a:lnTo>
                <a:cubicBezTo>
                  <a:pt x="72589" y="982676"/>
                  <a:pt x="56718" y="967064"/>
                  <a:pt x="41888" y="950414"/>
                </a:cubicBezTo>
                <a:cubicBezTo>
                  <a:pt x="16654" y="920078"/>
                  <a:pt x="1954" y="882371"/>
                  <a:pt x="0" y="842963"/>
                </a:cubicBezTo>
                <a:cubicBezTo>
                  <a:pt x="1412" y="808276"/>
                  <a:pt x="13803" y="774933"/>
                  <a:pt x="35384" y="747739"/>
                </a:cubicBezTo>
                <a:cubicBezTo>
                  <a:pt x="48393" y="732648"/>
                  <a:pt x="62442" y="718078"/>
                  <a:pt x="76752" y="704030"/>
                </a:cubicBezTo>
                <a:cubicBezTo>
                  <a:pt x="272662" y="508119"/>
                  <a:pt x="689980" y="91321"/>
                  <a:pt x="781821" y="0"/>
                </a:cubicBezTo>
                <a:close/>
              </a:path>
            </a:pathLst>
          </a:custGeom>
        </p:spPr>
      </p:pic>
      <p:sp>
        <p:nvSpPr>
          <p:cNvPr id="48" name="Freeform: Shape 47">
            <a:extLst>
              <a:ext uri="{FF2B5EF4-FFF2-40B4-BE49-F238E27FC236}">
                <a16:creationId xmlns:a16="http://schemas.microsoft.com/office/drawing/2014/main" id="{159575B1-A267-4B26-8C59-699ED555E616}"/>
              </a:ext>
            </a:extLst>
          </p:cNvPr>
          <p:cNvSpPr/>
          <p:nvPr/>
        </p:nvSpPr>
        <p:spPr>
          <a:xfrm>
            <a:off x="9157271" y="4055207"/>
            <a:ext cx="1261289" cy="1384718"/>
          </a:xfrm>
          <a:custGeom>
            <a:avLst/>
            <a:gdLst>
              <a:gd name="connsiteX0" fmla="*/ 885453 w 1000661"/>
              <a:gd name="connsiteY0" fmla="*/ 260637 h 1098584"/>
              <a:gd name="connsiteX1" fmla="*/ 848938 w 1000661"/>
              <a:gd name="connsiteY1" fmla="*/ 195793 h 1098584"/>
              <a:gd name="connsiteX2" fmla="*/ 809906 w 1000661"/>
              <a:gd name="connsiteY2" fmla="*/ 132837 h 1098584"/>
              <a:gd name="connsiteX3" fmla="*/ 717151 w 1000661"/>
              <a:gd name="connsiteY3" fmla="*/ 16159 h 1098584"/>
              <a:gd name="connsiteX4" fmla="*/ 702881 w 1000661"/>
              <a:gd name="connsiteY4" fmla="*/ 0 h 1098584"/>
              <a:gd name="connsiteX5" fmla="*/ 634889 w 1000661"/>
              <a:gd name="connsiteY5" fmla="*/ 70511 h 1098584"/>
              <a:gd name="connsiteX6" fmla="*/ 39956 w 1000661"/>
              <a:gd name="connsiteY6" fmla="*/ 665023 h 1098584"/>
              <a:gd name="connsiteX7" fmla="*/ 24637 w 1000661"/>
              <a:gd name="connsiteY7" fmla="*/ 680343 h 1098584"/>
              <a:gd name="connsiteX8" fmla="*/ 22748 w 1000661"/>
              <a:gd name="connsiteY8" fmla="*/ 750224 h 1098584"/>
              <a:gd name="connsiteX9" fmla="*/ 34080 w 1000661"/>
              <a:gd name="connsiteY9" fmla="*/ 761766 h 1098584"/>
              <a:gd name="connsiteX10" fmla="*/ 316542 w 1000661"/>
              <a:gd name="connsiteY10" fmla="*/ 1043807 h 1098584"/>
              <a:gd name="connsiteX11" fmla="*/ 343823 w 1000661"/>
              <a:gd name="connsiteY11" fmla="*/ 1069829 h 1098584"/>
              <a:gd name="connsiteX12" fmla="*/ 418321 w 1000661"/>
              <a:gd name="connsiteY12" fmla="*/ 1098579 h 1098584"/>
              <a:gd name="connsiteX13" fmla="*/ 531851 w 1000661"/>
              <a:gd name="connsiteY13" fmla="*/ 1047165 h 1098584"/>
              <a:gd name="connsiteX14" fmla="*/ 1000662 w 1000661"/>
              <a:gd name="connsiteY14" fmla="*/ 578144 h 1098584"/>
              <a:gd name="connsiteX15" fmla="*/ 885453 w 1000661"/>
              <a:gd name="connsiteY15" fmla="*/ 260637 h 109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661" h="1098584">
                <a:moveTo>
                  <a:pt x="885453" y="260637"/>
                </a:moveTo>
                <a:cubicBezTo>
                  <a:pt x="875589" y="237344"/>
                  <a:pt x="860900" y="218667"/>
                  <a:pt x="848938" y="195793"/>
                </a:cubicBezTo>
                <a:cubicBezTo>
                  <a:pt x="837019" y="174157"/>
                  <a:pt x="823987" y="153150"/>
                  <a:pt x="809906" y="132837"/>
                </a:cubicBezTo>
                <a:cubicBezTo>
                  <a:pt x="781743" y="91832"/>
                  <a:pt x="750748" y="52841"/>
                  <a:pt x="717151" y="16159"/>
                </a:cubicBezTo>
                <a:cubicBezTo>
                  <a:pt x="712744" y="10703"/>
                  <a:pt x="707707" y="5456"/>
                  <a:pt x="702881" y="0"/>
                </a:cubicBezTo>
                <a:lnTo>
                  <a:pt x="634889" y="70511"/>
                </a:lnTo>
                <a:lnTo>
                  <a:pt x="39956" y="665023"/>
                </a:lnTo>
                <a:cubicBezTo>
                  <a:pt x="34710" y="670060"/>
                  <a:pt x="29673" y="675096"/>
                  <a:pt x="24637" y="680343"/>
                </a:cubicBezTo>
                <a:cubicBezTo>
                  <a:pt x="-7890" y="714129"/>
                  <a:pt x="-7890" y="717906"/>
                  <a:pt x="22748" y="750224"/>
                </a:cubicBezTo>
                <a:lnTo>
                  <a:pt x="34080" y="761766"/>
                </a:lnTo>
                <a:lnTo>
                  <a:pt x="316542" y="1043807"/>
                </a:lnTo>
                <a:cubicBezTo>
                  <a:pt x="325356" y="1052831"/>
                  <a:pt x="334379" y="1061645"/>
                  <a:pt x="343823" y="1069829"/>
                </a:cubicBezTo>
                <a:cubicBezTo>
                  <a:pt x="364806" y="1087373"/>
                  <a:pt x="390998" y="1097467"/>
                  <a:pt x="418321" y="1098579"/>
                </a:cubicBezTo>
                <a:cubicBezTo>
                  <a:pt x="461886" y="1098957"/>
                  <a:pt x="503416" y="1080154"/>
                  <a:pt x="531851" y="1047165"/>
                </a:cubicBezTo>
                <a:cubicBezTo>
                  <a:pt x="687708" y="890342"/>
                  <a:pt x="843965" y="734002"/>
                  <a:pt x="1000662" y="578144"/>
                </a:cubicBezTo>
                <a:cubicBezTo>
                  <a:pt x="973633" y="468517"/>
                  <a:pt x="934999" y="362080"/>
                  <a:pt x="885453" y="260637"/>
                </a:cubicBezTo>
                <a:close/>
              </a:path>
            </a:pathLst>
          </a:custGeom>
          <a:solidFill>
            <a:srgbClr val="708BAC">
              <a:alpha val="44000"/>
            </a:srgbClr>
          </a:solidFill>
          <a:ln w="2095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130F6A8A-7508-4055-9E98-2AFD28625FEC}"/>
              </a:ext>
            </a:extLst>
          </p:cNvPr>
          <p:cNvSpPr/>
          <p:nvPr/>
        </p:nvSpPr>
        <p:spPr>
          <a:xfrm>
            <a:off x="8512502" y="1232315"/>
            <a:ext cx="3284159" cy="3137660"/>
          </a:xfrm>
          <a:custGeom>
            <a:avLst/>
            <a:gdLst>
              <a:gd name="connsiteX0" fmla="*/ 2576782 w 2605533"/>
              <a:gd name="connsiteY0" fmla="*/ 1591346 h 2489305"/>
              <a:gd name="connsiteX1" fmla="*/ 2543625 w 2605533"/>
              <a:gd name="connsiteY1" fmla="*/ 1556090 h 2489305"/>
              <a:gd name="connsiteX2" fmla="*/ 1053670 w 2605533"/>
              <a:gd name="connsiteY2" fmla="*/ 65087 h 2489305"/>
              <a:gd name="connsiteX3" fmla="*/ 1018415 w 2605533"/>
              <a:gd name="connsiteY3" fmla="*/ 31720 h 2489305"/>
              <a:gd name="connsiteX4" fmla="*/ 855989 w 2605533"/>
              <a:gd name="connsiteY4" fmla="*/ 31720 h 2489305"/>
              <a:gd name="connsiteX5" fmla="*/ 817166 w 2605533"/>
              <a:gd name="connsiteY5" fmla="*/ 68864 h 2489305"/>
              <a:gd name="connsiteX6" fmla="*/ 0 w 2605533"/>
              <a:gd name="connsiteY6" fmla="*/ 880365 h 2489305"/>
              <a:gd name="connsiteX7" fmla="*/ 83941 w 2605533"/>
              <a:gd name="connsiteY7" fmla="*/ 1028730 h 2489305"/>
              <a:gd name="connsiteX8" fmla="*/ 543938 w 2605533"/>
              <a:gd name="connsiteY8" fmla="*/ 1476556 h 2489305"/>
              <a:gd name="connsiteX9" fmla="*/ 1159856 w 2605533"/>
              <a:gd name="connsiteY9" fmla="*/ 1785879 h 2489305"/>
              <a:gd name="connsiteX10" fmla="*/ 1733383 w 2605533"/>
              <a:gd name="connsiteY10" fmla="*/ 2300438 h 2489305"/>
              <a:gd name="connsiteX11" fmla="*/ 1840198 w 2605533"/>
              <a:gd name="connsiteY11" fmla="*/ 2489305 h 2489305"/>
              <a:gd name="connsiteX12" fmla="*/ 1845025 w 2605533"/>
              <a:gd name="connsiteY12" fmla="*/ 2485108 h 2489305"/>
              <a:gd name="connsiteX13" fmla="*/ 2539008 w 2605533"/>
              <a:gd name="connsiteY13" fmla="*/ 1791125 h 2489305"/>
              <a:gd name="connsiteX14" fmla="*/ 2578460 w 2605533"/>
              <a:gd name="connsiteY14" fmla="*/ 1747056 h 2489305"/>
              <a:gd name="connsiteX15" fmla="*/ 2605531 w 2605533"/>
              <a:gd name="connsiteY15" fmla="*/ 1665424 h 2489305"/>
              <a:gd name="connsiteX16" fmla="*/ 2576782 w 2605533"/>
              <a:gd name="connsiteY16" fmla="*/ 1591346 h 248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05533" h="2489305">
                <a:moveTo>
                  <a:pt x="2576782" y="1591346"/>
                </a:moveTo>
                <a:cubicBezTo>
                  <a:pt x="2566499" y="1578964"/>
                  <a:pt x="2555796" y="1567422"/>
                  <a:pt x="2543625" y="1556090"/>
                </a:cubicBezTo>
                <a:lnTo>
                  <a:pt x="1053670" y="65087"/>
                </a:lnTo>
                <a:cubicBezTo>
                  <a:pt x="1042485" y="53377"/>
                  <a:pt x="1030713" y="42242"/>
                  <a:pt x="1018415" y="31720"/>
                </a:cubicBezTo>
                <a:cubicBezTo>
                  <a:pt x="972541" y="-10573"/>
                  <a:pt x="901871" y="-10573"/>
                  <a:pt x="855989" y="31720"/>
                </a:cubicBezTo>
                <a:cubicBezTo>
                  <a:pt x="842391" y="43394"/>
                  <a:pt x="829430" y="55795"/>
                  <a:pt x="817166" y="68864"/>
                </a:cubicBezTo>
                <a:cubicBezTo>
                  <a:pt x="586748" y="298863"/>
                  <a:pt x="232517" y="648268"/>
                  <a:pt x="0" y="880365"/>
                </a:cubicBezTo>
                <a:cubicBezTo>
                  <a:pt x="25602" y="931359"/>
                  <a:pt x="53513" y="981094"/>
                  <a:pt x="83941" y="1028730"/>
                </a:cubicBezTo>
                <a:cubicBezTo>
                  <a:pt x="198817" y="1212996"/>
                  <a:pt x="356659" y="1366661"/>
                  <a:pt x="543938" y="1476556"/>
                </a:cubicBezTo>
                <a:cubicBezTo>
                  <a:pt x="728399" y="1590716"/>
                  <a:pt x="942658" y="1665424"/>
                  <a:pt x="1159856" y="1785879"/>
                </a:cubicBezTo>
                <a:cubicBezTo>
                  <a:pt x="1391218" y="1906502"/>
                  <a:pt x="1588480" y="2083450"/>
                  <a:pt x="1733383" y="2300438"/>
                </a:cubicBezTo>
                <a:cubicBezTo>
                  <a:pt x="1772668" y="2361232"/>
                  <a:pt x="1808343" y="2424314"/>
                  <a:pt x="1840198" y="2489305"/>
                </a:cubicBezTo>
                <a:lnTo>
                  <a:pt x="1845025" y="2485108"/>
                </a:lnTo>
                <a:cubicBezTo>
                  <a:pt x="2076430" y="2253851"/>
                  <a:pt x="2307750" y="2022530"/>
                  <a:pt x="2539008" y="1791125"/>
                </a:cubicBezTo>
                <a:cubicBezTo>
                  <a:pt x="2552921" y="1777149"/>
                  <a:pt x="2566100" y="1762438"/>
                  <a:pt x="2578460" y="1747056"/>
                </a:cubicBezTo>
                <a:cubicBezTo>
                  <a:pt x="2596193" y="1723553"/>
                  <a:pt x="2605699" y="1694866"/>
                  <a:pt x="2605531" y="1665424"/>
                </a:cubicBezTo>
                <a:cubicBezTo>
                  <a:pt x="2603831" y="1638353"/>
                  <a:pt x="2593800" y="1612472"/>
                  <a:pt x="2576782" y="1591346"/>
                </a:cubicBezTo>
                <a:close/>
              </a:path>
            </a:pathLst>
          </a:custGeom>
          <a:solidFill>
            <a:srgbClr val="708BAC">
              <a:alpha val="44000"/>
            </a:srgbClr>
          </a:solidFill>
          <a:ln w="20955" cap="flat">
            <a:noFill/>
            <a:prstDash val="solid"/>
            <a:miter/>
          </a:ln>
        </p:spPr>
        <p:txBody>
          <a:bodyPr rtlCol="0" anchor="ctr"/>
          <a:lstStyle/>
          <a:p>
            <a:endParaRPr lang="en-US"/>
          </a:p>
        </p:txBody>
      </p:sp>
      <p:sp>
        <p:nvSpPr>
          <p:cNvPr id="60" name="Subtitle 2">
            <a:extLst>
              <a:ext uri="{FF2B5EF4-FFF2-40B4-BE49-F238E27FC236}">
                <a16:creationId xmlns:a16="http://schemas.microsoft.com/office/drawing/2014/main" id="{ADF69BAF-1DED-41D9-8310-880AEE28EEA2}"/>
              </a:ext>
            </a:extLst>
          </p:cNvPr>
          <p:cNvSpPr txBox="1">
            <a:spLocks/>
          </p:cNvSpPr>
          <p:nvPr/>
        </p:nvSpPr>
        <p:spPr>
          <a:xfrm>
            <a:off x="889168" y="2524219"/>
            <a:ext cx="5749376" cy="3940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dirty="0">
                <a:solidFill>
                  <a:srgbClr val="5A8AB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srgbClr val="5A8AB5"/>
                </a:solidFill>
              </a:rPr>
              <a:t>Click to edit Master subtitle style</a:t>
            </a:r>
          </a:p>
        </p:txBody>
      </p:sp>
      <p:sp>
        <p:nvSpPr>
          <p:cNvPr id="62" name="Title 1">
            <a:extLst>
              <a:ext uri="{FF2B5EF4-FFF2-40B4-BE49-F238E27FC236}">
                <a16:creationId xmlns:a16="http://schemas.microsoft.com/office/drawing/2014/main" id="{0C3591C1-2927-4797-8E01-677026C73DB5}"/>
              </a:ext>
            </a:extLst>
          </p:cNvPr>
          <p:cNvSpPr>
            <a:spLocks noGrp="1"/>
          </p:cNvSpPr>
          <p:nvPr>
            <p:ph type="ctrTitle"/>
          </p:nvPr>
        </p:nvSpPr>
        <p:spPr>
          <a:xfrm>
            <a:off x="889168" y="752725"/>
            <a:ext cx="5749376" cy="1475238"/>
          </a:xfrm>
        </p:spPr>
        <p:txBody>
          <a:bodyPr anchor="b">
            <a:normAutofit/>
          </a:bodyPr>
          <a:lstStyle>
            <a:lvl1pPr algn="l">
              <a:defRPr sz="4800" b="1">
                <a:solidFill>
                  <a:srgbClr val="074975"/>
                </a:solidFill>
                <a:latin typeface="Century Gothic" panose="020B0502020202020204" pitchFamily="34" charset="0"/>
              </a:defRPr>
            </a:lvl1pPr>
          </a:lstStyle>
          <a:p>
            <a:r>
              <a:rPr lang="en-US"/>
              <a:t>Click to edit Master title style</a:t>
            </a:r>
          </a:p>
        </p:txBody>
      </p:sp>
      <p:cxnSp>
        <p:nvCxnSpPr>
          <p:cNvPr id="14" name="Straight Connector 13">
            <a:extLst>
              <a:ext uri="{FF2B5EF4-FFF2-40B4-BE49-F238E27FC236}">
                <a16:creationId xmlns:a16="http://schemas.microsoft.com/office/drawing/2014/main" id="{D8C83C1C-D9D9-40D1-BE59-0DC4E66792FA}"/>
              </a:ext>
            </a:extLst>
          </p:cNvPr>
          <p:cNvCxnSpPr>
            <a:cxnSpLocks/>
          </p:cNvCxnSpPr>
          <p:nvPr/>
        </p:nvCxnSpPr>
        <p:spPr>
          <a:xfrm>
            <a:off x="993782" y="3257791"/>
            <a:ext cx="4987376" cy="0"/>
          </a:xfrm>
          <a:prstGeom prst="line">
            <a:avLst/>
          </a:prstGeom>
          <a:ln w="19050">
            <a:solidFill>
              <a:srgbClr val="5A8AB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158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CD5624-BCDF-4C41-AEEA-B00767DF8794}"/>
              </a:ext>
            </a:extLst>
          </p:cNvPr>
          <p:cNvSpPr/>
          <p:nvPr/>
        </p:nvSpPr>
        <p:spPr>
          <a:xfrm>
            <a:off x="1" y="0"/>
            <a:ext cx="12192000" cy="6848724"/>
          </a:xfrm>
          <a:prstGeom prst="rect">
            <a:avLst/>
          </a:prstGeom>
          <a:solidFill>
            <a:srgbClr val="DD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B6132C6-622C-4CF5-B68D-EED069B62274}"/>
              </a:ext>
            </a:extLst>
          </p:cNvPr>
          <p:cNvSpPr/>
          <p:nvPr/>
        </p:nvSpPr>
        <p:spPr>
          <a:xfrm>
            <a:off x="0" y="-1417"/>
            <a:ext cx="12192000" cy="269815"/>
          </a:xfrm>
          <a:prstGeom prst="rect">
            <a:avLst/>
          </a:prstGeom>
          <a:gradFill flip="none" rotWithShape="1">
            <a:gsLst>
              <a:gs pos="0">
                <a:srgbClr val="074975">
                  <a:shade val="30000"/>
                  <a:satMod val="115000"/>
                </a:srgbClr>
              </a:gs>
              <a:gs pos="50000">
                <a:srgbClr val="074975">
                  <a:shade val="67500"/>
                  <a:satMod val="115000"/>
                </a:srgbClr>
              </a:gs>
              <a:gs pos="100000">
                <a:srgbClr val="074975">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4975"/>
              </a:solidFill>
            </a:endParaRPr>
          </a:p>
        </p:txBody>
      </p:sp>
      <p:sp>
        <p:nvSpPr>
          <p:cNvPr id="24" name="Rectangle 23">
            <a:extLst>
              <a:ext uri="{FF2B5EF4-FFF2-40B4-BE49-F238E27FC236}">
                <a16:creationId xmlns:a16="http://schemas.microsoft.com/office/drawing/2014/main" id="{629FE0FC-183F-4BA3-B100-26FF77EE361F}"/>
              </a:ext>
            </a:extLst>
          </p:cNvPr>
          <p:cNvSpPr/>
          <p:nvPr/>
        </p:nvSpPr>
        <p:spPr>
          <a:xfrm flipV="1">
            <a:off x="-3" y="6588185"/>
            <a:ext cx="12192000" cy="269815"/>
          </a:xfrm>
          <a:prstGeom prst="rect">
            <a:avLst/>
          </a:prstGeom>
          <a:gradFill flip="none" rotWithShape="1">
            <a:gsLst>
              <a:gs pos="0">
                <a:srgbClr val="074975">
                  <a:shade val="30000"/>
                  <a:satMod val="115000"/>
                </a:srgbClr>
              </a:gs>
              <a:gs pos="50000">
                <a:srgbClr val="074975">
                  <a:shade val="67500"/>
                  <a:satMod val="115000"/>
                </a:srgbClr>
              </a:gs>
              <a:gs pos="100000">
                <a:srgbClr val="074975">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4975"/>
              </a:solidFill>
            </a:endParaRPr>
          </a:p>
        </p:txBody>
      </p:sp>
      <p:sp>
        <p:nvSpPr>
          <p:cNvPr id="3" name="Subtitle 2">
            <a:extLst>
              <a:ext uri="{FF2B5EF4-FFF2-40B4-BE49-F238E27FC236}">
                <a16:creationId xmlns:a16="http://schemas.microsoft.com/office/drawing/2014/main" id="{F18436D0-60C8-4D11-9A2C-8E5F44D1459E}"/>
              </a:ext>
            </a:extLst>
          </p:cNvPr>
          <p:cNvSpPr>
            <a:spLocks noGrp="1"/>
          </p:cNvSpPr>
          <p:nvPr>
            <p:ph type="subTitle" idx="1"/>
          </p:nvPr>
        </p:nvSpPr>
        <p:spPr>
          <a:xfrm>
            <a:off x="1133008" y="2493739"/>
            <a:ext cx="5749376" cy="394095"/>
          </a:xfrm>
        </p:spPr>
        <p:txBody>
          <a:bodyPr>
            <a:normAutofit/>
          </a:bodyPr>
          <a:lstStyle>
            <a:lvl1pPr marL="0" indent="0" algn="l" defTabSz="914400" rtl="0" eaLnBrk="1" latinLnBrk="0" hangingPunct="1">
              <a:buNone/>
              <a:defRPr lang="en-US" sz="2000" b="1" kern="1200" dirty="0">
                <a:solidFill>
                  <a:srgbClr val="5A8AB5"/>
                </a:solidFill>
                <a:latin typeface="Century Gothic" panose="020B0502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Freeform: Shape 10">
            <a:extLst>
              <a:ext uri="{FF2B5EF4-FFF2-40B4-BE49-F238E27FC236}">
                <a16:creationId xmlns:a16="http://schemas.microsoft.com/office/drawing/2014/main" id="{D38843A6-EC18-44FC-B0D5-A37DE25B608C}"/>
              </a:ext>
            </a:extLst>
          </p:cNvPr>
          <p:cNvSpPr/>
          <p:nvPr/>
        </p:nvSpPr>
        <p:spPr>
          <a:xfrm rot="2633279">
            <a:off x="10479872" y="-78213"/>
            <a:ext cx="2376728" cy="2190782"/>
          </a:xfrm>
          <a:custGeom>
            <a:avLst/>
            <a:gdLst>
              <a:gd name="connsiteX0" fmla="*/ 0 w 2376728"/>
              <a:gd name="connsiteY0" fmla="*/ 828630 h 2190782"/>
              <a:gd name="connsiteX1" fmla="*/ 861435 w 2376728"/>
              <a:gd name="connsiteY1" fmla="*/ 0 h 2190782"/>
              <a:gd name="connsiteX2" fmla="*/ 2376728 w 2376728"/>
              <a:gd name="connsiteY2" fmla="*/ 1575284 h 2190782"/>
              <a:gd name="connsiteX3" fmla="*/ 2376728 w 2376728"/>
              <a:gd name="connsiteY3" fmla="*/ 2060823 h 2190782"/>
              <a:gd name="connsiteX4" fmla="*/ 2246769 w 2376728"/>
              <a:gd name="connsiteY4" fmla="*/ 2190782 h 2190782"/>
              <a:gd name="connsiteX5" fmla="*/ 129959 w 2376728"/>
              <a:gd name="connsiteY5" fmla="*/ 2190782 h 2190782"/>
              <a:gd name="connsiteX6" fmla="*/ 0 w 2376728"/>
              <a:gd name="connsiteY6" fmla="*/ 2060823 h 219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728" h="2190782">
                <a:moveTo>
                  <a:pt x="0" y="828630"/>
                </a:moveTo>
                <a:lnTo>
                  <a:pt x="861435" y="0"/>
                </a:lnTo>
                <a:lnTo>
                  <a:pt x="2376728" y="1575284"/>
                </a:lnTo>
                <a:lnTo>
                  <a:pt x="2376728" y="2060823"/>
                </a:lnTo>
                <a:cubicBezTo>
                  <a:pt x="2376728" y="2132597"/>
                  <a:pt x="2318543" y="2190782"/>
                  <a:pt x="2246769" y="2190782"/>
                </a:cubicBezTo>
                <a:lnTo>
                  <a:pt x="129959" y="2190782"/>
                </a:lnTo>
                <a:cubicBezTo>
                  <a:pt x="58185" y="2190782"/>
                  <a:pt x="0" y="2132597"/>
                  <a:pt x="0" y="2060823"/>
                </a:cubicBezTo>
                <a:close/>
              </a:path>
            </a:pathLst>
          </a:custGeom>
          <a:gradFill flip="none" rotWithShape="1">
            <a:gsLst>
              <a:gs pos="0">
                <a:srgbClr val="FCB322">
                  <a:alpha val="42000"/>
                </a:srgbClr>
              </a:gs>
              <a:gs pos="100000">
                <a:srgbClr val="FCB322">
                  <a:alpha val="66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CFA0CEE2-8162-4BED-AD41-B656C0A6F8DE}"/>
              </a:ext>
            </a:extLst>
          </p:cNvPr>
          <p:cNvSpPr/>
          <p:nvPr/>
        </p:nvSpPr>
        <p:spPr>
          <a:xfrm rot="2633279">
            <a:off x="10469024" y="-271433"/>
            <a:ext cx="1417202" cy="1453112"/>
          </a:xfrm>
          <a:custGeom>
            <a:avLst/>
            <a:gdLst>
              <a:gd name="connsiteX0" fmla="*/ 0 w 1417202"/>
              <a:gd name="connsiteY0" fmla="*/ 778180 h 1453112"/>
              <a:gd name="connsiteX1" fmla="*/ 808988 w 1417202"/>
              <a:gd name="connsiteY1" fmla="*/ 0 h 1453112"/>
              <a:gd name="connsiteX2" fmla="*/ 1339709 w 1417202"/>
              <a:gd name="connsiteY2" fmla="*/ 0 h 1453112"/>
              <a:gd name="connsiteX3" fmla="*/ 1417202 w 1417202"/>
              <a:gd name="connsiteY3" fmla="*/ 77493 h 1453112"/>
              <a:gd name="connsiteX4" fmla="*/ 1417202 w 1417202"/>
              <a:gd name="connsiteY4" fmla="*/ 1375619 h 1453112"/>
              <a:gd name="connsiteX5" fmla="*/ 1339709 w 1417202"/>
              <a:gd name="connsiteY5" fmla="*/ 1453112 h 1453112"/>
              <a:gd name="connsiteX6" fmla="*/ 77493 w 1417202"/>
              <a:gd name="connsiteY6" fmla="*/ 1453112 h 1453112"/>
              <a:gd name="connsiteX7" fmla="*/ 0 w 1417202"/>
              <a:gd name="connsiteY7" fmla="*/ 1375619 h 14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7202" h="1453112">
                <a:moveTo>
                  <a:pt x="0" y="778180"/>
                </a:moveTo>
                <a:lnTo>
                  <a:pt x="808988" y="0"/>
                </a:lnTo>
                <a:lnTo>
                  <a:pt x="1339709" y="0"/>
                </a:lnTo>
                <a:cubicBezTo>
                  <a:pt x="1382507" y="0"/>
                  <a:pt x="1417202" y="34695"/>
                  <a:pt x="1417202" y="77493"/>
                </a:cubicBezTo>
                <a:lnTo>
                  <a:pt x="1417202" y="1375619"/>
                </a:lnTo>
                <a:cubicBezTo>
                  <a:pt x="1417202" y="1418417"/>
                  <a:pt x="1382507" y="1453112"/>
                  <a:pt x="1339709" y="1453112"/>
                </a:cubicBezTo>
                <a:lnTo>
                  <a:pt x="77493" y="1453112"/>
                </a:lnTo>
                <a:cubicBezTo>
                  <a:pt x="34695" y="1453112"/>
                  <a:pt x="0" y="1418417"/>
                  <a:pt x="0" y="1375619"/>
                </a:cubicBezTo>
                <a:close/>
              </a:path>
            </a:pathLst>
          </a:custGeom>
          <a:gradFill flip="none" rotWithShape="1">
            <a:gsLst>
              <a:gs pos="0">
                <a:srgbClr val="FCB322">
                  <a:alpha val="34000"/>
                </a:srgbClr>
              </a:gs>
              <a:gs pos="100000">
                <a:srgbClr val="FCB322">
                  <a:alpha val="66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261E0CA8-FC54-43A4-85A9-C251D69B238D}"/>
              </a:ext>
            </a:extLst>
          </p:cNvPr>
          <p:cNvSpPr/>
          <p:nvPr/>
        </p:nvSpPr>
        <p:spPr>
          <a:xfrm rot="2633279">
            <a:off x="10649305" y="4389736"/>
            <a:ext cx="2302331" cy="2436952"/>
          </a:xfrm>
          <a:custGeom>
            <a:avLst/>
            <a:gdLst>
              <a:gd name="connsiteX0" fmla="*/ 38064 w 2302331"/>
              <a:gd name="connsiteY0" fmla="*/ 38065 h 2436952"/>
              <a:gd name="connsiteX1" fmla="*/ 129959 w 2302331"/>
              <a:gd name="connsiteY1" fmla="*/ 0 h 2436952"/>
              <a:gd name="connsiteX2" fmla="*/ 527780 w 2302331"/>
              <a:gd name="connsiteY2" fmla="*/ 0 h 2436952"/>
              <a:gd name="connsiteX3" fmla="*/ 2302331 w 2302331"/>
              <a:gd name="connsiteY3" fmla="*/ 1844805 h 2436952"/>
              <a:gd name="connsiteX4" fmla="*/ 1686741 w 2302331"/>
              <a:gd name="connsiteY4" fmla="*/ 2436952 h 2436952"/>
              <a:gd name="connsiteX5" fmla="*/ 129959 w 2302331"/>
              <a:gd name="connsiteY5" fmla="*/ 2436952 h 2436952"/>
              <a:gd name="connsiteX6" fmla="*/ 0 w 2302331"/>
              <a:gd name="connsiteY6" fmla="*/ 2306993 h 2436952"/>
              <a:gd name="connsiteX7" fmla="*/ 0 w 2302331"/>
              <a:gd name="connsiteY7" fmla="*/ 129959 h 2436952"/>
              <a:gd name="connsiteX8" fmla="*/ 38064 w 2302331"/>
              <a:gd name="connsiteY8" fmla="*/ 38065 h 243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2331" h="2436952">
                <a:moveTo>
                  <a:pt x="38064" y="38065"/>
                </a:moveTo>
                <a:cubicBezTo>
                  <a:pt x="61583" y="14546"/>
                  <a:pt x="94072" y="0"/>
                  <a:pt x="129959" y="0"/>
                </a:cubicBezTo>
                <a:lnTo>
                  <a:pt x="527780" y="0"/>
                </a:lnTo>
                <a:lnTo>
                  <a:pt x="2302331" y="1844805"/>
                </a:lnTo>
                <a:lnTo>
                  <a:pt x="1686741" y="2436952"/>
                </a:lnTo>
                <a:lnTo>
                  <a:pt x="129959" y="2436952"/>
                </a:lnTo>
                <a:cubicBezTo>
                  <a:pt x="58185" y="2436952"/>
                  <a:pt x="0" y="2378767"/>
                  <a:pt x="0" y="2306993"/>
                </a:cubicBezTo>
                <a:lnTo>
                  <a:pt x="0" y="129959"/>
                </a:lnTo>
                <a:cubicBezTo>
                  <a:pt x="0" y="94072"/>
                  <a:pt x="14546" y="61582"/>
                  <a:pt x="38064" y="38065"/>
                </a:cubicBezTo>
                <a:close/>
              </a:path>
            </a:pathLst>
          </a:custGeom>
          <a:gradFill flip="none" rotWithShape="1">
            <a:gsLst>
              <a:gs pos="0">
                <a:srgbClr val="E86888">
                  <a:alpha val="18000"/>
                </a:srgbClr>
              </a:gs>
              <a:gs pos="100000">
                <a:srgbClr val="E86888">
                  <a:alpha val="84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755BDE2-51C3-4D95-825A-B5D89AA6DA9D}"/>
              </a:ext>
            </a:extLst>
          </p:cNvPr>
          <p:cNvSpPr/>
          <p:nvPr/>
        </p:nvSpPr>
        <p:spPr>
          <a:xfrm rot="2633279">
            <a:off x="10506807" y="5377262"/>
            <a:ext cx="1417202" cy="1453112"/>
          </a:xfrm>
          <a:custGeom>
            <a:avLst/>
            <a:gdLst>
              <a:gd name="connsiteX0" fmla="*/ 22697 w 1417202"/>
              <a:gd name="connsiteY0" fmla="*/ 22698 h 1453112"/>
              <a:gd name="connsiteX1" fmla="*/ 77493 w 1417202"/>
              <a:gd name="connsiteY1" fmla="*/ 0 h 1453112"/>
              <a:gd name="connsiteX2" fmla="*/ 1339709 w 1417202"/>
              <a:gd name="connsiteY2" fmla="*/ 0 h 1453112"/>
              <a:gd name="connsiteX3" fmla="*/ 1417202 w 1417202"/>
              <a:gd name="connsiteY3" fmla="*/ 77493 h 1453112"/>
              <a:gd name="connsiteX4" fmla="*/ 1417202 w 1417202"/>
              <a:gd name="connsiteY4" fmla="*/ 1091403 h 1453112"/>
              <a:gd name="connsiteX5" fmla="*/ 1041173 w 1417202"/>
              <a:gd name="connsiteY5" fmla="*/ 1453112 h 1453112"/>
              <a:gd name="connsiteX6" fmla="*/ 77493 w 1417202"/>
              <a:gd name="connsiteY6" fmla="*/ 1453112 h 1453112"/>
              <a:gd name="connsiteX7" fmla="*/ 0 w 1417202"/>
              <a:gd name="connsiteY7" fmla="*/ 1375619 h 1453112"/>
              <a:gd name="connsiteX8" fmla="*/ 0 w 1417202"/>
              <a:gd name="connsiteY8" fmla="*/ 77493 h 1453112"/>
              <a:gd name="connsiteX9" fmla="*/ 22697 w 1417202"/>
              <a:gd name="connsiteY9" fmla="*/ 22698 h 14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202" h="1453112">
                <a:moveTo>
                  <a:pt x="22697" y="22698"/>
                </a:moveTo>
                <a:cubicBezTo>
                  <a:pt x="36721" y="8674"/>
                  <a:pt x="56094" y="0"/>
                  <a:pt x="77493" y="0"/>
                </a:cubicBezTo>
                <a:lnTo>
                  <a:pt x="1339709" y="0"/>
                </a:lnTo>
                <a:cubicBezTo>
                  <a:pt x="1382507" y="0"/>
                  <a:pt x="1417202" y="34695"/>
                  <a:pt x="1417202" y="77493"/>
                </a:cubicBezTo>
                <a:lnTo>
                  <a:pt x="1417202" y="1091403"/>
                </a:lnTo>
                <a:lnTo>
                  <a:pt x="1041173" y="1453112"/>
                </a:lnTo>
                <a:lnTo>
                  <a:pt x="77493" y="1453112"/>
                </a:lnTo>
                <a:cubicBezTo>
                  <a:pt x="34695" y="1453112"/>
                  <a:pt x="0" y="1418417"/>
                  <a:pt x="0" y="1375619"/>
                </a:cubicBezTo>
                <a:lnTo>
                  <a:pt x="0" y="77493"/>
                </a:lnTo>
                <a:cubicBezTo>
                  <a:pt x="0" y="56094"/>
                  <a:pt x="8674" y="36720"/>
                  <a:pt x="22697" y="22698"/>
                </a:cubicBezTo>
                <a:close/>
              </a:path>
            </a:pathLst>
          </a:custGeom>
          <a:gradFill>
            <a:gsLst>
              <a:gs pos="0">
                <a:srgbClr val="E39EB4">
                  <a:alpha val="37000"/>
                </a:srgbClr>
              </a:gs>
              <a:gs pos="100000">
                <a:srgbClr val="E86888">
                  <a:alpha val="72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aphic 15">
            <a:extLst>
              <a:ext uri="{FF2B5EF4-FFF2-40B4-BE49-F238E27FC236}">
                <a16:creationId xmlns:a16="http://schemas.microsoft.com/office/drawing/2014/main" id="{112B1278-CFB9-49C3-9851-808E83E5A4D1}"/>
              </a:ext>
            </a:extLst>
          </p:cNvPr>
          <p:cNvGrpSpPr/>
          <p:nvPr/>
        </p:nvGrpSpPr>
        <p:grpSpPr>
          <a:xfrm>
            <a:off x="7518423" y="1249582"/>
            <a:ext cx="4217355" cy="4206240"/>
            <a:chOff x="7528767" y="1044722"/>
            <a:chExt cx="3998968" cy="3997504"/>
          </a:xfrm>
        </p:grpSpPr>
        <p:sp>
          <p:nvSpPr>
            <p:cNvPr id="18" name="Freeform: Shape 17">
              <a:extLst>
                <a:ext uri="{FF2B5EF4-FFF2-40B4-BE49-F238E27FC236}">
                  <a16:creationId xmlns:a16="http://schemas.microsoft.com/office/drawing/2014/main" id="{D0717EA5-33F0-4BB9-AFDC-F3E5D60B74B0}"/>
                </a:ext>
              </a:extLst>
            </p:cNvPr>
            <p:cNvSpPr/>
            <p:nvPr/>
          </p:nvSpPr>
          <p:spPr>
            <a:xfrm>
              <a:off x="9020143" y="3726655"/>
              <a:ext cx="1198307" cy="1315571"/>
            </a:xfrm>
            <a:custGeom>
              <a:avLst/>
              <a:gdLst>
                <a:gd name="connsiteX0" fmla="*/ 1060343 w 1198307"/>
                <a:gd name="connsiteY0" fmla="*/ 312117 h 1315571"/>
                <a:gd name="connsiteX1" fmla="*/ 1016617 w 1198307"/>
                <a:gd name="connsiteY1" fmla="*/ 234465 h 1315571"/>
                <a:gd name="connsiteX2" fmla="*/ 969874 w 1198307"/>
                <a:gd name="connsiteY2" fmla="*/ 159074 h 1315571"/>
                <a:gd name="connsiteX3" fmla="*/ 858799 w 1198307"/>
                <a:gd name="connsiteY3" fmla="*/ 19350 h 1315571"/>
                <a:gd name="connsiteX4" fmla="*/ 841711 w 1198307"/>
                <a:gd name="connsiteY4" fmla="*/ 0 h 1315571"/>
                <a:gd name="connsiteX5" fmla="*/ 760289 w 1198307"/>
                <a:gd name="connsiteY5" fmla="*/ 84438 h 1315571"/>
                <a:gd name="connsiteX6" fmla="*/ 47848 w 1198307"/>
                <a:gd name="connsiteY6" fmla="*/ 796376 h 1315571"/>
                <a:gd name="connsiteX7" fmla="*/ 29503 w 1198307"/>
                <a:gd name="connsiteY7" fmla="*/ 814721 h 1315571"/>
                <a:gd name="connsiteX8" fmla="*/ 27241 w 1198307"/>
                <a:gd name="connsiteY8" fmla="*/ 898404 h 1315571"/>
                <a:gd name="connsiteX9" fmla="*/ 40811 w 1198307"/>
                <a:gd name="connsiteY9" fmla="*/ 912226 h 1315571"/>
                <a:gd name="connsiteX10" fmla="*/ 379064 w 1198307"/>
                <a:gd name="connsiteY10" fmla="*/ 1249975 h 1315571"/>
                <a:gd name="connsiteX11" fmla="*/ 411733 w 1198307"/>
                <a:gd name="connsiteY11" fmla="*/ 1281137 h 1315571"/>
                <a:gd name="connsiteX12" fmla="*/ 500945 w 1198307"/>
                <a:gd name="connsiteY12" fmla="*/ 1315565 h 1315571"/>
                <a:gd name="connsiteX13" fmla="*/ 636900 w 1198307"/>
                <a:gd name="connsiteY13" fmla="*/ 1253996 h 1315571"/>
                <a:gd name="connsiteX14" fmla="*/ 1198308 w 1198307"/>
                <a:gd name="connsiteY14" fmla="*/ 692337 h 1315571"/>
                <a:gd name="connsiteX15" fmla="*/ 1060343 w 1198307"/>
                <a:gd name="connsiteY15" fmla="*/ 312117 h 131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8307" h="1315571">
                  <a:moveTo>
                    <a:pt x="1060343" y="312117"/>
                  </a:moveTo>
                  <a:cubicBezTo>
                    <a:pt x="1048532" y="284223"/>
                    <a:pt x="1030941" y="261857"/>
                    <a:pt x="1016617" y="234465"/>
                  </a:cubicBezTo>
                  <a:cubicBezTo>
                    <a:pt x="1002343" y="208556"/>
                    <a:pt x="986737" y="183400"/>
                    <a:pt x="969874" y="159074"/>
                  </a:cubicBezTo>
                  <a:cubicBezTo>
                    <a:pt x="936150" y="109970"/>
                    <a:pt x="899032" y="63278"/>
                    <a:pt x="858799" y="19350"/>
                  </a:cubicBezTo>
                  <a:cubicBezTo>
                    <a:pt x="853522" y="12816"/>
                    <a:pt x="847490" y="6534"/>
                    <a:pt x="841711" y="0"/>
                  </a:cubicBezTo>
                  <a:lnTo>
                    <a:pt x="760289" y="84438"/>
                  </a:lnTo>
                  <a:lnTo>
                    <a:pt x="47848" y="796376"/>
                  </a:lnTo>
                  <a:cubicBezTo>
                    <a:pt x="41565" y="802407"/>
                    <a:pt x="35534" y="808438"/>
                    <a:pt x="29503" y="814721"/>
                  </a:cubicBezTo>
                  <a:cubicBezTo>
                    <a:pt x="-9449" y="855180"/>
                    <a:pt x="-9449" y="859704"/>
                    <a:pt x="27241" y="898404"/>
                  </a:cubicBezTo>
                  <a:lnTo>
                    <a:pt x="40811" y="912226"/>
                  </a:lnTo>
                  <a:lnTo>
                    <a:pt x="379064" y="1249975"/>
                  </a:lnTo>
                  <a:cubicBezTo>
                    <a:pt x="389619" y="1260782"/>
                    <a:pt x="400425" y="1271336"/>
                    <a:pt x="411733" y="1281137"/>
                  </a:cubicBezTo>
                  <a:cubicBezTo>
                    <a:pt x="436861" y="1302146"/>
                    <a:pt x="468226" y="1314233"/>
                    <a:pt x="500945" y="1315565"/>
                  </a:cubicBezTo>
                  <a:cubicBezTo>
                    <a:pt x="553115" y="1316018"/>
                    <a:pt x="602848" y="1293501"/>
                    <a:pt x="636900" y="1253996"/>
                  </a:cubicBezTo>
                  <a:cubicBezTo>
                    <a:pt x="823541" y="1066199"/>
                    <a:pt x="1010661" y="878978"/>
                    <a:pt x="1198308" y="692337"/>
                  </a:cubicBezTo>
                  <a:cubicBezTo>
                    <a:pt x="1165940" y="561056"/>
                    <a:pt x="1119676" y="433596"/>
                    <a:pt x="1060343" y="312117"/>
                  </a:cubicBezTo>
                  <a:close/>
                </a:path>
              </a:pathLst>
            </a:custGeom>
            <a:gradFill>
              <a:gsLst>
                <a:gs pos="0">
                  <a:srgbClr val="5A8AB5">
                    <a:alpha val="33000"/>
                  </a:srgbClr>
                </a:gs>
                <a:gs pos="100000">
                  <a:srgbClr val="5A8AB5">
                    <a:alpha val="67000"/>
                  </a:srgbClr>
                </a:gs>
              </a:gsLst>
              <a:path path="circle">
                <a:fillToRect l="50000" t="50000" r="50000" b="50000"/>
              </a:path>
            </a:gradFill>
            <a:ln w="2509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B103360-3B30-4A14-A1C4-55C57CE00512}"/>
                </a:ext>
              </a:extLst>
            </p:cNvPr>
            <p:cNvSpPr/>
            <p:nvPr/>
          </p:nvSpPr>
          <p:spPr>
            <a:xfrm>
              <a:off x="7528767" y="2227137"/>
              <a:ext cx="2134055" cy="2147633"/>
            </a:xfrm>
            <a:custGeom>
              <a:avLst/>
              <a:gdLst>
                <a:gd name="connsiteX0" fmla="*/ 2070225 w 2134055"/>
                <a:gd name="connsiteY0" fmla="*/ 1274603 h 2147633"/>
                <a:gd name="connsiteX1" fmla="*/ 1370600 w 2134055"/>
                <a:gd name="connsiteY1" fmla="*/ 817234 h 2147633"/>
                <a:gd name="connsiteX2" fmla="*/ 1201725 w 2134055"/>
                <a:gd name="connsiteY2" fmla="*/ 673740 h 2147633"/>
                <a:gd name="connsiteX3" fmla="*/ 1124073 w 2134055"/>
                <a:gd name="connsiteY3" fmla="*/ 593826 h 2147633"/>
                <a:gd name="connsiteX4" fmla="*/ 1050442 w 2134055"/>
                <a:gd name="connsiteY4" fmla="*/ 510394 h 2147633"/>
                <a:gd name="connsiteX5" fmla="*/ 981334 w 2134055"/>
                <a:gd name="connsiteY5" fmla="*/ 422690 h 2147633"/>
                <a:gd name="connsiteX6" fmla="*/ 920519 w 2134055"/>
                <a:gd name="connsiteY6" fmla="*/ 330713 h 2147633"/>
                <a:gd name="connsiteX7" fmla="*/ 864478 w 2134055"/>
                <a:gd name="connsiteY7" fmla="*/ 236978 h 2147633"/>
                <a:gd name="connsiteX8" fmla="*/ 814218 w 2134055"/>
                <a:gd name="connsiteY8" fmla="*/ 139724 h 2147633"/>
                <a:gd name="connsiteX9" fmla="*/ 755162 w 2134055"/>
                <a:gd name="connsiteY9" fmla="*/ 0 h 2147633"/>
                <a:gd name="connsiteX10" fmla="*/ 74134 w 2134055"/>
                <a:gd name="connsiteY10" fmla="*/ 680023 h 2147633"/>
                <a:gd name="connsiteX11" fmla="*/ 34177 w 2134055"/>
                <a:gd name="connsiteY11" fmla="*/ 722241 h 2147633"/>
                <a:gd name="connsiteX12" fmla="*/ 0 w 2134055"/>
                <a:gd name="connsiteY12" fmla="*/ 814218 h 2147633"/>
                <a:gd name="connsiteX13" fmla="*/ 40460 w 2134055"/>
                <a:gd name="connsiteY13" fmla="*/ 918006 h 2147633"/>
                <a:gd name="connsiteX14" fmla="*/ 85443 w 2134055"/>
                <a:gd name="connsiteY14" fmla="*/ 964497 h 2147633"/>
                <a:gd name="connsiteX15" fmla="*/ 1218814 w 2134055"/>
                <a:gd name="connsiteY15" fmla="*/ 2096863 h 2147633"/>
                <a:gd name="connsiteX16" fmla="*/ 1250981 w 2134055"/>
                <a:gd name="connsiteY16" fmla="*/ 2128527 h 2147633"/>
                <a:gd name="connsiteX17" fmla="*/ 1316822 w 2134055"/>
                <a:gd name="connsiteY17" fmla="*/ 2130537 h 2147633"/>
                <a:gd name="connsiteX18" fmla="*/ 1344716 w 2134055"/>
                <a:gd name="connsiteY18" fmla="*/ 2103397 h 2147633"/>
                <a:gd name="connsiteX19" fmla="*/ 2134055 w 2134055"/>
                <a:gd name="connsiteY19" fmla="*/ 1320591 h 2147633"/>
                <a:gd name="connsiteX20" fmla="*/ 2070225 w 2134055"/>
                <a:gd name="connsiteY20" fmla="*/ 1274603 h 214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4055" h="2147633">
                  <a:moveTo>
                    <a:pt x="2070225" y="1274603"/>
                  </a:moveTo>
                  <a:cubicBezTo>
                    <a:pt x="1860890" y="1123822"/>
                    <a:pt x="1603557" y="998171"/>
                    <a:pt x="1370600" y="817234"/>
                  </a:cubicBezTo>
                  <a:cubicBezTo>
                    <a:pt x="1311544" y="773758"/>
                    <a:pt x="1256509" y="723247"/>
                    <a:pt x="1201725" y="673740"/>
                  </a:cubicBezTo>
                  <a:cubicBezTo>
                    <a:pt x="1173831" y="648610"/>
                    <a:pt x="1149957" y="620213"/>
                    <a:pt x="1124073" y="593826"/>
                  </a:cubicBezTo>
                  <a:cubicBezTo>
                    <a:pt x="1097878" y="567520"/>
                    <a:pt x="1073288" y="539658"/>
                    <a:pt x="1050442" y="510394"/>
                  </a:cubicBezTo>
                  <a:lnTo>
                    <a:pt x="981334" y="422690"/>
                  </a:lnTo>
                  <a:cubicBezTo>
                    <a:pt x="958214" y="394041"/>
                    <a:pt x="940874" y="361121"/>
                    <a:pt x="920519" y="330713"/>
                  </a:cubicBezTo>
                  <a:cubicBezTo>
                    <a:pt x="900163" y="300306"/>
                    <a:pt x="880813" y="269396"/>
                    <a:pt x="864478" y="236978"/>
                  </a:cubicBezTo>
                  <a:lnTo>
                    <a:pt x="814218" y="139724"/>
                  </a:lnTo>
                  <a:cubicBezTo>
                    <a:pt x="792857" y="93484"/>
                    <a:pt x="773004" y="47747"/>
                    <a:pt x="755162" y="0"/>
                  </a:cubicBezTo>
                  <a:cubicBezTo>
                    <a:pt x="666453" y="88207"/>
                    <a:pt x="263364" y="490792"/>
                    <a:pt x="74134" y="680023"/>
                  </a:cubicBezTo>
                  <a:cubicBezTo>
                    <a:pt x="60312" y="693593"/>
                    <a:pt x="46742" y="707666"/>
                    <a:pt x="34177" y="722241"/>
                  </a:cubicBezTo>
                  <a:cubicBezTo>
                    <a:pt x="13332" y="748508"/>
                    <a:pt x="1365" y="780715"/>
                    <a:pt x="0" y="814218"/>
                  </a:cubicBezTo>
                  <a:cubicBezTo>
                    <a:pt x="1887" y="852283"/>
                    <a:pt x="16086" y="888704"/>
                    <a:pt x="40460" y="918006"/>
                  </a:cubicBezTo>
                  <a:cubicBezTo>
                    <a:pt x="54784" y="934089"/>
                    <a:pt x="70113" y="949167"/>
                    <a:pt x="85443" y="964497"/>
                  </a:cubicBezTo>
                  <a:lnTo>
                    <a:pt x="1218814" y="2096863"/>
                  </a:lnTo>
                  <a:cubicBezTo>
                    <a:pt x="1229369" y="2107418"/>
                    <a:pt x="1239923" y="2118475"/>
                    <a:pt x="1250981" y="2128527"/>
                  </a:cubicBezTo>
                  <a:cubicBezTo>
                    <a:pt x="1280132" y="2153657"/>
                    <a:pt x="1289179" y="2153657"/>
                    <a:pt x="1316822" y="2130537"/>
                  </a:cubicBezTo>
                  <a:cubicBezTo>
                    <a:pt x="1326622" y="2121993"/>
                    <a:pt x="1335418" y="2112695"/>
                    <a:pt x="1344716" y="2103397"/>
                  </a:cubicBezTo>
                  <a:cubicBezTo>
                    <a:pt x="1574909" y="1873455"/>
                    <a:pt x="1895821" y="1558072"/>
                    <a:pt x="2134055" y="1320591"/>
                  </a:cubicBezTo>
                  <a:cubicBezTo>
                    <a:pt x="2112192" y="1304257"/>
                    <a:pt x="2092088" y="1289430"/>
                    <a:pt x="2070225" y="1274603"/>
                  </a:cubicBezTo>
                  <a:close/>
                </a:path>
              </a:pathLst>
            </a:custGeom>
            <a:gradFill>
              <a:gsLst>
                <a:gs pos="100000">
                  <a:srgbClr val="074975"/>
                </a:gs>
                <a:gs pos="0">
                  <a:srgbClr val="5A8AB5"/>
                </a:gs>
              </a:gsLst>
              <a:path path="circle">
                <a:fillToRect l="50000" t="50000" r="50000" b="50000"/>
              </a:path>
            </a:gradFill>
            <a:ln w="2509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19312A6-8ED9-48FF-BD3A-60E1C132EC03}"/>
                </a:ext>
              </a:extLst>
            </p:cNvPr>
            <p:cNvSpPr/>
            <p:nvPr/>
          </p:nvSpPr>
          <p:spPr>
            <a:xfrm>
              <a:off x="8407569" y="1044722"/>
              <a:ext cx="3120166" cy="2980981"/>
            </a:xfrm>
            <a:custGeom>
              <a:avLst/>
              <a:gdLst>
                <a:gd name="connsiteX0" fmla="*/ 3085736 w 3120166"/>
                <a:gd name="connsiteY0" fmla="*/ 1905661 h 2980981"/>
                <a:gd name="connsiteX1" fmla="*/ 3046030 w 3120166"/>
                <a:gd name="connsiteY1" fmla="*/ 1863442 h 2980981"/>
                <a:gd name="connsiteX2" fmla="*/ 1261787 w 3120166"/>
                <a:gd name="connsiteY2" fmla="*/ 77943 h 2980981"/>
                <a:gd name="connsiteX3" fmla="*/ 1219568 w 3120166"/>
                <a:gd name="connsiteY3" fmla="*/ 37986 h 2980981"/>
                <a:gd name="connsiteX4" fmla="*/ 1025060 w 3120166"/>
                <a:gd name="connsiteY4" fmla="*/ 37986 h 2980981"/>
                <a:gd name="connsiteX5" fmla="*/ 978569 w 3120166"/>
                <a:gd name="connsiteY5" fmla="*/ 82466 h 2980981"/>
                <a:gd name="connsiteX6" fmla="*/ 0 w 3120166"/>
                <a:gd name="connsiteY6" fmla="*/ 1054250 h 2980981"/>
                <a:gd name="connsiteX7" fmla="*/ 100521 w 3120166"/>
                <a:gd name="connsiteY7" fmla="*/ 1231921 h 2980981"/>
                <a:gd name="connsiteX8" fmla="*/ 651374 w 3120166"/>
                <a:gd name="connsiteY8" fmla="*/ 1768199 h 2980981"/>
                <a:gd name="connsiteX9" fmla="*/ 1388945 w 3120166"/>
                <a:gd name="connsiteY9" fmla="*/ 2138618 h 2980981"/>
                <a:gd name="connsiteX10" fmla="*/ 2075753 w 3120166"/>
                <a:gd name="connsiteY10" fmla="*/ 2754810 h 2980981"/>
                <a:gd name="connsiteX11" fmla="*/ 2203666 w 3120166"/>
                <a:gd name="connsiteY11" fmla="*/ 2980982 h 2980981"/>
                <a:gd name="connsiteX12" fmla="*/ 2209446 w 3120166"/>
                <a:gd name="connsiteY12" fmla="*/ 2975956 h 2980981"/>
                <a:gd name="connsiteX13" fmla="*/ 3040501 w 3120166"/>
                <a:gd name="connsiteY13" fmla="*/ 2144900 h 2980981"/>
                <a:gd name="connsiteX14" fmla="*/ 3087746 w 3120166"/>
                <a:gd name="connsiteY14" fmla="*/ 2092127 h 2980981"/>
                <a:gd name="connsiteX15" fmla="*/ 3120164 w 3120166"/>
                <a:gd name="connsiteY15" fmla="*/ 1994371 h 2980981"/>
                <a:gd name="connsiteX16" fmla="*/ 3085736 w 3120166"/>
                <a:gd name="connsiteY16" fmla="*/ 1905661 h 29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0166" h="2980981">
                  <a:moveTo>
                    <a:pt x="3085736" y="1905661"/>
                  </a:moveTo>
                  <a:cubicBezTo>
                    <a:pt x="3073422" y="1890834"/>
                    <a:pt x="3060606" y="1877012"/>
                    <a:pt x="3046030" y="1863442"/>
                  </a:cubicBezTo>
                  <a:lnTo>
                    <a:pt x="1261787" y="77943"/>
                  </a:lnTo>
                  <a:cubicBezTo>
                    <a:pt x="1248392" y="63920"/>
                    <a:pt x="1234294" y="50586"/>
                    <a:pt x="1219568" y="37986"/>
                  </a:cubicBezTo>
                  <a:cubicBezTo>
                    <a:pt x="1164633" y="-12662"/>
                    <a:pt x="1080005" y="-12662"/>
                    <a:pt x="1025060" y="37986"/>
                  </a:cubicBezTo>
                  <a:cubicBezTo>
                    <a:pt x="1008776" y="51965"/>
                    <a:pt x="993255" y="66815"/>
                    <a:pt x="978569" y="82466"/>
                  </a:cubicBezTo>
                  <a:cubicBezTo>
                    <a:pt x="702640" y="357893"/>
                    <a:pt x="278443" y="776310"/>
                    <a:pt x="0" y="1054250"/>
                  </a:cubicBezTo>
                  <a:cubicBezTo>
                    <a:pt x="30659" y="1115317"/>
                    <a:pt x="64082" y="1174875"/>
                    <a:pt x="100521" y="1231921"/>
                  </a:cubicBezTo>
                  <a:cubicBezTo>
                    <a:pt x="238086" y="1452581"/>
                    <a:pt x="427105" y="1636597"/>
                    <a:pt x="651374" y="1768199"/>
                  </a:cubicBezTo>
                  <a:cubicBezTo>
                    <a:pt x="872269" y="1904907"/>
                    <a:pt x="1128848" y="1994371"/>
                    <a:pt x="1388945" y="2138618"/>
                  </a:cubicBezTo>
                  <a:cubicBezTo>
                    <a:pt x="1666006" y="2283066"/>
                    <a:pt x="1902230" y="2494964"/>
                    <a:pt x="2075753" y="2754810"/>
                  </a:cubicBezTo>
                  <a:cubicBezTo>
                    <a:pt x="2122797" y="2827612"/>
                    <a:pt x="2165518" y="2903153"/>
                    <a:pt x="2203666" y="2980982"/>
                  </a:cubicBezTo>
                  <a:lnTo>
                    <a:pt x="2209446" y="2975956"/>
                  </a:lnTo>
                  <a:cubicBezTo>
                    <a:pt x="2486557" y="2699021"/>
                    <a:pt x="2763567" y="2422011"/>
                    <a:pt x="3040501" y="2144900"/>
                  </a:cubicBezTo>
                  <a:cubicBezTo>
                    <a:pt x="3057163" y="2128164"/>
                    <a:pt x="3072944" y="2110547"/>
                    <a:pt x="3087746" y="2092127"/>
                  </a:cubicBezTo>
                  <a:cubicBezTo>
                    <a:pt x="3108981" y="2063981"/>
                    <a:pt x="3120365" y="2029628"/>
                    <a:pt x="3120164" y="1994371"/>
                  </a:cubicBezTo>
                  <a:cubicBezTo>
                    <a:pt x="3118128" y="1961953"/>
                    <a:pt x="3106116" y="1930960"/>
                    <a:pt x="3085736" y="1905661"/>
                  </a:cubicBezTo>
                  <a:close/>
                </a:path>
              </a:pathLst>
            </a:custGeom>
            <a:gradFill>
              <a:gsLst>
                <a:gs pos="0">
                  <a:srgbClr val="5A8AB5">
                    <a:alpha val="45000"/>
                  </a:srgbClr>
                </a:gs>
                <a:gs pos="100000">
                  <a:srgbClr val="5A8AB5"/>
                </a:gs>
              </a:gsLst>
              <a:path path="circle">
                <a:fillToRect l="50000" t="50000" r="50000" b="50000"/>
              </a:path>
            </a:gradFill>
            <a:ln w="25098" cap="flat">
              <a:noFill/>
              <a:prstDash val="solid"/>
              <a:miter/>
            </a:ln>
          </p:spPr>
          <p:txBody>
            <a:bodyPr rtlCol="0" anchor="ctr"/>
            <a:lstStyle/>
            <a:p>
              <a:endParaRPr lang="en-US"/>
            </a:p>
          </p:txBody>
        </p:sp>
      </p:grpSp>
      <p:sp>
        <p:nvSpPr>
          <p:cNvPr id="21" name="Title 1">
            <a:extLst>
              <a:ext uri="{FF2B5EF4-FFF2-40B4-BE49-F238E27FC236}">
                <a16:creationId xmlns:a16="http://schemas.microsoft.com/office/drawing/2014/main" id="{0CD2850B-3401-4D3C-9D44-10F7EDC8CE46}"/>
              </a:ext>
            </a:extLst>
          </p:cNvPr>
          <p:cNvSpPr>
            <a:spLocks noGrp="1"/>
          </p:cNvSpPr>
          <p:nvPr>
            <p:ph type="ctrTitle"/>
          </p:nvPr>
        </p:nvSpPr>
        <p:spPr>
          <a:xfrm>
            <a:off x="1133008" y="722245"/>
            <a:ext cx="5749376" cy="1475238"/>
          </a:xfrm>
        </p:spPr>
        <p:txBody>
          <a:bodyPr anchor="b">
            <a:normAutofit/>
          </a:bodyPr>
          <a:lstStyle>
            <a:lvl1pPr algn="l">
              <a:defRPr sz="4800" b="1">
                <a:solidFill>
                  <a:srgbClr val="074975"/>
                </a:solidFill>
                <a:latin typeface="Century Gothic" panose="020B0502020202020204" pitchFamily="34" charset="0"/>
              </a:defRPr>
            </a:lvl1pPr>
          </a:lstStyle>
          <a:p>
            <a:r>
              <a:rPr lang="en-US"/>
              <a:t>Click to edit Master title style</a:t>
            </a:r>
          </a:p>
        </p:txBody>
      </p:sp>
      <p:cxnSp>
        <p:nvCxnSpPr>
          <p:cNvPr id="23" name="Straight Connector 22">
            <a:extLst>
              <a:ext uri="{FF2B5EF4-FFF2-40B4-BE49-F238E27FC236}">
                <a16:creationId xmlns:a16="http://schemas.microsoft.com/office/drawing/2014/main" id="{25525041-D5E7-49E5-BFF9-174FC283285B}"/>
              </a:ext>
            </a:extLst>
          </p:cNvPr>
          <p:cNvCxnSpPr>
            <a:cxnSpLocks/>
          </p:cNvCxnSpPr>
          <p:nvPr/>
        </p:nvCxnSpPr>
        <p:spPr>
          <a:xfrm>
            <a:off x="1133008" y="3253916"/>
            <a:ext cx="4987376" cy="0"/>
          </a:xfrm>
          <a:prstGeom prst="line">
            <a:avLst/>
          </a:prstGeom>
          <a:ln w="19050">
            <a:solidFill>
              <a:srgbClr val="5A8AB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884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Section Slide">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44AE21C7-D885-43AB-85B4-091732934688}"/>
              </a:ext>
            </a:extLst>
          </p:cNvPr>
          <p:cNvSpPr/>
          <p:nvPr/>
        </p:nvSpPr>
        <p:spPr>
          <a:xfrm>
            <a:off x="-3" y="-1416"/>
            <a:ext cx="12192000" cy="6859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Slide Number Placeholder 5">
            <a:extLst>
              <a:ext uri="{FF2B5EF4-FFF2-40B4-BE49-F238E27FC236}">
                <a16:creationId xmlns:a16="http://schemas.microsoft.com/office/drawing/2014/main" id="{B161DD6A-B88D-489D-9BA3-2BB3DDB5D598}"/>
              </a:ext>
            </a:extLst>
          </p:cNvPr>
          <p:cNvSpPr>
            <a:spLocks noGrp="1"/>
          </p:cNvSpPr>
          <p:nvPr>
            <p:ph type="sldNum" sz="quarter" idx="12"/>
          </p:nvPr>
        </p:nvSpPr>
        <p:spPr>
          <a:xfrm>
            <a:off x="627721" y="5738693"/>
            <a:ext cx="2743200" cy="365125"/>
          </a:xfrm>
        </p:spPr>
        <p:txBody>
          <a:bodyPr/>
          <a:lstStyle>
            <a:lvl1pPr algn="l">
              <a:defRPr>
                <a:solidFill>
                  <a:srgbClr val="074975"/>
                </a:solidFill>
              </a:defRPr>
            </a:lvl1pPr>
          </a:lstStyle>
          <a:p>
            <a:fld id="{E847DB9D-A3CA-4EE6-B23F-C697E3C601A5}" type="slidenum">
              <a:rPr lang="en-US" smtClean="0"/>
              <a:t>‹#›</a:t>
            </a:fld>
            <a:endParaRPr lang="en-US"/>
          </a:p>
        </p:txBody>
      </p:sp>
      <p:sp>
        <p:nvSpPr>
          <p:cNvPr id="33" name="Rectangle 32">
            <a:extLst>
              <a:ext uri="{FF2B5EF4-FFF2-40B4-BE49-F238E27FC236}">
                <a16:creationId xmlns:a16="http://schemas.microsoft.com/office/drawing/2014/main" id="{0592D0BA-3078-4BD8-927D-27D798A5A6FB}"/>
              </a:ext>
            </a:extLst>
          </p:cNvPr>
          <p:cNvSpPr/>
          <p:nvPr/>
        </p:nvSpPr>
        <p:spPr>
          <a:xfrm>
            <a:off x="0" y="-1417"/>
            <a:ext cx="12192000" cy="269815"/>
          </a:xfrm>
          <a:prstGeom prst="rect">
            <a:avLst/>
          </a:prstGeom>
          <a:gradFill flip="none" rotWithShape="1">
            <a:gsLst>
              <a:gs pos="0">
                <a:srgbClr val="074975">
                  <a:shade val="30000"/>
                  <a:satMod val="115000"/>
                </a:srgbClr>
              </a:gs>
              <a:gs pos="50000">
                <a:srgbClr val="074975">
                  <a:shade val="67500"/>
                  <a:satMod val="115000"/>
                </a:srgbClr>
              </a:gs>
              <a:gs pos="100000">
                <a:srgbClr val="074975">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4975"/>
              </a:solidFill>
            </a:endParaRPr>
          </a:p>
        </p:txBody>
      </p:sp>
      <p:sp>
        <p:nvSpPr>
          <p:cNvPr id="34" name="Rectangle 33">
            <a:extLst>
              <a:ext uri="{FF2B5EF4-FFF2-40B4-BE49-F238E27FC236}">
                <a16:creationId xmlns:a16="http://schemas.microsoft.com/office/drawing/2014/main" id="{42858E38-E443-4F72-ACE9-EDDBBC084B22}"/>
              </a:ext>
            </a:extLst>
          </p:cNvPr>
          <p:cNvSpPr/>
          <p:nvPr/>
        </p:nvSpPr>
        <p:spPr>
          <a:xfrm flipV="1">
            <a:off x="-3" y="6588185"/>
            <a:ext cx="12192000" cy="269815"/>
          </a:xfrm>
          <a:prstGeom prst="rect">
            <a:avLst/>
          </a:prstGeom>
          <a:gradFill flip="none" rotWithShape="1">
            <a:gsLst>
              <a:gs pos="0">
                <a:srgbClr val="074975">
                  <a:shade val="30000"/>
                  <a:satMod val="115000"/>
                </a:srgbClr>
              </a:gs>
              <a:gs pos="50000">
                <a:srgbClr val="074975">
                  <a:shade val="67500"/>
                  <a:satMod val="115000"/>
                </a:srgbClr>
              </a:gs>
              <a:gs pos="100000">
                <a:srgbClr val="074975">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4975"/>
              </a:solidFill>
            </a:endParaRPr>
          </a:p>
        </p:txBody>
      </p:sp>
      <p:sp>
        <p:nvSpPr>
          <p:cNvPr id="35" name="Freeform: Shape 34">
            <a:extLst>
              <a:ext uri="{FF2B5EF4-FFF2-40B4-BE49-F238E27FC236}">
                <a16:creationId xmlns:a16="http://schemas.microsoft.com/office/drawing/2014/main" id="{49DF0D88-3D61-4662-8773-BC5AB62EA33C}"/>
              </a:ext>
            </a:extLst>
          </p:cNvPr>
          <p:cNvSpPr/>
          <p:nvPr/>
        </p:nvSpPr>
        <p:spPr>
          <a:xfrm rot="2633279">
            <a:off x="10479872" y="-78213"/>
            <a:ext cx="2376728" cy="2190782"/>
          </a:xfrm>
          <a:custGeom>
            <a:avLst/>
            <a:gdLst>
              <a:gd name="connsiteX0" fmla="*/ 0 w 2376728"/>
              <a:gd name="connsiteY0" fmla="*/ 828630 h 2190782"/>
              <a:gd name="connsiteX1" fmla="*/ 861435 w 2376728"/>
              <a:gd name="connsiteY1" fmla="*/ 0 h 2190782"/>
              <a:gd name="connsiteX2" fmla="*/ 2376728 w 2376728"/>
              <a:gd name="connsiteY2" fmla="*/ 1575284 h 2190782"/>
              <a:gd name="connsiteX3" fmla="*/ 2376728 w 2376728"/>
              <a:gd name="connsiteY3" fmla="*/ 2060823 h 2190782"/>
              <a:gd name="connsiteX4" fmla="*/ 2246769 w 2376728"/>
              <a:gd name="connsiteY4" fmla="*/ 2190782 h 2190782"/>
              <a:gd name="connsiteX5" fmla="*/ 129959 w 2376728"/>
              <a:gd name="connsiteY5" fmla="*/ 2190782 h 2190782"/>
              <a:gd name="connsiteX6" fmla="*/ 0 w 2376728"/>
              <a:gd name="connsiteY6" fmla="*/ 2060823 h 219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728" h="2190782">
                <a:moveTo>
                  <a:pt x="0" y="828630"/>
                </a:moveTo>
                <a:lnTo>
                  <a:pt x="861435" y="0"/>
                </a:lnTo>
                <a:lnTo>
                  <a:pt x="2376728" y="1575284"/>
                </a:lnTo>
                <a:lnTo>
                  <a:pt x="2376728" y="2060823"/>
                </a:lnTo>
                <a:cubicBezTo>
                  <a:pt x="2376728" y="2132597"/>
                  <a:pt x="2318543" y="2190782"/>
                  <a:pt x="2246769" y="2190782"/>
                </a:cubicBezTo>
                <a:lnTo>
                  <a:pt x="129959" y="2190782"/>
                </a:lnTo>
                <a:cubicBezTo>
                  <a:pt x="58185" y="2190782"/>
                  <a:pt x="0" y="2132597"/>
                  <a:pt x="0" y="2060823"/>
                </a:cubicBezTo>
                <a:close/>
              </a:path>
            </a:pathLst>
          </a:custGeom>
          <a:gradFill flip="none" rotWithShape="1">
            <a:gsLst>
              <a:gs pos="0">
                <a:srgbClr val="FCB322">
                  <a:alpha val="42000"/>
                </a:srgbClr>
              </a:gs>
              <a:gs pos="100000">
                <a:srgbClr val="FCB322">
                  <a:alpha val="66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022A5E69-1369-4548-AFC5-37655E527D1E}"/>
              </a:ext>
            </a:extLst>
          </p:cNvPr>
          <p:cNvSpPr/>
          <p:nvPr/>
        </p:nvSpPr>
        <p:spPr>
          <a:xfrm rot="2633279">
            <a:off x="10469024" y="-271433"/>
            <a:ext cx="1417202" cy="1453112"/>
          </a:xfrm>
          <a:custGeom>
            <a:avLst/>
            <a:gdLst>
              <a:gd name="connsiteX0" fmla="*/ 0 w 1417202"/>
              <a:gd name="connsiteY0" fmla="*/ 778180 h 1453112"/>
              <a:gd name="connsiteX1" fmla="*/ 808988 w 1417202"/>
              <a:gd name="connsiteY1" fmla="*/ 0 h 1453112"/>
              <a:gd name="connsiteX2" fmla="*/ 1339709 w 1417202"/>
              <a:gd name="connsiteY2" fmla="*/ 0 h 1453112"/>
              <a:gd name="connsiteX3" fmla="*/ 1417202 w 1417202"/>
              <a:gd name="connsiteY3" fmla="*/ 77493 h 1453112"/>
              <a:gd name="connsiteX4" fmla="*/ 1417202 w 1417202"/>
              <a:gd name="connsiteY4" fmla="*/ 1375619 h 1453112"/>
              <a:gd name="connsiteX5" fmla="*/ 1339709 w 1417202"/>
              <a:gd name="connsiteY5" fmla="*/ 1453112 h 1453112"/>
              <a:gd name="connsiteX6" fmla="*/ 77493 w 1417202"/>
              <a:gd name="connsiteY6" fmla="*/ 1453112 h 1453112"/>
              <a:gd name="connsiteX7" fmla="*/ 0 w 1417202"/>
              <a:gd name="connsiteY7" fmla="*/ 1375619 h 14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7202" h="1453112">
                <a:moveTo>
                  <a:pt x="0" y="778180"/>
                </a:moveTo>
                <a:lnTo>
                  <a:pt x="808988" y="0"/>
                </a:lnTo>
                <a:lnTo>
                  <a:pt x="1339709" y="0"/>
                </a:lnTo>
                <a:cubicBezTo>
                  <a:pt x="1382507" y="0"/>
                  <a:pt x="1417202" y="34695"/>
                  <a:pt x="1417202" y="77493"/>
                </a:cubicBezTo>
                <a:lnTo>
                  <a:pt x="1417202" y="1375619"/>
                </a:lnTo>
                <a:cubicBezTo>
                  <a:pt x="1417202" y="1418417"/>
                  <a:pt x="1382507" y="1453112"/>
                  <a:pt x="1339709" y="1453112"/>
                </a:cubicBezTo>
                <a:lnTo>
                  <a:pt x="77493" y="1453112"/>
                </a:lnTo>
                <a:cubicBezTo>
                  <a:pt x="34695" y="1453112"/>
                  <a:pt x="0" y="1418417"/>
                  <a:pt x="0" y="1375619"/>
                </a:cubicBezTo>
                <a:close/>
              </a:path>
            </a:pathLst>
          </a:custGeom>
          <a:gradFill flip="none" rotWithShape="1">
            <a:gsLst>
              <a:gs pos="0">
                <a:srgbClr val="FCB322">
                  <a:alpha val="34000"/>
                </a:srgbClr>
              </a:gs>
              <a:gs pos="100000">
                <a:srgbClr val="FCB322">
                  <a:alpha val="66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9" name="Graphic 15">
            <a:extLst>
              <a:ext uri="{FF2B5EF4-FFF2-40B4-BE49-F238E27FC236}">
                <a16:creationId xmlns:a16="http://schemas.microsoft.com/office/drawing/2014/main" id="{C6F569B3-51EF-410E-862F-B550CE1B813D}"/>
              </a:ext>
            </a:extLst>
          </p:cNvPr>
          <p:cNvGrpSpPr/>
          <p:nvPr/>
        </p:nvGrpSpPr>
        <p:grpSpPr>
          <a:xfrm>
            <a:off x="7616209" y="1246314"/>
            <a:ext cx="4217356" cy="4206241"/>
            <a:chOff x="7528767" y="1044721"/>
            <a:chExt cx="3998969" cy="3997505"/>
          </a:xfrm>
        </p:grpSpPr>
        <p:sp>
          <p:nvSpPr>
            <p:cNvPr id="40" name="Freeform: Shape 39">
              <a:extLst>
                <a:ext uri="{FF2B5EF4-FFF2-40B4-BE49-F238E27FC236}">
                  <a16:creationId xmlns:a16="http://schemas.microsoft.com/office/drawing/2014/main" id="{FAB803AB-98C3-4413-A9B4-F202F485946E}"/>
                </a:ext>
              </a:extLst>
            </p:cNvPr>
            <p:cNvSpPr/>
            <p:nvPr/>
          </p:nvSpPr>
          <p:spPr>
            <a:xfrm>
              <a:off x="9020143" y="3726655"/>
              <a:ext cx="1198307" cy="1315571"/>
            </a:xfrm>
            <a:custGeom>
              <a:avLst/>
              <a:gdLst>
                <a:gd name="connsiteX0" fmla="*/ 1060343 w 1198307"/>
                <a:gd name="connsiteY0" fmla="*/ 312117 h 1315571"/>
                <a:gd name="connsiteX1" fmla="*/ 1016617 w 1198307"/>
                <a:gd name="connsiteY1" fmla="*/ 234465 h 1315571"/>
                <a:gd name="connsiteX2" fmla="*/ 969874 w 1198307"/>
                <a:gd name="connsiteY2" fmla="*/ 159074 h 1315571"/>
                <a:gd name="connsiteX3" fmla="*/ 858799 w 1198307"/>
                <a:gd name="connsiteY3" fmla="*/ 19350 h 1315571"/>
                <a:gd name="connsiteX4" fmla="*/ 841711 w 1198307"/>
                <a:gd name="connsiteY4" fmla="*/ 0 h 1315571"/>
                <a:gd name="connsiteX5" fmla="*/ 760289 w 1198307"/>
                <a:gd name="connsiteY5" fmla="*/ 84438 h 1315571"/>
                <a:gd name="connsiteX6" fmla="*/ 47848 w 1198307"/>
                <a:gd name="connsiteY6" fmla="*/ 796376 h 1315571"/>
                <a:gd name="connsiteX7" fmla="*/ 29503 w 1198307"/>
                <a:gd name="connsiteY7" fmla="*/ 814721 h 1315571"/>
                <a:gd name="connsiteX8" fmla="*/ 27241 w 1198307"/>
                <a:gd name="connsiteY8" fmla="*/ 898404 h 1315571"/>
                <a:gd name="connsiteX9" fmla="*/ 40811 w 1198307"/>
                <a:gd name="connsiteY9" fmla="*/ 912226 h 1315571"/>
                <a:gd name="connsiteX10" fmla="*/ 379064 w 1198307"/>
                <a:gd name="connsiteY10" fmla="*/ 1249975 h 1315571"/>
                <a:gd name="connsiteX11" fmla="*/ 411733 w 1198307"/>
                <a:gd name="connsiteY11" fmla="*/ 1281137 h 1315571"/>
                <a:gd name="connsiteX12" fmla="*/ 500945 w 1198307"/>
                <a:gd name="connsiteY12" fmla="*/ 1315565 h 1315571"/>
                <a:gd name="connsiteX13" fmla="*/ 636900 w 1198307"/>
                <a:gd name="connsiteY13" fmla="*/ 1253996 h 1315571"/>
                <a:gd name="connsiteX14" fmla="*/ 1198308 w 1198307"/>
                <a:gd name="connsiteY14" fmla="*/ 692337 h 1315571"/>
                <a:gd name="connsiteX15" fmla="*/ 1060343 w 1198307"/>
                <a:gd name="connsiteY15" fmla="*/ 312117 h 131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8307" h="1315571">
                  <a:moveTo>
                    <a:pt x="1060343" y="312117"/>
                  </a:moveTo>
                  <a:cubicBezTo>
                    <a:pt x="1048532" y="284223"/>
                    <a:pt x="1030941" y="261857"/>
                    <a:pt x="1016617" y="234465"/>
                  </a:cubicBezTo>
                  <a:cubicBezTo>
                    <a:pt x="1002343" y="208556"/>
                    <a:pt x="986737" y="183400"/>
                    <a:pt x="969874" y="159074"/>
                  </a:cubicBezTo>
                  <a:cubicBezTo>
                    <a:pt x="936150" y="109970"/>
                    <a:pt x="899032" y="63278"/>
                    <a:pt x="858799" y="19350"/>
                  </a:cubicBezTo>
                  <a:cubicBezTo>
                    <a:pt x="853522" y="12816"/>
                    <a:pt x="847490" y="6534"/>
                    <a:pt x="841711" y="0"/>
                  </a:cubicBezTo>
                  <a:lnTo>
                    <a:pt x="760289" y="84438"/>
                  </a:lnTo>
                  <a:lnTo>
                    <a:pt x="47848" y="796376"/>
                  </a:lnTo>
                  <a:cubicBezTo>
                    <a:pt x="41565" y="802407"/>
                    <a:pt x="35534" y="808438"/>
                    <a:pt x="29503" y="814721"/>
                  </a:cubicBezTo>
                  <a:cubicBezTo>
                    <a:pt x="-9449" y="855180"/>
                    <a:pt x="-9449" y="859704"/>
                    <a:pt x="27241" y="898404"/>
                  </a:cubicBezTo>
                  <a:lnTo>
                    <a:pt x="40811" y="912226"/>
                  </a:lnTo>
                  <a:lnTo>
                    <a:pt x="379064" y="1249975"/>
                  </a:lnTo>
                  <a:cubicBezTo>
                    <a:pt x="389619" y="1260782"/>
                    <a:pt x="400425" y="1271336"/>
                    <a:pt x="411733" y="1281137"/>
                  </a:cubicBezTo>
                  <a:cubicBezTo>
                    <a:pt x="436861" y="1302146"/>
                    <a:pt x="468226" y="1314233"/>
                    <a:pt x="500945" y="1315565"/>
                  </a:cubicBezTo>
                  <a:cubicBezTo>
                    <a:pt x="553115" y="1316018"/>
                    <a:pt x="602848" y="1293501"/>
                    <a:pt x="636900" y="1253996"/>
                  </a:cubicBezTo>
                  <a:cubicBezTo>
                    <a:pt x="823541" y="1066199"/>
                    <a:pt x="1010661" y="878978"/>
                    <a:pt x="1198308" y="692337"/>
                  </a:cubicBezTo>
                  <a:cubicBezTo>
                    <a:pt x="1165940" y="561056"/>
                    <a:pt x="1119676" y="433596"/>
                    <a:pt x="1060343" y="312117"/>
                  </a:cubicBezTo>
                  <a:close/>
                </a:path>
              </a:pathLst>
            </a:custGeom>
            <a:gradFill>
              <a:gsLst>
                <a:gs pos="0">
                  <a:srgbClr val="00B5B9">
                    <a:alpha val="10000"/>
                  </a:srgbClr>
                </a:gs>
                <a:gs pos="100000">
                  <a:srgbClr val="00B5B9">
                    <a:alpha val="35000"/>
                  </a:srgbClr>
                </a:gs>
              </a:gsLst>
              <a:path path="circle">
                <a:fillToRect l="50000" t="50000" r="50000" b="50000"/>
              </a:path>
            </a:gradFill>
            <a:ln w="25098"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7BFC475-0B7D-4C64-969F-D36EA9D2B576}"/>
                </a:ext>
              </a:extLst>
            </p:cNvPr>
            <p:cNvSpPr/>
            <p:nvPr/>
          </p:nvSpPr>
          <p:spPr>
            <a:xfrm>
              <a:off x="7528767" y="2227137"/>
              <a:ext cx="2134055" cy="2147633"/>
            </a:xfrm>
            <a:custGeom>
              <a:avLst/>
              <a:gdLst>
                <a:gd name="connsiteX0" fmla="*/ 2070225 w 2134055"/>
                <a:gd name="connsiteY0" fmla="*/ 1274603 h 2147633"/>
                <a:gd name="connsiteX1" fmla="*/ 1370600 w 2134055"/>
                <a:gd name="connsiteY1" fmla="*/ 817234 h 2147633"/>
                <a:gd name="connsiteX2" fmla="*/ 1201725 w 2134055"/>
                <a:gd name="connsiteY2" fmla="*/ 673740 h 2147633"/>
                <a:gd name="connsiteX3" fmla="*/ 1124073 w 2134055"/>
                <a:gd name="connsiteY3" fmla="*/ 593826 h 2147633"/>
                <a:gd name="connsiteX4" fmla="*/ 1050442 w 2134055"/>
                <a:gd name="connsiteY4" fmla="*/ 510394 h 2147633"/>
                <a:gd name="connsiteX5" fmla="*/ 981334 w 2134055"/>
                <a:gd name="connsiteY5" fmla="*/ 422690 h 2147633"/>
                <a:gd name="connsiteX6" fmla="*/ 920519 w 2134055"/>
                <a:gd name="connsiteY6" fmla="*/ 330713 h 2147633"/>
                <a:gd name="connsiteX7" fmla="*/ 864478 w 2134055"/>
                <a:gd name="connsiteY7" fmla="*/ 236978 h 2147633"/>
                <a:gd name="connsiteX8" fmla="*/ 814218 w 2134055"/>
                <a:gd name="connsiteY8" fmla="*/ 139724 h 2147633"/>
                <a:gd name="connsiteX9" fmla="*/ 755162 w 2134055"/>
                <a:gd name="connsiteY9" fmla="*/ 0 h 2147633"/>
                <a:gd name="connsiteX10" fmla="*/ 74134 w 2134055"/>
                <a:gd name="connsiteY10" fmla="*/ 680023 h 2147633"/>
                <a:gd name="connsiteX11" fmla="*/ 34177 w 2134055"/>
                <a:gd name="connsiteY11" fmla="*/ 722241 h 2147633"/>
                <a:gd name="connsiteX12" fmla="*/ 0 w 2134055"/>
                <a:gd name="connsiteY12" fmla="*/ 814218 h 2147633"/>
                <a:gd name="connsiteX13" fmla="*/ 40460 w 2134055"/>
                <a:gd name="connsiteY13" fmla="*/ 918006 h 2147633"/>
                <a:gd name="connsiteX14" fmla="*/ 85443 w 2134055"/>
                <a:gd name="connsiteY14" fmla="*/ 964497 h 2147633"/>
                <a:gd name="connsiteX15" fmla="*/ 1218814 w 2134055"/>
                <a:gd name="connsiteY15" fmla="*/ 2096863 h 2147633"/>
                <a:gd name="connsiteX16" fmla="*/ 1250981 w 2134055"/>
                <a:gd name="connsiteY16" fmla="*/ 2128527 h 2147633"/>
                <a:gd name="connsiteX17" fmla="*/ 1316822 w 2134055"/>
                <a:gd name="connsiteY17" fmla="*/ 2130537 h 2147633"/>
                <a:gd name="connsiteX18" fmla="*/ 1344716 w 2134055"/>
                <a:gd name="connsiteY18" fmla="*/ 2103397 h 2147633"/>
                <a:gd name="connsiteX19" fmla="*/ 2134055 w 2134055"/>
                <a:gd name="connsiteY19" fmla="*/ 1320591 h 2147633"/>
                <a:gd name="connsiteX20" fmla="*/ 2070225 w 2134055"/>
                <a:gd name="connsiteY20" fmla="*/ 1274603 h 214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4055" h="2147633">
                  <a:moveTo>
                    <a:pt x="2070225" y="1274603"/>
                  </a:moveTo>
                  <a:cubicBezTo>
                    <a:pt x="1860890" y="1123822"/>
                    <a:pt x="1603557" y="998171"/>
                    <a:pt x="1370600" y="817234"/>
                  </a:cubicBezTo>
                  <a:cubicBezTo>
                    <a:pt x="1311544" y="773758"/>
                    <a:pt x="1256509" y="723247"/>
                    <a:pt x="1201725" y="673740"/>
                  </a:cubicBezTo>
                  <a:cubicBezTo>
                    <a:pt x="1173831" y="648610"/>
                    <a:pt x="1149957" y="620213"/>
                    <a:pt x="1124073" y="593826"/>
                  </a:cubicBezTo>
                  <a:cubicBezTo>
                    <a:pt x="1097878" y="567520"/>
                    <a:pt x="1073288" y="539658"/>
                    <a:pt x="1050442" y="510394"/>
                  </a:cubicBezTo>
                  <a:lnTo>
                    <a:pt x="981334" y="422690"/>
                  </a:lnTo>
                  <a:cubicBezTo>
                    <a:pt x="958214" y="394041"/>
                    <a:pt x="940874" y="361121"/>
                    <a:pt x="920519" y="330713"/>
                  </a:cubicBezTo>
                  <a:cubicBezTo>
                    <a:pt x="900163" y="300306"/>
                    <a:pt x="880813" y="269396"/>
                    <a:pt x="864478" y="236978"/>
                  </a:cubicBezTo>
                  <a:lnTo>
                    <a:pt x="814218" y="139724"/>
                  </a:lnTo>
                  <a:cubicBezTo>
                    <a:pt x="792857" y="93484"/>
                    <a:pt x="773004" y="47747"/>
                    <a:pt x="755162" y="0"/>
                  </a:cubicBezTo>
                  <a:cubicBezTo>
                    <a:pt x="666453" y="88207"/>
                    <a:pt x="263364" y="490792"/>
                    <a:pt x="74134" y="680023"/>
                  </a:cubicBezTo>
                  <a:cubicBezTo>
                    <a:pt x="60312" y="693593"/>
                    <a:pt x="46742" y="707666"/>
                    <a:pt x="34177" y="722241"/>
                  </a:cubicBezTo>
                  <a:cubicBezTo>
                    <a:pt x="13332" y="748508"/>
                    <a:pt x="1365" y="780715"/>
                    <a:pt x="0" y="814218"/>
                  </a:cubicBezTo>
                  <a:cubicBezTo>
                    <a:pt x="1887" y="852283"/>
                    <a:pt x="16086" y="888704"/>
                    <a:pt x="40460" y="918006"/>
                  </a:cubicBezTo>
                  <a:cubicBezTo>
                    <a:pt x="54784" y="934089"/>
                    <a:pt x="70113" y="949167"/>
                    <a:pt x="85443" y="964497"/>
                  </a:cubicBezTo>
                  <a:lnTo>
                    <a:pt x="1218814" y="2096863"/>
                  </a:lnTo>
                  <a:cubicBezTo>
                    <a:pt x="1229369" y="2107418"/>
                    <a:pt x="1239923" y="2118475"/>
                    <a:pt x="1250981" y="2128527"/>
                  </a:cubicBezTo>
                  <a:cubicBezTo>
                    <a:pt x="1280132" y="2153657"/>
                    <a:pt x="1289179" y="2153657"/>
                    <a:pt x="1316822" y="2130537"/>
                  </a:cubicBezTo>
                  <a:cubicBezTo>
                    <a:pt x="1326622" y="2121993"/>
                    <a:pt x="1335418" y="2112695"/>
                    <a:pt x="1344716" y="2103397"/>
                  </a:cubicBezTo>
                  <a:cubicBezTo>
                    <a:pt x="1574909" y="1873455"/>
                    <a:pt x="1895821" y="1558072"/>
                    <a:pt x="2134055" y="1320591"/>
                  </a:cubicBezTo>
                  <a:cubicBezTo>
                    <a:pt x="2112192" y="1304257"/>
                    <a:pt x="2092088" y="1289430"/>
                    <a:pt x="2070225" y="1274603"/>
                  </a:cubicBezTo>
                  <a:close/>
                </a:path>
              </a:pathLst>
            </a:custGeom>
            <a:gradFill>
              <a:gsLst>
                <a:gs pos="100000">
                  <a:srgbClr val="00B5B9"/>
                </a:gs>
                <a:gs pos="0">
                  <a:srgbClr val="8AE2E1"/>
                </a:gs>
              </a:gsLst>
              <a:path path="circle">
                <a:fillToRect l="50000" t="50000" r="50000" b="50000"/>
              </a:path>
            </a:gradFill>
            <a:ln w="2509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621575D6-5F27-4E1B-AE07-02FFF90D5F40}"/>
                </a:ext>
              </a:extLst>
            </p:cNvPr>
            <p:cNvSpPr/>
            <p:nvPr/>
          </p:nvSpPr>
          <p:spPr>
            <a:xfrm>
              <a:off x="8407570" y="1044721"/>
              <a:ext cx="3120166" cy="2980981"/>
            </a:xfrm>
            <a:custGeom>
              <a:avLst/>
              <a:gdLst>
                <a:gd name="connsiteX0" fmla="*/ 3085736 w 3120166"/>
                <a:gd name="connsiteY0" fmla="*/ 1905661 h 2980981"/>
                <a:gd name="connsiteX1" fmla="*/ 3046030 w 3120166"/>
                <a:gd name="connsiteY1" fmla="*/ 1863442 h 2980981"/>
                <a:gd name="connsiteX2" fmla="*/ 1261787 w 3120166"/>
                <a:gd name="connsiteY2" fmla="*/ 77943 h 2980981"/>
                <a:gd name="connsiteX3" fmla="*/ 1219568 w 3120166"/>
                <a:gd name="connsiteY3" fmla="*/ 37986 h 2980981"/>
                <a:gd name="connsiteX4" fmla="*/ 1025060 w 3120166"/>
                <a:gd name="connsiteY4" fmla="*/ 37986 h 2980981"/>
                <a:gd name="connsiteX5" fmla="*/ 978569 w 3120166"/>
                <a:gd name="connsiteY5" fmla="*/ 82466 h 2980981"/>
                <a:gd name="connsiteX6" fmla="*/ 0 w 3120166"/>
                <a:gd name="connsiteY6" fmla="*/ 1054250 h 2980981"/>
                <a:gd name="connsiteX7" fmla="*/ 100521 w 3120166"/>
                <a:gd name="connsiteY7" fmla="*/ 1231921 h 2980981"/>
                <a:gd name="connsiteX8" fmla="*/ 651374 w 3120166"/>
                <a:gd name="connsiteY8" fmla="*/ 1768199 h 2980981"/>
                <a:gd name="connsiteX9" fmla="*/ 1388945 w 3120166"/>
                <a:gd name="connsiteY9" fmla="*/ 2138618 h 2980981"/>
                <a:gd name="connsiteX10" fmla="*/ 2075753 w 3120166"/>
                <a:gd name="connsiteY10" fmla="*/ 2754810 h 2980981"/>
                <a:gd name="connsiteX11" fmla="*/ 2203666 w 3120166"/>
                <a:gd name="connsiteY11" fmla="*/ 2980982 h 2980981"/>
                <a:gd name="connsiteX12" fmla="*/ 2209446 w 3120166"/>
                <a:gd name="connsiteY12" fmla="*/ 2975956 h 2980981"/>
                <a:gd name="connsiteX13" fmla="*/ 3040501 w 3120166"/>
                <a:gd name="connsiteY13" fmla="*/ 2144900 h 2980981"/>
                <a:gd name="connsiteX14" fmla="*/ 3087746 w 3120166"/>
                <a:gd name="connsiteY14" fmla="*/ 2092127 h 2980981"/>
                <a:gd name="connsiteX15" fmla="*/ 3120164 w 3120166"/>
                <a:gd name="connsiteY15" fmla="*/ 1994371 h 2980981"/>
                <a:gd name="connsiteX16" fmla="*/ 3085736 w 3120166"/>
                <a:gd name="connsiteY16" fmla="*/ 1905661 h 29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0166" h="2980981">
                  <a:moveTo>
                    <a:pt x="3085736" y="1905661"/>
                  </a:moveTo>
                  <a:cubicBezTo>
                    <a:pt x="3073422" y="1890834"/>
                    <a:pt x="3060606" y="1877012"/>
                    <a:pt x="3046030" y="1863442"/>
                  </a:cubicBezTo>
                  <a:lnTo>
                    <a:pt x="1261787" y="77943"/>
                  </a:lnTo>
                  <a:cubicBezTo>
                    <a:pt x="1248392" y="63920"/>
                    <a:pt x="1234294" y="50586"/>
                    <a:pt x="1219568" y="37986"/>
                  </a:cubicBezTo>
                  <a:cubicBezTo>
                    <a:pt x="1164633" y="-12662"/>
                    <a:pt x="1080005" y="-12662"/>
                    <a:pt x="1025060" y="37986"/>
                  </a:cubicBezTo>
                  <a:cubicBezTo>
                    <a:pt x="1008776" y="51965"/>
                    <a:pt x="993255" y="66815"/>
                    <a:pt x="978569" y="82466"/>
                  </a:cubicBezTo>
                  <a:cubicBezTo>
                    <a:pt x="702640" y="357893"/>
                    <a:pt x="278443" y="776310"/>
                    <a:pt x="0" y="1054250"/>
                  </a:cubicBezTo>
                  <a:cubicBezTo>
                    <a:pt x="30659" y="1115317"/>
                    <a:pt x="64082" y="1174875"/>
                    <a:pt x="100521" y="1231921"/>
                  </a:cubicBezTo>
                  <a:cubicBezTo>
                    <a:pt x="238086" y="1452581"/>
                    <a:pt x="427105" y="1636597"/>
                    <a:pt x="651374" y="1768199"/>
                  </a:cubicBezTo>
                  <a:cubicBezTo>
                    <a:pt x="872269" y="1904907"/>
                    <a:pt x="1128848" y="1994371"/>
                    <a:pt x="1388945" y="2138618"/>
                  </a:cubicBezTo>
                  <a:cubicBezTo>
                    <a:pt x="1666006" y="2283066"/>
                    <a:pt x="1902230" y="2494964"/>
                    <a:pt x="2075753" y="2754810"/>
                  </a:cubicBezTo>
                  <a:cubicBezTo>
                    <a:pt x="2122797" y="2827612"/>
                    <a:pt x="2165518" y="2903153"/>
                    <a:pt x="2203666" y="2980982"/>
                  </a:cubicBezTo>
                  <a:lnTo>
                    <a:pt x="2209446" y="2975956"/>
                  </a:lnTo>
                  <a:cubicBezTo>
                    <a:pt x="2486557" y="2699021"/>
                    <a:pt x="2763567" y="2422011"/>
                    <a:pt x="3040501" y="2144900"/>
                  </a:cubicBezTo>
                  <a:cubicBezTo>
                    <a:pt x="3057163" y="2128164"/>
                    <a:pt x="3072944" y="2110547"/>
                    <a:pt x="3087746" y="2092127"/>
                  </a:cubicBezTo>
                  <a:cubicBezTo>
                    <a:pt x="3108981" y="2063981"/>
                    <a:pt x="3120365" y="2029628"/>
                    <a:pt x="3120164" y="1994371"/>
                  </a:cubicBezTo>
                  <a:cubicBezTo>
                    <a:pt x="3118128" y="1961953"/>
                    <a:pt x="3106116" y="1930960"/>
                    <a:pt x="3085736" y="1905661"/>
                  </a:cubicBezTo>
                  <a:close/>
                </a:path>
              </a:pathLst>
            </a:custGeom>
            <a:gradFill>
              <a:gsLst>
                <a:gs pos="100000">
                  <a:srgbClr val="00B5B9">
                    <a:alpha val="42000"/>
                  </a:srgbClr>
                </a:gs>
                <a:gs pos="0">
                  <a:srgbClr val="00B5B9">
                    <a:alpha val="20000"/>
                  </a:srgbClr>
                </a:gs>
              </a:gsLst>
              <a:path path="circle">
                <a:fillToRect l="50000" t="50000" r="50000" b="50000"/>
              </a:path>
            </a:gradFill>
            <a:ln w="25098" cap="flat">
              <a:noFill/>
              <a:prstDash val="solid"/>
              <a:miter/>
            </a:ln>
          </p:spPr>
          <p:txBody>
            <a:bodyPr rtlCol="0" anchor="ctr"/>
            <a:lstStyle/>
            <a:p>
              <a:endParaRPr lang="en-US"/>
            </a:p>
          </p:txBody>
        </p:sp>
      </p:grpSp>
      <p:sp>
        <p:nvSpPr>
          <p:cNvPr id="43" name="Freeform: Shape 42">
            <a:extLst>
              <a:ext uri="{FF2B5EF4-FFF2-40B4-BE49-F238E27FC236}">
                <a16:creationId xmlns:a16="http://schemas.microsoft.com/office/drawing/2014/main" id="{38DB379A-8672-4D50-9A4C-7F72E4D8B23B}"/>
              </a:ext>
            </a:extLst>
          </p:cNvPr>
          <p:cNvSpPr/>
          <p:nvPr/>
        </p:nvSpPr>
        <p:spPr>
          <a:xfrm rot="2633279">
            <a:off x="10649305" y="4389736"/>
            <a:ext cx="2302331" cy="2436952"/>
          </a:xfrm>
          <a:custGeom>
            <a:avLst/>
            <a:gdLst>
              <a:gd name="connsiteX0" fmla="*/ 38064 w 2302331"/>
              <a:gd name="connsiteY0" fmla="*/ 38065 h 2436952"/>
              <a:gd name="connsiteX1" fmla="*/ 129959 w 2302331"/>
              <a:gd name="connsiteY1" fmla="*/ 0 h 2436952"/>
              <a:gd name="connsiteX2" fmla="*/ 527780 w 2302331"/>
              <a:gd name="connsiteY2" fmla="*/ 0 h 2436952"/>
              <a:gd name="connsiteX3" fmla="*/ 2302331 w 2302331"/>
              <a:gd name="connsiteY3" fmla="*/ 1844805 h 2436952"/>
              <a:gd name="connsiteX4" fmla="*/ 1686741 w 2302331"/>
              <a:gd name="connsiteY4" fmla="*/ 2436952 h 2436952"/>
              <a:gd name="connsiteX5" fmla="*/ 129959 w 2302331"/>
              <a:gd name="connsiteY5" fmla="*/ 2436952 h 2436952"/>
              <a:gd name="connsiteX6" fmla="*/ 0 w 2302331"/>
              <a:gd name="connsiteY6" fmla="*/ 2306993 h 2436952"/>
              <a:gd name="connsiteX7" fmla="*/ 0 w 2302331"/>
              <a:gd name="connsiteY7" fmla="*/ 129959 h 2436952"/>
              <a:gd name="connsiteX8" fmla="*/ 38064 w 2302331"/>
              <a:gd name="connsiteY8" fmla="*/ 38065 h 243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2331" h="2436952">
                <a:moveTo>
                  <a:pt x="38064" y="38065"/>
                </a:moveTo>
                <a:cubicBezTo>
                  <a:pt x="61583" y="14546"/>
                  <a:pt x="94072" y="0"/>
                  <a:pt x="129959" y="0"/>
                </a:cubicBezTo>
                <a:lnTo>
                  <a:pt x="527780" y="0"/>
                </a:lnTo>
                <a:lnTo>
                  <a:pt x="2302331" y="1844805"/>
                </a:lnTo>
                <a:lnTo>
                  <a:pt x="1686741" y="2436952"/>
                </a:lnTo>
                <a:lnTo>
                  <a:pt x="129959" y="2436952"/>
                </a:lnTo>
                <a:cubicBezTo>
                  <a:pt x="58185" y="2436952"/>
                  <a:pt x="0" y="2378767"/>
                  <a:pt x="0" y="2306993"/>
                </a:cubicBezTo>
                <a:lnTo>
                  <a:pt x="0" y="129959"/>
                </a:lnTo>
                <a:cubicBezTo>
                  <a:pt x="0" y="94072"/>
                  <a:pt x="14546" y="61582"/>
                  <a:pt x="38064" y="38065"/>
                </a:cubicBezTo>
                <a:close/>
              </a:path>
            </a:pathLst>
          </a:custGeom>
          <a:gradFill flip="none" rotWithShape="1">
            <a:gsLst>
              <a:gs pos="0">
                <a:srgbClr val="E86888">
                  <a:alpha val="18000"/>
                </a:srgbClr>
              </a:gs>
              <a:gs pos="100000">
                <a:srgbClr val="E86888">
                  <a:alpha val="84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ACFE86E8-F60A-4E6D-8CDD-DDF7656E1853}"/>
              </a:ext>
            </a:extLst>
          </p:cNvPr>
          <p:cNvSpPr/>
          <p:nvPr/>
        </p:nvSpPr>
        <p:spPr>
          <a:xfrm rot="2633279">
            <a:off x="10506807" y="5377262"/>
            <a:ext cx="1417202" cy="1453112"/>
          </a:xfrm>
          <a:custGeom>
            <a:avLst/>
            <a:gdLst>
              <a:gd name="connsiteX0" fmla="*/ 22697 w 1417202"/>
              <a:gd name="connsiteY0" fmla="*/ 22698 h 1453112"/>
              <a:gd name="connsiteX1" fmla="*/ 77493 w 1417202"/>
              <a:gd name="connsiteY1" fmla="*/ 0 h 1453112"/>
              <a:gd name="connsiteX2" fmla="*/ 1339709 w 1417202"/>
              <a:gd name="connsiteY2" fmla="*/ 0 h 1453112"/>
              <a:gd name="connsiteX3" fmla="*/ 1417202 w 1417202"/>
              <a:gd name="connsiteY3" fmla="*/ 77493 h 1453112"/>
              <a:gd name="connsiteX4" fmla="*/ 1417202 w 1417202"/>
              <a:gd name="connsiteY4" fmla="*/ 1091403 h 1453112"/>
              <a:gd name="connsiteX5" fmla="*/ 1041173 w 1417202"/>
              <a:gd name="connsiteY5" fmla="*/ 1453112 h 1453112"/>
              <a:gd name="connsiteX6" fmla="*/ 77493 w 1417202"/>
              <a:gd name="connsiteY6" fmla="*/ 1453112 h 1453112"/>
              <a:gd name="connsiteX7" fmla="*/ 0 w 1417202"/>
              <a:gd name="connsiteY7" fmla="*/ 1375619 h 1453112"/>
              <a:gd name="connsiteX8" fmla="*/ 0 w 1417202"/>
              <a:gd name="connsiteY8" fmla="*/ 77493 h 1453112"/>
              <a:gd name="connsiteX9" fmla="*/ 22697 w 1417202"/>
              <a:gd name="connsiteY9" fmla="*/ 22698 h 14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202" h="1453112">
                <a:moveTo>
                  <a:pt x="22697" y="22698"/>
                </a:moveTo>
                <a:cubicBezTo>
                  <a:pt x="36721" y="8674"/>
                  <a:pt x="56094" y="0"/>
                  <a:pt x="77493" y="0"/>
                </a:cubicBezTo>
                <a:lnTo>
                  <a:pt x="1339709" y="0"/>
                </a:lnTo>
                <a:cubicBezTo>
                  <a:pt x="1382507" y="0"/>
                  <a:pt x="1417202" y="34695"/>
                  <a:pt x="1417202" y="77493"/>
                </a:cubicBezTo>
                <a:lnTo>
                  <a:pt x="1417202" y="1091403"/>
                </a:lnTo>
                <a:lnTo>
                  <a:pt x="1041173" y="1453112"/>
                </a:lnTo>
                <a:lnTo>
                  <a:pt x="77493" y="1453112"/>
                </a:lnTo>
                <a:cubicBezTo>
                  <a:pt x="34695" y="1453112"/>
                  <a:pt x="0" y="1418417"/>
                  <a:pt x="0" y="1375619"/>
                </a:cubicBezTo>
                <a:lnTo>
                  <a:pt x="0" y="77493"/>
                </a:lnTo>
                <a:cubicBezTo>
                  <a:pt x="0" y="56094"/>
                  <a:pt x="8674" y="36720"/>
                  <a:pt x="22697" y="22698"/>
                </a:cubicBezTo>
                <a:close/>
              </a:path>
            </a:pathLst>
          </a:custGeom>
          <a:gradFill>
            <a:gsLst>
              <a:gs pos="0">
                <a:srgbClr val="E39EB4">
                  <a:alpha val="37000"/>
                </a:srgbClr>
              </a:gs>
              <a:gs pos="100000">
                <a:srgbClr val="E86888">
                  <a:alpha val="72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20931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CDDAC-837B-44AB-8CA5-C68D9C5FA7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9D6DAB-1493-4D61-B793-B4DFA0AA0F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7596F0-0A9A-4E9A-8902-5971E3293131}"/>
              </a:ext>
            </a:extLst>
          </p:cNvPr>
          <p:cNvSpPr>
            <a:spLocks noGrp="1"/>
          </p:cNvSpPr>
          <p:nvPr>
            <p:ph type="dt" sz="half" idx="10"/>
          </p:nvPr>
        </p:nvSpPr>
        <p:spPr/>
        <p:txBody>
          <a:bodyPr/>
          <a:lstStyle/>
          <a:p>
            <a:fld id="{558CAB41-B7E6-4CFD-8066-45FE557A4369}" type="datetimeFigureOut">
              <a:rPr lang="en-US" smtClean="0"/>
              <a:t>7/15/2024</a:t>
            </a:fld>
            <a:endParaRPr lang="en-US"/>
          </a:p>
        </p:txBody>
      </p:sp>
      <p:sp>
        <p:nvSpPr>
          <p:cNvPr id="5" name="Footer Placeholder 4">
            <a:extLst>
              <a:ext uri="{FF2B5EF4-FFF2-40B4-BE49-F238E27FC236}">
                <a16:creationId xmlns:a16="http://schemas.microsoft.com/office/drawing/2014/main" id="{9333C6E8-1E30-43E5-B529-70C47B962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9A9AA1-B602-48A7-9CBD-B30E00ABC530}"/>
              </a:ext>
            </a:extLst>
          </p:cNvPr>
          <p:cNvSpPr>
            <a:spLocks noGrp="1"/>
          </p:cNvSpPr>
          <p:nvPr>
            <p:ph type="sldNum" sz="quarter" idx="12"/>
          </p:nvPr>
        </p:nvSpPr>
        <p:spPr/>
        <p:txBody>
          <a:bodyPr/>
          <a:lstStyle/>
          <a:p>
            <a:fld id="{E847DB9D-A3CA-4EE6-B23F-C697E3C601A5}" type="slidenum">
              <a:rPr lang="en-US" smtClean="0"/>
              <a:t>‹#›</a:t>
            </a:fld>
            <a:endParaRPr lang="en-US"/>
          </a:p>
        </p:txBody>
      </p:sp>
    </p:spTree>
    <p:extLst>
      <p:ext uri="{BB962C8B-B14F-4D97-AF65-F5344CB8AC3E}">
        <p14:creationId xmlns:p14="http://schemas.microsoft.com/office/powerpoint/2010/main" val="1200875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762CC-CA56-4C9D-8ACE-12A17D8D91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06E769-1A27-41A5-B8D4-E67DD52F7ED4}"/>
              </a:ext>
            </a:extLst>
          </p:cNvPr>
          <p:cNvSpPr>
            <a:spLocks noGrp="1"/>
          </p:cNvSpPr>
          <p:nvPr>
            <p:ph type="dt" sz="half" idx="10"/>
          </p:nvPr>
        </p:nvSpPr>
        <p:spPr/>
        <p:txBody>
          <a:bodyPr/>
          <a:lstStyle/>
          <a:p>
            <a:fld id="{558CAB41-B7E6-4CFD-8066-45FE557A4369}" type="datetimeFigureOut">
              <a:rPr lang="en-US" smtClean="0"/>
              <a:t>7/15/2024</a:t>
            </a:fld>
            <a:endParaRPr lang="en-US"/>
          </a:p>
        </p:txBody>
      </p:sp>
      <p:sp>
        <p:nvSpPr>
          <p:cNvPr id="4" name="Footer Placeholder 3">
            <a:extLst>
              <a:ext uri="{FF2B5EF4-FFF2-40B4-BE49-F238E27FC236}">
                <a16:creationId xmlns:a16="http://schemas.microsoft.com/office/drawing/2014/main" id="{BD34A99E-3026-4B73-A4AE-5542D6CA8C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5AEBA9-0CDB-41C7-8310-45B4A0D962A1}"/>
              </a:ext>
            </a:extLst>
          </p:cNvPr>
          <p:cNvSpPr>
            <a:spLocks noGrp="1"/>
          </p:cNvSpPr>
          <p:nvPr>
            <p:ph type="sldNum" sz="quarter" idx="12"/>
          </p:nvPr>
        </p:nvSpPr>
        <p:spPr/>
        <p:txBody>
          <a:bodyPr/>
          <a:lstStyle/>
          <a:p>
            <a:fld id="{E847DB9D-A3CA-4EE6-B23F-C697E3C601A5}" type="slidenum">
              <a:rPr lang="en-US" smtClean="0"/>
              <a:t>‹#›</a:t>
            </a:fld>
            <a:endParaRPr lang="en-US"/>
          </a:p>
        </p:txBody>
      </p:sp>
    </p:spTree>
    <p:extLst>
      <p:ext uri="{BB962C8B-B14F-4D97-AF65-F5344CB8AC3E}">
        <p14:creationId xmlns:p14="http://schemas.microsoft.com/office/powerpoint/2010/main" val="419930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46E5B8-71F0-44D7-BEA1-6D25FF659304}"/>
              </a:ext>
            </a:extLst>
          </p:cNvPr>
          <p:cNvSpPr>
            <a:spLocks noGrp="1"/>
          </p:cNvSpPr>
          <p:nvPr>
            <p:ph type="dt" sz="half" idx="10"/>
          </p:nvPr>
        </p:nvSpPr>
        <p:spPr/>
        <p:txBody>
          <a:bodyPr/>
          <a:lstStyle/>
          <a:p>
            <a:fld id="{558CAB41-B7E6-4CFD-8066-45FE557A4369}" type="datetimeFigureOut">
              <a:rPr lang="en-US" smtClean="0"/>
              <a:t>7/15/2024</a:t>
            </a:fld>
            <a:endParaRPr lang="en-US"/>
          </a:p>
        </p:txBody>
      </p:sp>
      <p:sp>
        <p:nvSpPr>
          <p:cNvPr id="3" name="Footer Placeholder 2">
            <a:extLst>
              <a:ext uri="{FF2B5EF4-FFF2-40B4-BE49-F238E27FC236}">
                <a16:creationId xmlns:a16="http://schemas.microsoft.com/office/drawing/2014/main" id="{CA4F5895-3687-46FB-B02E-5FE5719E37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5AAA9D-8347-497E-9369-AEB60A1058D8}"/>
              </a:ext>
            </a:extLst>
          </p:cNvPr>
          <p:cNvSpPr>
            <a:spLocks noGrp="1"/>
          </p:cNvSpPr>
          <p:nvPr>
            <p:ph type="sldNum" sz="quarter" idx="12"/>
          </p:nvPr>
        </p:nvSpPr>
        <p:spPr/>
        <p:txBody>
          <a:bodyPr/>
          <a:lstStyle/>
          <a:p>
            <a:fld id="{E847DB9D-A3CA-4EE6-B23F-C697E3C601A5}" type="slidenum">
              <a:rPr lang="en-US" smtClean="0"/>
              <a:t>‹#›</a:t>
            </a:fld>
            <a:endParaRPr lang="en-US"/>
          </a:p>
        </p:txBody>
      </p:sp>
      <p:sp>
        <p:nvSpPr>
          <p:cNvPr id="5" name="Rectangle 4">
            <a:extLst>
              <a:ext uri="{FF2B5EF4-FFF2-40B4-BE49-F238E27FC236}">
                <a16:creationId xmlns:a16="http://schemas.microsoft.com/office/drawing/2014/main" id="{241BBE93-2F69-44A3-B00F-BB62030A86D7}"/>
              </a:ext>
            </a:extLst>
          </p:cNvPr>
          <p:cNvSpPr/>
          <p:nvPr/>
        </p:nvSpPr>
        <p:spPr>
          <a:xfrm>
            <a:off x="-3"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3504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5D269-CEE7-48AB-9B19-D457ADA636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BE4F8-C0B4-4E4E-BBAB-8B31746C3D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440CDD-55B9-48E7-A837-DD9F5B8FFB14}"/>
              </a:ext>
            </a:extLst>
          </p:cNvPr>
          <p:cNvSpPr>
            <a:spLocks noGrp="1"/>
          </p:cNvSpPr>
          <p:nvPr>
            <p:ph type="dt" sz="half" idx="10"/>
          </p:nvPr>
        </p:nvSpPr>
        <p:spPr/>
        <p:txBody>
          <a:bodyPr/>
          <a:lstStyle/>
          <a:p>
            <a:fld id="{558CAB41-B7E6-4CFD-8066-45FE557A4369}" type="datetimeFigureOut">
              <a:rPr lang="en-US" smtClean="0"/>
              <a:t>7/15/2024</a:t>
            </a:fld>
            <a:endParaRPr lang="en-US"/>
          </a:p>
        </p:txBody>
      </p:sp>
      <p:sp>
        <p:nvSpPr>
          <p:cNvPr id="5" name="Footer Placeholder 4">
            <a:extLst>
              <a:ext uri="{FF2B5EF4-FFF2-40B4-BE49-F238E27FC236}">
                <a16:creationId xmlns:a16="http://schemas.microsoft.com/office/drawing/2014/main" id="{291304C3-11A1-40CF-8255-6B69F60E5E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0FEF53-9B8F-4760-ABE0-1A5636AF4B5B}"/>
              </a:ext>
            </a:extLst>
          </p:cNvPr>
          <p:cNvSpPr>
            <a:spLocks noGrp="1"/>
          </p:cNvSpPr>
          <p:nvPr>
            <p:ph type="sldNum" sz="quarter" idx="12"/>
          </p:nvPr>
        </p:nvSpPr>
        <p:spPr/>
        <p:txBody>
          <a:bodyPr/>
          <a:lstStyle/>
          <a:p>
            <a:fld id="{E847DB9D-A3CA-4EE6-B23F-C697E3C601A5}" type="slidenum">
              <a:rPr lang="en-US" smtClean="0"/>
              <a:t>‹#›</a:t>
            </a:fld>
            <a:endParaRPr lang="en-US"/>
          </a:p>
        </p:txBody>
      </p:sp>
    </p:spTree>
    <p:extLst>
      <p:ext uri="{BB962C8B-B14F-4D97-AF65-F5344CB8AC3E}">
        <p14:creationId xmlns:p14="http://schemas.microsoft.com/office/powerpoint/2010/main" val="4162498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77288C-CB8C-4000-9283-7E5472854476}"/>
              </a:ext>
            </a:extLst>
          </p:cNvPr>
          <p:cNvSpPr/>
          <p:nvPr/>
        </p:nvSpPr>
        <p:spPr>
          <a:xfrm flipV="1">
            <a:off x="0" y="0"/>
            <a:ext cx="12192000" cy="1557338"/>
          </a:xfrm>
          <a:prstGeom prst="rect">
            <a:avLst/>
          </a:prstGeom>
          <a:solidFill>
            <a:srgbClr val="E5E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4975"/>
              </a:solidFill>
            </a:endParaRPr>
          </a:p>
        </p:txBody>
      </p:sp>
      <p:sp>
        <p:nvSpPr>
          <p:cNvPr id="2" name="Title Placeholder 1">
            <a:extLst>
              <a:ext uri="{FF2B5EF4-FFF2-40B4-BE49-F238E27FC236}">
                <a16:creationId xmlns:a16="http://schemas.microsoft.com/office/drawing/2014/main" id="{09506AB4-B61D-42D7-B02A-A6C4FEBE63DC}"/>
              </a:ext>
            </a:extLst>
          </p:cNvPr>
          <p:cNvSpPr>
            <a:spLocks noGrp="1"/>
          </p:cNvSpPr>
          <p:nvPr>
            <p:ph type="title"/>
          </p:nvPr>
        </p:nvSpPr>
        <p:spPr>
          <a:xfrm>
            <a:off x="838200" y="365125"/>
            <a:ext cx="10515600" cy="10064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284440-F089-440E-BD10-C43F3699CBE6}"/>
              </a:ext>
            </a:extLst>
          </p:cNvPr>
          <p:cNvSpPr>
            <a:spLocks noGrp="1"/>
          </p:cNvSpPr>
          <p:nvPr>
            <p:ph type="body" idx="1"/>
          </p:nvPr>
        </p:nvSpPr>
        <p:spPr>
          <a:xfrm>
            <a:off x="838200" y="2179319"/>
            <a:ext cx="10515600" cy="3497581"/>
          </a:xfrm>
          <a:prstGeom prst="rect">
            <a:avLst/>
          </a:prstGeom>
        </p:spPr>
        <p:txBody>
          <a:bodyPr vert="horz" wrap="square"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AFCD8-E666-4878-8413-C12351707E4A}"/>
              </a:ext>
            </a:extLst>
          </p:cNvPr>
          <p:cNvSpPr>
            <a:spLocks noGrp="1"/>
          </p:cNvSpPr>
          <p:nvPr>
            <p:ph type="dt" sz="half" idx="2"/>
          </p:nvPr>
        </p:nvSpPr>
        <p:spPr>
          <a:xfrm>
            <a:off x="838200" y="615823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CAB41-B7E6-4CFD-8066-45FE557A4369}" type="datetimeFigureOut">
              <a:rPr lang="en-US" smtClean="0"/>
              <a:t>7/15/2024</a:t>
            </a:fld>
            <a:endParaRPr lang="en-US"/>
          </a:p>
        </p:txBody>
      </p:sp>
      <p:sp>
        <p:nvSpPr>
          <p:cNvPr id="5" name="Footer Placeholder 4">
            <a:extLst>
              <a:ext uri="{FF2B5EF4-FFF2-40B4-BE49-F238E27FC236}">
                <a16:creationId xmlns:a16="http://schemas.microsoft.com/office/drawing/2014/main" id="{FC8168A6-6F2A-4F8D-BAD1-EDFD99041B21}"/>
              </a:ext>
            </a:extLst>
          </p:cNvPr>
          <p:cNvSpPr>
            <a:spLocks noGrp="1"/>
          </p:cNvSpPr>
          <p:nvPr>
            <p:ph type="ftr" sz="quarter" idx="3"/>
          </p:nvPr>
        </p:nvSpPr>
        <p:spPr>
          <a:xfrm>
            <a:off x="4038600" y="615823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6F4115-9215-47EE-A864-FDC1E8E4D9D5}"/>
              </a:ext>
            </a:extLst>
          </p:cNvPr>
          <p:cNvSpPr>
            <a:spLocks noGrp="1"/>
          </p:cNvSpPr>
          <p:nvPr>
            <p:ph type="sldNum" sz="quarter" idx="4"/>
          </p:nvPr>
        </p:nvSpPr>
        <p:spPr>
          <a:xfrm>
            <a:off x="8610600" y="615823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7DB9D-A3CA-4EE6-B23F-C697E3C601A5}" type="slidenum">
              <a:rPr lang="en-US" smtClean="0"/>
              <a:t>‹#›</a:t>
            </a:fld>
            <a:endParaRPr lang="en-US"/>
          </a:p>
        </p:txBody>
      </p:sp>
      <p:cxnSp>
        <p:nvCxnSpPr>
          <p:cNvPr id="9" name="Straight Connector 8">
            <a:extLst>
              <a:ext uri="{FF2B5EF4-FFF2-40B4-BE49-F238E27FC236}">
                <a16:creationId xmlns:a16="http://schemas.microsoft.com/office/drawing/2014/main" id="{A2F108D2-8E32-4132-A67A-A1AC4AF210C0}"/>
              </a:ext>
            </a:extLst>
          </p:cNvPr>
          <p:cNvCxnSpPr>
            <a:cxnSpLocks/>
          </p:cNvCxnSpPr>
          <p:nvPr/>
        </p:nvCxnSpPr>
        <p:spPr>
          <a:xfrm>
            <a:off x="0" y="1545840"/>
            <a:ext cx="12192000" cy="0"/>
          </a:xfrm>
          <a:prstGeom prst="line">
            <a:avLst/>
          </a:prstGeom>
          <a:ln w="44450">
            <a:solidFill>
              <a:srgbClr val="0749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9177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3600" b="1" kern="1200">
          <a:solidFill>
            <a:srgbClr val="074975"/>
          </a:solidFill>
          <a:latin typeface="Century Gothic" panose="020B0502020202020204" pitchFamily="34" charset="0"/>
          <a:ea typeface="+mj-ea"/>
          <a:cs typeface="+mj-cs"/>
        </a:defRPr>
      </a:lvl1pPr>
    </p:titleStyle>
    <p:bodyStyle>
      <a:lvl1pPr marL="228600" indent="-228600" algn="l" defTabSz="914400" rtl="0" eaLnBrk="1" latinLnBrk="0" hangingPunct="1">
        <a:lnSpc>
          <a:spcPct val="100000"/>
        </a:lnSpc>
        <a:spcBef>
          <a:spcPts val="0"/>
        </a:spcBef>
        <a:spcAft>
          <a:spcPts val="1200"/>
        </a:spcAft>
        <a:buClr>
          <a:srgbClr val="074975"/>
        </a:buClr>
        <a:buFont typeface="Wingdings" panose="05000000000000000000" pitchFamily="2" charset="2"/>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0"/>
        </a:spcBef>
        <a:spcAft>
          <a:spcPts val="800"/>
        </a:spcAft>
        <a:buClr>
          <a:srgbClr val="074975"/>
        </a:buClr>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00000"/>
        </a:lnSpc>
        <a:spcBef>
          <a:spcPts val="0"/>
        </a:spcBef>
        <a:spcAft>
          <a:spcPts val="600"/>
        </a:spcAft>
        <a:buClr>
          <a:srgbClr val="074975"/>
        </a:buClr>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00000"/>
        </a:lnSpc>
        <a:spcBef>
          <a:spcPts val="0"/>
        </a:spcBef>
        <a:spcAft>
          <a:spcPts val="600"/>
        </a:spcAft>
        <a:buClr>
          <a:srgbClr val="074975"/>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00000"/>
        </a:lnSpc>
        <a:spcBef>
          <a:spcPts val="0"/>
        </a:spcBef>
        <a:spcAft>
          <a:spcPts val="600"/>
        </a:spcAft>
        <a:buClr>
          <a:srgbClr val="074975"/>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s://www.naco.org/sites/default/files/2023-12/Population-Review-Teams_0.pdf" TargetMode="External"/><Relationship Id="rId13" Type="http://schemas.openxmlformats.org/officeDocument/2006/relationships/image" Target="../media/image8.png"/><Relationship Id="rId3" Type="http://schemas.openxmlformats.org/officeDocument/2006/relationships/hyperlink" Target="https://law.lis.virginia.gov/vacodefull/title9.1/chapter1/article9/" TargetMode="External"/><Relationship Id="rId7" Type="http://schemas.openxmlformats.org/officeDocument/2006/relationships/hyperlink" Target="https://s3.amazonaws.com/static.nicic.gov/Library/033676.pdf" TargetMode="External"/><Relationship Id="rId12"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s3.amazonaws.com/static.nicic.gov/Library/033675.pdf" TargetMode="External"/><Relationship Id="rId11" Type="http://schemas.openxmlformats.org/officeDocument/2006/relationships/image" Target="../media/image6.png"/><Relationship Id="rId5" Type="http://schemas.openxmlformats.org/officeDocument/2006/relationships/hyperlink" Target="https://www.dcjs.virginia.gov/sites/dcjs.virginia.gov/files/publications/corrections/dcjs-minimum-standards-pretrial-services.pdf" TargetMode="External"/><Relationship Id="rId10" Type="http://schemas.openxmlformats.org/officeDocument/2006/relationships/image" Target="../media/image5.png"/><Relationship Id="rId4" Type="http://schemas.openxmlformats.org/officeDocument/2006/relationships/hyperlink" Target="https://www.dcjs.virginia.gov/sites/dcjs.virginia.gov/files/correctional-services/forms/dcjs-minimum-standards-local-community-based-probation.pdf" TargetMode="External"/><Relationship Id="rId9" Type="http://schemas.openxmlformats.org/officeDocument/2006/relationships/image" Target="../media/image4.png"/><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9B6EF-97C0-4B6D-A9B3-A7253741E2A7}"/>
              </a:ext>
            </a:extLst>
          </p:cNvPr>
          <p:cNvSpPr>
            <a:spLocks noGrp="1"/>
          </p:cNvSpPr>
          <p:nvPr>
            <p:ph type="ctrTitle"/>
          </p:nvPr>
        </p:nvSpPr>
        <p:spPr>
          <a:xfrm>
            <a:off x="622622" y="1421018"/>
            <a:ext cx="8139639" cy="1475238"/>
          </a:xfrm>
        </p:spPr>
        <p:txBody>
          <a:bodyPr>
            <a:normAutofit fontScale="90000"/>
          </a:bodyPr>
          <a:lstStyle/>
          <a:p>
            <a:r>
              <a:rPr lang="en-US" dirty="0"/>
              <a:t>Arlington </a:t>
            </a:r>
            <a:br>
              <a:rPr lang="en-US" dirty="0"/>
            </a:br>
            <a:r>
              <a:rPr lang="en-US" dirty="0"/>
              <a:t>Community Criminal</a:t>
            </a:r>
            <a:br>
              <a:rPr lang="en-US" dirty="0"/>
            </a:br>
            <a:r>
              <a:rPr lang="en-US" dirty="0"/>
              <a:t>Justice Board</a:t>
            </a:r>
          </a:p>
        </p:txBody>
      </p:sp>
      <p:sp>
        <p:nvSpPr>
          <p:cNvPr id="3" name="Subtitle 2">
            <a:extLst>
              <a:ext uri="{FF2B5EF4-FFF2-40B4-BE49-F238E27FC236}">
                <a16:creationId xmlns:a16="http://schemas.microsoft.com/office/drawing/2014/main" id="{7F607792-AC04-4A47-9AED-6D07011A081C}"/>
              </a:ext>
            </a:extLst>
          </p:cNvPr>
          <p:cNvSpPr>
            <a:spLocks noGrp="1"/>
          </p:cNvSpPr>
          <p:nvPr>
            <p:ph type="subTitle" idx="1"/>
          </p:nvPr>
        </p:nvSpPr>
        <p:spPr>
          <a:xfrm>
            <a:off x="622621" y="2896256"/>
            <a:ext cx="7527079" cy="2958390"/>
          </a:xfrm>
        </p:spPr>
        <p:txBody>
          <a:bodyPr vert="horz" wrap="square" lIns="91440" tIns="45720" rIns="91440" bIns="45720" rtlCol="0" anchor="t">
            <a:normAutofit/>
          </a:bodyPr>
          <a:lstStyle/>
          <a:p>
            <a:r>
              <a:rPr lang="en-US" dirty="0"/>
              <a:t>3:30pm</a:t>
            </a:r>
          </a:p>
          <a:p>
            <a:r>
              <a:rPr lang="en-US" dirty="0"/>
              <a:t>Thursday, July 18</a:t>
            </a:r>
            <a:r>
              <a:rPr lang="en-US" baseline="30000" dirty="0"/>
              <a:t>th</a:t>
            </a:r>
            <a:r>
              <a:rPr lang="en-US" dirty="0"/>
              <a:t>, 2024</a:t>
            </a:r>
          </a:p>
          <a:p>
            <a:r>
              <a:rPr lang="en-US" dirty="0"/>
              <a:t>Arlington County Courthouse 10</a:t>
            </a:r>
            <a:r>
              <a:rPr lang="en-US" baseline="30000" dirty="0"/>
              <a:t>th</a:t>
            </a:r>
            <a:r>
              <a:rPr lang="en-US" dirty="0"/>
              <a:t> Floor Jury Assembly Room</a:t>
            </a:r>
          </a:p>
        </p:txBody>
      </p:sp>
    </p:spTree>
    <p:extLst>
      <p:ext uri="{BB962C8B-B14F-4D97-AF65-F5344CB8AC3E}">
        <p14:creationId xmlns:p14="http://schemas.microsoft.com/office/powerpoint/2010/main" val="1735186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317F2-126B-4650-F9D6-78C0966D6564}"/>
              </a:ext>
            </a:extLst>
          </p:cNvPr>
          <p:cNvSpPr txBox="1"/>
          <p:nvPr/>
        </p:nvSpPr>
        <p:spPr>
          <a:xfrm>
            <a:off x="88570" y="277398"/>
            <a:ext cx="978591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Re-Authorizing Resolution: Administration and Leadership</a:t>
            </a:r>
            <a:endParaRPr lang="en-US" sz="3200" dirty="0">
              <a:cs typeface="Calibri"/>
            </a:endParaRPr>
          </a:p>
        </p:txBody>
      </p:sp>
      <p:sp>
        <p:nvSpPr>
          <p:cNvPr id="3" name="TextBox 2">
            <a:extLst>
              <a:ext uri="{FF2B5EF4-FFF2-40B4-BE49-F238E27FC236}">
                <a16:creationId xmlns:a16="http://schemas.microsoft.com/office/drawing/2014/main" id="{383242D0-8B51-E57A-E193-53C4DEE6E696}"/>
              </a:ext>
            </a:extLst>
          </p:cNvPr>
          <p:cNvSpPr txBox="1"/>
          <p:nvPr/>
        </p:nvSpPr>
        <p:spPr>
          <a:xfrm>
            <a:off x="122582" y="817783"/>
            <a:ext cx="11918702" cy="5509200"/>
          </a:xfrm>
          <a:prstGeom prst="rect">
            <a:avLst/>
          </a:prstGeom>
          <a:solidFill>
            <a:schemeClr val="bg1">
              <a:alpha val="75000"/>
            </a:schemeClr>
          </a:solidFill>
          <a:ln w="38100">
            <a:solidFill>
              <a:schemeClr val="accent1"/>
            </a:solidFill>
          </a:ln>
        </p:spPr>
        <p:txBody>
          <a:bodyPr wrap="square" rtlCol="0">
            <a:spAutoFit/>
          </a:bodyPr>
          <a:lstStyle/>
          <a:p>
            <a:r>
              <a:rPr lang="en-US" sz="1600" u="sng" dirty="0">
                <a:effectLst/>
                <a:latin typeface="Calibri" panose="020F0502020204030204" pitchFamily="34" charset="0"/>
                <a:ea typeface="Calibri" panose="020F0502020204030204" pitchFamily="34" charset="0"/>
                <a:cs typeface="Times New Roman" panose="02020603050405020304" pitchFamily="18" charset="0"/>
              </a:rPr>
              <a:t>BE IT FURTHER RESOLVED…</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That the CCJB shall adopt bylaws which shall include, but not be limited to, the creation of committees; the election, in odd-numbered years, of a chair and vice chair as the CCJB Officers; the creation and composition of an Executive Committee; and the frequency with which the CCJB will meet, which shall be at least quarterly. Such bylaws shall be reviewed, at a minimum, every two years. </a:t>
            </a:r>
          </a:p>
          <a:p>
            <a:endParaRPr lang="en-US" sz="1600" dirty="0">
              <a:latin typeface="Calibri" panose="020F0502020204030204" pitchFamily="34" charset="0"/>
              <a:cs typeface="Times New Roman" panose="02020603050405020304" pitchFamily="18" charset="0"/>
            </a:endParaRPr>
          </a:p>
          <a:p>
            <a:r>
              <a:rPr lang="en-US" sz="1600" u="sng" dirty="0">
                <a:latin typeface="Calibri" panose="020F0502020204030204" pitchFamily="34" charset="0"/>
                <a:cs typeface="Times New Roman" panose="02020603050405020304" pitchFamily="18" charset="0"/>
              </a:rPr>
              <a:t>Reasoning:</a:t>
            </a:r>
            <a:endParaRPr lang="en-US" sz="1600"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u="sng" dirty="0">
                <a:latin typeface="Calibri" panose="020F0502020204030204" pitchFamily="34" charset="0"/>
                <a:cs typeface="Times New Roman" panose="02020603050405020304" pitchFamily="18" charset="0"/>
              </a:rPr>
              <a:t>The creation of bylaws and their review at least every two years </a:t>
            </a:r>
            <a:r>
              <a:rPr lang="en-US" sz="1600" dirty="0">
                <a:latin typeface="Calibri" panose="020F0502020204030204" pitchFamily="34" charset="0"/>
                <a:cs typeface="Times New Roman" panose="02020603050405020304" pitchFamily="18" charset="0"/>
              </a:rPr>
              <a:t>(required by DCJS Local Community-Based Probation Minimum Standards)</a:t>
            </a:r>
          </a:p>
          <a:p>
            <a:pPr marL="742950" lvl="1" indent="-285750">
              <a:buFont typeface="Arial" panose="020B0604020202020204" pitchFamily="34" charset="0"/>
              <a:buChar char="•"/>
            </a:pPr>
            <a:r>
              <a:rPr lang="en-US" sz="1600" dirty="0">
                <a:latin typeface="Calibri" panose="020F0502020204030204" pitchFamily="34" charset="0"/>
                <a:cs typeface="Times New Roman" panose="02020603050405020304" pitchFamily="18" charset="0"/>
              </a:rPr>
              <a:t>Will support the institutionalization of the CCJB’s efforts and allow for greater </a:t>
            </a:r>
            <a:r>
              <a:rPr lang="en-US" sz="1600">
                <a:latin typeface="Calibri" panose="020F0502020204030204" pitchFamily="34" charset="0"/>
                <a:cs typeface="Times New Roman" panose="02020603050405020304" pitchFamily="18" charset="0"/>
              </a:rPr>
              <a:t>specificity than </a:t>
            </a:r>
            <a:r>
              <a:rPr lang="en-US" sz="1600" dirty="0">
                <a:latin typeface="Calibri" panose="020F0502020204030204" pitchFamily="34" charset="0"/>
                <a:cs typeface="Times New Roman" panose="02020603050405020304" pitchFamily="18" charset="0"/>
              </a:rPr>
              <a:t>the resolution when structuring the CCJB</a:t>
            </a:r>
          </a:p>
          <a:p>
            <a:pPr marL="285750" indent="-285750">
              <a:buFont typeface="Arial" panose="020B0604020202020204" pitchFamily="34" charset="0"/>
              <a:buChar char="•"/>
            </a:pPr>
            <a:r>
              <a:rPr lang="en-US" sz="1600" u="sng" dirty="0">
                <a:latin typeface="Calibri" panose="020F0502020204030204" pitchFamily="34" charset="0"/>
                <a:cs typeface="Times New Roman" panose="02020603050405020304" pitchFamily="18" charset="0"/>
              </a:rPr>
              <a:t>The creation of committees through the bylaws</a:t>
            </a:r>
            <a:r>
              <a:rPr lang="en-US" sz="1600" dirty="0">
                <a:latin typeface="Calibri" panose="020F0502020204030204" pitchFamily="34" charset="0"/>
                <a:cs typeface="Times New Roman" panose="02020603050405020304" pitchFamily="18" charset="0"/>
              </a:rPr>
              <a:t> (examples include a Jail Population Review Team, formalizing related groups (e.g., Mental Health Criminal Justice Review Committee; Re-Entry Council), or a committee on justice-involved youth)</a:t>
            </a:r>
          </a:p>
          <a:p>
            <a:pPr marL="742950" lvl="1" indent="-285750">
              <a:buFont typeface="Arial" panose="020B0604020202020204" pitchFamily="34" charset="0"/>
              <a:buChar char="•"/>
            </a:pPr>
            <a:r>
              <a:rPr lang="en-US" sz="1600" dirty="0">
                <a:latin typeface="Calibri" panose="020F0502020204030204" pitchFamily="34" charset="0"/>
                <a:cs typeface="Times New Roman" panose="02020603050405020304" pitchFamily="18" charset="0"/>
              </a:rPr>
              <a:t>Creates additional opportunities for non-CCJB Members to meaningfully contribute in a formal way</a:t>
            </a:r>
          </a:p>
          <a:p>
            <a:pPr marL="742950" lvl="1" indent="-285750">
              <a:buFont typeface="Arial" panose="020B0604020202020204" pitchFamily="34" charset="0"/>
              <a:buChar char="•"/>
            </a:pPr>
            <a:r>
              <a:rPr lang="en-US" sz="1600" dirty="0">
                <a:latin typeface="Calibri" panose="020F0502020204030204" pitchFamily="34" charset="0"/>
                <a:cs typeface="Times New Roman" panose="02020603050405020304" pitchFamily="18" charset="0"/>
              </a:rPr>
              <a:t>Allows for greater workload distribution and increased productivity</a:t>
            </a:r>
          </a:p>
          <a:p>
            <a:pPr marL="285750" indent="-285750">
              <a:buFont typeface="Arial" panose="020B0604020202020204" pitchFamily="34" charset="0"/>
              <a:buChar char="•"/>
            </a:pPr>
            <a:r>
              <a:rPr lang="en-US" sz="1600" u="sng" dirty="0">
                <a:latin typeface="Calibri" panose="020F0502020204030204" pitchFamily="34" charset="0"/>
                <a:cs typeface="Times New Roman" panose="02020603050405020304" pitchFamily="18" charset="0"/>
              </a:rPr>
              <a:t>The election, in odd-numbered years, of a Chair and Vice Chair as CCJB officers </a:t>
            </a:r>
            <a:r>
              <a:rPr lang="en-US" sz="1600" dirty="0">
                <a:latin typeface="Calibri" panose="020F0502020204030204" pitchFamily="34" charset="0"/>
                <a:cs typeface="Times New Roman" panose="02020603050405020304" pitchFamily="18" charset="0"/>
              </a:rPr>
              <a:t>(Chair election is required by DCJS Local Community-Based Probation Minimum Standards)</a:t>
            </a:r>
          </a:p>
          <a:p>
            <a:pPr marL="742950" lvl="1" indent="-285750">
              <a:buFont typeface="Arial" panose="020B0604020202020204" pitchFamily="34" charset="0"/>
              <a:buChar char="•"/>
            </a:pPr>
            <a:r>
              <a:rPr lang="en-US" sz="1600" dirty="0">
                <a:latin typeface="Calibri" panose="020F0502020204030204" pitchFamily="34" charset="0"/>
                <a:cs typeface="Times New Roman" panose="02020603050405020304" pitchFamily="18" charset="0"/>
              </a:rPr>
              <a:t>Best practice is for the Chair and Vice Chair to be from different disciplines</a:t>
            </a:r>
          </a:p>
          <a:p>
            <a:pPr marL="742950" lvl="1" indent="-285750">
              <a:buFont typeface="Arial" panose="020B0604020202020204" pitchFamily="34" charset="0"/>
              <a:buChar char="•"/>
            </a:pPr>
            <a:r>
              <a:rPr lang="en-US" sz="1600" dirty="0">
                <a:latin typeface="Calibri" panose="020F0502020204030204" pitchFamily="34" charset="0"/>
                <a:cs typeface="Times New Roman" panose="02020603050405020304" pitchFamily="18" charset="0"/>
              </a:rPr>
              <a:t>Election in odd-numbered years is to align the CIP process with the officers’ second year</a:t>
            </a:r>
          </a:p>
          <a:p>
            <a:pPr marL="285750" indent="-285750">
              <a:buFont typeface="Arial" panose="020B0604020202020204" pitchFamily="34" charset="0"/>
              <a:buChar char="•"/>
            </a:pPr>
            <a:r>
              <a:rPr lang="en-US" sz="1600" u="sng" dirty="0">
                <a:latin typeface="Calibri" panose="020F0502020204030204" pitchFamily="34" charset="0"/>
                <a:cs typeface="Times New Roman" panose="02020603050405020304" pitchFamily="18" charset="0"/>
              </a:rPr>
              <a:t>The creation of an Executive Committee to help manage, prioritize, and monitor progress</a:t>
            </a:r>
          </a:p>
          <a:p>
            <a:pPr marL="742950" lvl="1" indent="-285750">
              <a:buFont typeface="Arial" panose="020B0604020202020204" pitchFamily="34" charset="0"/>
              <a:buChar char="•"/>
            </a:pPr>
            <a:r>
              <a:rPr lang="en-US" sz="1600" dirty="0">
                <a:latin typeface="Calibri" panose="020F0502020204030204" pitchFamily="34" charset="0"/>
                <a:cs typeface="Times New Roman" panose="02020603050405020304" pitchFamily="18" charset="0"/>
              </a:rPr>
              <a:t>Best practice is for membership to not exceed 7 members or 25% of the CCJB membership</a:t>
            </a:r>
          </a:p>
          <a:p>
            <a:pPr marL="742950" lvl="1" indent="-285750">
              <a:buFont typeface="Arial" panose="020B0604020202020204" pitchFamily="34" charset="0"/>
              <a:buChar char="•"/>
            </a:pPr>
            <a:r>
              <a:rPr lang="en-US" sz="1600" dirty="0">
                <a:latin typeface="Calibri" panose="020F0502020204030204" pitchFamily="34" charset="0"/>
                <a:cs typeface="Times New Roman" panose="02020603050405020304" pitchFamily="18" charset="0"/>
              </a:rPr>
              <a:t>NIC recommends: Chair, Vice Chair, Judge, Sheriff, Commonwealth’s Attorney, Police Chief, and Chief Public Defender</a:t>
            </a:r>
          </a:p>
          <a:p>
            <a:pPr marL="285750" indent="-285750">
              <a:buFont typeface="Arial" panose="020B0604020202020204" pitchFamily="34" charset="0"/>
              <a:buChar char="•"/>
            </a:pPr>
            <a:r>
              <a:rPr lang="en-US" sz="1600" u="sng" dirty="0">
                <a:latin typeface="Calibri" panose="020F0502020204030204" pitchFamily="34" charset="0"/>
                <a:cs typeface="Times New Roman" panose="02020603050405020304" pitchFamily="18" charset="0"/>
              </a:rPr>
              <a:t>Requirement to meet at least four times per year (required by DCJS Local Community-Based Probation Minimum Standards)</a:t>
            </a:r>
          </a:p>
          <a:p>
            <a:pPr marL="742950" lvl="1" indent="-285750">
              <a:buFont typeface="Arial" panose="020B0604020202020204" pitchFamily="34" charset="0"/>
              <a:buChar char="•"/>
            </a:pPr>
            <a:r>
              <a:rPr lang="en-US" sz="1600" dirty="0">
                <a:latin typeface="Calibri" panose="020F0502020204030204" pitchFamily="34" charset="0"/>
                <a:cs typeface="Times New Roman" panose="02020603050405020304" pitchFamily="18" charset="0"/>
              </a:rPr>
              <a:t>Best practice is for meetings at least every other month</a:t>
            </a:r>
          </a:p>
        </p:txBody>
      </p:sp>
      <p:sp>
        <p:nvSpPr>
          <p:cNvPr id="4" name="TextBox 3">
            <a:extLst>
              <a:ext uri="{FF2B5EF4-FFF2-40B4-BE49-F238E27FC236}">
                <a16:creationId xmlns:a16="http://schemas.microsoft.com/office/drawing/2014/main" id="{933FC489-F311-D455-DDFE-029FC1372EBD}"/>
              </a:ext>
            </a:extLst>
          </p:cNvPr>
          <p:cNvSpPr txBox="1"/>
          <p:nvPr/>
        </p:nvSpPr>
        <p:spPr>
          <a:xfrm>
            <a:off x="88570" y="6342668"/>
            <a:ext cx="7563981" cy="369332"/>
          </a:xfrm>
          <a:prstGeom prst="rect">
            <a:avLst/>
          </a:prstGeom>
          <a:noFill/>
        </p:spPr>
        <p:txBody>
          <a:bodyPr wrap="square" rtlCol="0">
            <a:spAutoFit/>
          </a:bodyPr>
          <a:lstStyle/>
          <a:p>
            <a:r>
              <a:rPr lang="es-ES" sz="1800" baseline="30000" dirty="0">
                <a:effectLst/>
                <a:latin typeface="Calibri" panose="020F0502020204030204" pitchFamily="34" charset="0"/>
                <a:ea typeface="Calibri" panose="020F0502020204030204" pitchFamily="34" charset="0"/>
                <a:cs typeface="Times New Roman" panose="02020603050405020304" pitchFamily="18" charset="0"/>
              </a:rPr>
              <a:t>DCJS LCBP </a:t>
            </a:r>
            <a:r>
              <a:rPr lang="es-ES" sz="1800" baseline="30000" dirty="0">
                <a:effectLst/>
                <a:latin typeface="Calibri" panose="020F0502020204030204" pitchFamily="34" charset="0"/>
                <a:ea typeface="Calibri" panose="020F0502020204030204" pitchFamily="34" charset="0"/>
              </a:rPr>
              <a:t>§5.2, 5.4; NIC CJCC 2, 4.1, 4.2, </a:t>
            </a:r>
            <a:r>
              <a:rPr lang="es-ES" sz="1800" baseline="30000" dirty="0">
                <a:effectLst/>
                <a:latin typeface="Calibri" panose="020F0502020204030204" pitchFamily="34" charset="0"/>
                <a:ea typeface="Calibri" panose="020F0502020204030204" pitchFamily="34" charset="0"/>
                <a:cs typeface="Times New Roman" panose="02020603050405020304" pitchFamily="18" charset="0"/>
              </a:rPr>
              <a:t>4.3(a), 4.4, 5.1, 6.1(a), 6.2, 7.1(a), EE 3, EE5, EE 6</a:t>
            </a:r>
            <a:endParaRPr lang="en-US" sz="1100" dirty="0"/>
          </a:p>
        </p:txBody>
      </p:sp>
    </p:spTree>
    <p:extLst>
      <p:ext uri="{BB962C8B-B14F-4D97-AF65-F5344CB8AC3E}">
        <p14:creationId xmlns:p14="http://schemas.microsoft.com/office/powerpoint/2010/main" val="326898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317F2-126B-4650-F9D6-78C0966D6564}"/>
              </a:ext>
            </a:extLst>
          </p:cNvPr>
          <p:cNvSpPr txBox="1"/>
          <p:nvPr/>
        </p:nvSpPr>
        <p:spPr>
          <a:xfrm>
            <a:off x="88570" y="330666"/>
            <a:ext cx="978591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Re-Authorizing Resolution: Strategic Planning</a:t>
            </a:r>
            <a:endParaRPr lang="en-US" sz="3200" dirty="0">
              <a:cs typeface="Calibri"/>
            </a:endParaRPr>
          </a:p>
        </p:txBody>
      </p:sp>
      <p:sp>
        <p:nvSpPr>
          <p:cNvPr id="3" name="TextBox 2">
            <a:extLst>
              <a:ext uri="{FF2B5EF4-FFF2-40B4-BE49-F238E27FC236}">
                <a16:creationId xmlns:a16="http://schemas.microsoft.com/office/drawing/2014/main" id="{42B37064-A741-27BD-9BFC-D99BF4029CA4}"/>
              </a:ext>
            </a:extLst>
          </p:cNvPr>
          <p:cNvSpPr txBox="1"/>
          <p:nvPr/>
        </p:nvSpPr>
        <p:spPr>
          <a:xfrm>
            <a:off x="188943" y="915441"/>
            <a:ext cx="7563981" cy="2893100"/>
          </a:xfrm>
          <a:prstGeom prst="rect">
            <a:avLst/>
          </a:prstGeom>
          <a:noFill/>
        </p:spPr>
        <p:txBody>
          <a:bodyPr wrap="square" rtlCol="0">
            <a:spAutoFit/>
          </a:bodyPr>
          <a:lstStyle/>
          <a:p>
            <a:r>
              <a:rPr lang="en-US" sz="2000" u="sng" dirty="0">
                <a:effectLst/>
                <a:latin typeface="Calibri" panose="020F0502020204030204" pitchFamily="34" charset="0"/>
                <a:ea typeface="Calibri" panose="020F0502020204030204" pitchFamily="34" charset="0"/>
                <a:cs typeface="Times New Roman" panose="02020603050405020304" pitchFamily="18" charset="0"/>
              </a:rPr>
              <a:t>BE IT FINALLY RESOLVED…</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 the CCJB shall publish a Strategic Plan every five years, beginning in 2025, which shall objectively assess the community’s needs and resources and ensure the comprehensive evaluation, development, and operation of local pretrial services, community-based probation services, and community programs. </a:t>
            </a:r>
            <a:endParaRPr lang="en-US"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latin typeface="Calibri" panose="020F0502020204030204" pitchFamily="34" charset="0"/>
              <a:cs typeface="Times New Roman" panose="02020603050405020304" pitchFamily="18" charset="0"/>
            </a:endParaRPr>
          </a:p>
          <a:p>
            <a:r>
              <a:rPr lang="en-US" u="sng" dirty="0">
                <a:latin typeface="Calibri" panose="020F0502020204030204" pitchFamily="34" charset="0"/>
                <a:cs typeface="Times New Roman" panose="02020603050405020304" pitchFamily="18" charset="0"/>
              </a:rPr>
              <a:t>Reasoning:</a:t>
            </a:r>
            <a:endParaRPr lang="en-US"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latin typeface="Calibri" panose="020F0502020204030204" pitchFamily="34" charset="0"/>
                <a:cs typeface="Times New Roman" panose="02020603050405020304" pitchFamily="18" charset="0"/>
              </a:rPr>
              <a:t>Aligns with best practices by providing a framework through which to approach and measure the work done by the CCJB</a:t>
            </a:r>
          </a:p>
        </p:txBody>
      </p:sp>
      <p:sp>
        <p:nvSpPr>
          <p:cNvPr id="4" name="TextBox 3">
            <a:extLst>
              <a:ext uri="{FF2B5EF4-FFF2-40B4-BE49-F238E27FC236}">
                <a16:creationId xmlns:a16="http://schemas.microsoft.com/office/drawing/2014/main" id="{75790850-EF14-7406-7531-88584C1F3276}"/>
              </a:ext>
            </a:extLst>
          </p:cNvPr>
          <p:cNvSpPr txBox="1"/>
          <p:nvPr/>
        </p:nvSpPr>
        <p:spPr>
          <a:xfrm>
            <a:off x="88570" y="6342668"/>
            <a:ext cx="7563981" cy="369332"/>
          </a:xfrm>
          <a:prstGeom prst="rect">
            <a:avLst/>
          </a:prstGeom>
          <a:noFill/>
        </p:spPr>
        <p:txBody>
          <a:bodyPr wrap="square" rtlCol="0">
            <a:spAutoFit/>
          </a:bodyPr>
          <a:lstStyle/>
          <a:p>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VA</a:t>
            </a:r>
            <a:r>
              <a:rPr lang="en-US" sz="1800" baseline="30000" dirty="0">
                <a:effectLst/>
                <a:latin typeface="Calibri" panose="020F0502020204030204" pitchFamily="34" charset="0"/>
                <a:ea typeface="Calibri" panose="020F0502020204030204" pitchFamily="34" charset="0"/>
              </a:rPr>
              <a:t>§</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9.1-180;</a:t>
            </a:r>
            <a:r>
              <a:rPr lang="en-US" sz="1800" baseline="30000" dirty="0">
                <a:effectLst/>
                <a:latin typeface="Calibri" panose="020F0502020204030204" pitchFamily="34" charset="0"/>
                <a:ea typeface="Calibri" panose="020F0502020204030204" pitchFamily="34" charset="0"/>
              </a:rPr>
              <a:t> §</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9.1-175; DCJS LCBP </a:t>
            </a:r>
            <a:r>
              <a:rPr lang="en-US" sz="1800" baseline="30000" dirty="0">
                <a:effectLst/>
                <a:latin typeface="Calibri" panose="020F0502020204030204" pitchFamily="34" charset="0"/>
                <a:ea typeface="Calibri" panose="020F0502020204030204" pitchFamily="34" charset="0"/>
              </a:rPr>
              <a:t>§</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5.3; NIC CJCC 9.1(a), 9.1(c), 9.2, 9.3, EE7</a:t>
            </a:r>
            <a:endParaRPr lang="en-US" sz="1100" dirty="0"/>
          </a:p>
        </p:txBody>
      </p:sp>
    </p:spTree>
    <p:extLst>
      <p:ext uri="{BB962C8B-B14F-4D97-AF65-F5344CB8AC3E}">
        <p14:creationId xmlns:p14="http://schemas.microsoft.com/office/powerpoint/2010/main" val="2627691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317F2-126B-4650-F9D6-78C0966D6564}"/>
              </a:ext>
            </a:extLst>
          </p:cNvPr>
          <p:cNvSpPr txBox="1"/>
          <p:nvPr/>
        </p:nvSpPr>
        <p:spPr>
          <a:xfrm>
            <a:off x="88570" y="330666"/>
            <a:ext cx="978591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Tentative Timeline</a:t>
            </a:r>
            <a:endParaRPr lang="en-US" sz="3200" dirty="0">
              <a:cs typeface="Calibri"/>
            </a:endParaRPr>
          </a:p>
        </p:txBody>
      </p:sp>
      <p:sp>
        <p:nvSpPr>
          <p:cNvPr id="4" name="TextBox 3">
            <a:extLst>
              <a:ext uri="{FF2B5EF4-FFF2-40B4-BE49-F238E27FC236}">
                <a16:creationId xmlns:a16="http://schemas.microsoft.com/office/drawing/2014/main" id="{75790850-EF14-7406-7531-88584C1F3276}"/>
              </a:ext>
            </a:extLst>
          </p:cNvPr>
          <p:cNvSpPr txBox="1"/>
          <p:nvPr/>
        </p:nvSpPr>
        <p:spPr>
          <a:xfrm>
            <a:off x="88570" y="6342668"/>
            <a:ext cx="7563981" cy="369332"/>
          </a:xfrm>
          <a:prstGeom prst="rect">
            <a:avLst/>
          </a:prstGeom>
          <a:noFill/>
        </p:spPr>
        <p:txBody>
          <a:bodyPr wrap="square" rtlCol="0">
            <a:spAutoFit/>
          </a:bodyPr>
          <a:lstStyle/>
          <a:p>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VA</a:t>
            </a:r>
            <a:r>
              <a:rPr lang="en-US" sz="1800" baseline="30000" dirty="0">
                <a:effectLst/>
                <a:latin typeface="Calibri" panose="020F0502020204030204" pitchFamily="34" charset="0"/>
                <a:ea typeface="Calibri" panose="020F0502020204030204" pitchFamily="34" charset="0"/>
              </a:rPr>
              <a:t>§</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9.1-180;</a:t>
            </a:r>
            <a:r>
              <a:rPr lang="en-US" sz="1800" baseline="30000" dirty="0">
                <a:effectLst/>
                <a:latin typeface="Calibri" panose="020F0502020204030204" pitchFamily="34" charset="0"/>
                <a:ea typeface="Calibri" panose="020F0502020204030204" pitchFamily="34" charset="0"/>
              </a:rPr>
              <a:t> §</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9.1-175; DCJS LCBP </a:t>
            </a:r>
            <a:r>
              <a:rPr lang="en-US" sz="1800" baseline="30000" dirty="0">
                <a:effectLst/>
                <a:latin typeface="Calibri" panose="020F0502020204030204" pitchFamily="34" charset="0"/>
                <a:ea typeface="Calibri" panose="020F0502020204030204" pitchFamily="34" charset="0"/>
              </a:rPr>
              <a:t>§</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5.3; NIC CJCC 9.1(a), 9.1(c), 9.2, 9.3, EE7</a:t>
            </a:r>
            <a:endParaRPr lang="en-US" sz="1100" dirty="0"/>
          </a:p>
        </p:txBody>
      </p:sp>
      <p:sp>
        <p:nvSpPr>
          <p:cNvPr id="5" name="Arrow: Right 4">
            <a:extLst>
              <a:ext uri="{FF2B5EF4-FFF2-40B4-BE49-F238E27FC236}">
                <a16:creationId xmlns:a16="http://schemas.microsoft.com/office/drawing/2014/main" id="{E77520F5-355E-1ED7-37FD-BC520F2EFC95}"/>
              </a:ext>
            </a:extLst>
          </p:cNvPr>
          <p:cNvSpPr/>
          <p:nvPr/>
        </p:nvSpPr>
        <p:spPr>
          <a:xfrm>
            <a:off x="239697" y="2769833"/>
            <a:ext cx="11487705" cy="1065320"/>
          </a:xfrm>
          <a:prstGeom prst="rightArrow">
            <a:avLst>
              <a:gd name="adj1" fmla="val 30000"/>
              <a:gd name="adj2" fmla="val 9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6C8365A-94FF-E62C-4A8A-1400D1E881A7}"/>
              </a:ext>
            </a:extLst>
          </p:cNvPr>
          <p:cNvCxnSpPr>
            <a:cxnSpLocks/>
          </p:cNvCxnSpPr>
          <p:nvPr/>
        </p:nvCxnSpPr>
        <p:spPr>
          <a:xfrm>
            <a:off x="816746" y="2920753"/>
            <a:ext cx="0" cy="1251752"/>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3F50C05-3E89-8F64-99E2-DAE7A3F6FE43}"/>
              </a:ext>
            </a:extLst>
          </p:cNvPr>
          <p:cNvSpPr txBox="1"/>
          <p:nvPr/>
        </p:nvSpPr>
        <p:spPr>
          <a:xfrm>
            <a:off x="816742" y="3116060"/>
            <a:ext cx="1251752" cy="369332"/>
          </a:xfrm>
          <a:prstGeom prst="rect">
            <a:avLst/>
          </a:prstGeom>
          <a:noFill/>
        </p:spPr>
        <p:txBody>
          <a:bodyPr wrap="square" rtlCol="0">
            <a:spAutoFit/>
          </a:bodyPr>
          <a:lstStyle/>
          <a:p>
            <a:r>
              <a:rPr lang="en-US" b="1" dirty="0">
                <a:solidFill>
                  <a:schemeClr val="bg1"/>
                </a:solidFill>
              </a:rPr>
              <a:t>July 2024</a:t>
            </a:r>
          </a:p>
        </p:txBody>
      </p:sp>
      <p:sp>
        <p:nvSpPr>
          <p:cNvPr id="10" name="TextBox 9">
            <a:extLst>
              <a:ext uri="{FF2B5EF4-FFF2-40B4-BE49-F238E27FC236}">
                <a16:creationId xmlns:a16="http://schemas.microsoft.com/office/drawing/2014/main" id="{D990C594-0590-EF91-6854-0E4BCFA8E00A}"/>
              </a:ext>
            </a:extLst>
          </p:cNvPr>
          <p:cNvSpPr txBox="1"/>
          <p:nvPr/>
        </p:nvSpPr>
        <p:spPr>
          <a:xfrm>
            <a:off x="4115306" y="3116060"/>
            <a:ext cx="1188136" cy="369332"/>
          </a:xfrm>
          <a:prstGeom prst="rect">
            <a:avLst/>
          </a:prstGeom>
          <a:noFill/>
        </p:spPr>
        <p:txBody>
          <a:bodyPr wrap="square" rtlCol="0">
            <a:spAutoFit/>
          </a:bodyPr>
          <a:lstStyle/>
          <a:p>
            <a:r>
              <a:rPr lang="en-US" b="1" dirty="0">
                <a:solidFill>
                  <a:schemeClr val="bg1"/>
                </a:solidFill>
              </a:rPr>
              <a:t>Sept. 2024</a:t>
            </a:r>
          </a:p>
        </p:txBody>
      </p:sp>
      <p:sp>
        <p:nvSpPr>
          <p:cNvPr id="12" name="TextBox 11">
            <a:extLst>
              <a:ext uri="{FF2B5EF4-FFF2-40B4-BE49-F238E27FC236}">
                <a16:creationId xmlns:a16="http://schemas.microsoft.com/office/drawing/2014/main" id="{7751C60F-128E-B854-3088-94264235171B}"/>
              </a:ext>
            </a:extLst>
          </p:cNvPr>
          <p:cNvSpPr txBox="1"/>
          <p:nvPr/>
        </p:nvSpPr>
        <p:spPr>
          <a:xfrm>
            <a:off x="6519753" y="3116060"/>
            <a:ext cx="1188136" cy="369332"/>
          </a:xfrm>
          <a:prstGeom prst="rect">
            <a:avLst/>
          </a:prstGeom>
          <a:noFill/>
        </p:spPr>
        <p:txBody>
          <a:bodyPr wrap="square" rtlCol="0">
            <a:spAutoFit/>
          </a:bodyPr>
          <a:lstStyle/>
          <a:p>
            <a:r>
              <a:rPr lang="en-US" b="1" dirty="0">
                <a:solidFill>
                  <a:schemeClr val="bg1"/>
                </a:solidFill>
              </a:rPr>
              <a:t>Dec. 2024</a:t>
            </a:r>
          </a:p>
        </p:txBody>
      </p:sp>
      <p:sp>
        <p:nvSpPr>
          <p:cNvPr id="14" name="TextBox 13">
            <a:extLst>
              <a:ext uri="{FF2B5EF4-FFF2-40B4-BE49-F238E27FC236}">
                <a16:creationId xmlns:a16="http://schemas.microsoft.com/office/drawing/2014/main" id="{322A0C7A-055D-C096-0D48-DCDCF5895CBA}"/>
              </a:ext>
            </a:extLst>
          </p:cNvPr>
          <p:cNvSpPr txBox="1"/>
          <p:nvPr/>
        </p:nvSpPr>
        <p:spPr>
          <a:xfrm>
            <a:off x="10444571" y="3116060"/>
            <a:ext cx="1188136" cy="369332"/>
          </a:xfrm>
          <a:prstGeom prst="rect">
            <a:avLst/>
          </a:prstGeom>
          <a:noFill/>
        </p:spPr>
        <p:txBody>
          <a:bodyPr wrap="square" rtlCol="0">
            <a:spAutoFit/>
          </a:bodyPr>
          <a:lstStyle/>
          <a:p>
            <a:r>
              <a:rPr lang="en-US" b="1" dirty="0">
                <a:solidFill>
                  <a:schemeClr val="bg1"/>
                </a:solidFill>
              </a:rPr>
              <a:t>Dec. 2025</a:t>
            </a:r>
          </a:p>
        </p:txBody>
      </p:sp>
      <p:sp>
        <p:nvSpPr>
          <p:cNvPr id="17" name="TextBox 16">
            <a:extLst>
              <a:ext uri="{FF2B5EF4-FFF2-40B4-BE49-F238E27FC236}">
                <a16:creationId xmlns:a16="http://schemas.microsoft.com/office/drawing/2014/main" id="{BBF421F4-B1CA-52C0-99F4-0CDFEF85BDCE}"/>
              </a:ext>
            </a:extLst>
          </p:cNvPr>
          <p:cNvSpPr txBox="1"/>
          <p:nvPr/>
        </p:nvSpPr>
        <p:spPr>
          <a:xfrm>
            <a:off x="337348" y="4185683"/>
            <a:ext cx="2858613" cy="1200329"/>
          </a:xfrm>
          <a:prstGeom prst="rect">
            <a:avLst/>
          </a:prstGeom>
          <a:noFill/>
          <a:ln w="76200" cap="rnd">
            <a:solidFill>
              <a:schemeClr val="accent5">
                <a:lumMod val="50000"/>
              </a:schemeClr>
            </a:solidFill>
            <a:miter lim="800000"/>
          </a:ln>
        </p:spPr>
        <p:txBody>
          <a:bodyPr wrap="square" rtlCol="0">
            <a:spAutoFit/>
          </a:bodyPr>
          <a:lstStyle/>
          <a:p>
            <a:r>
              <a:rPr lang="en-US" u="sng" dirty="0"/>
              <a:t>July 2024:</a:t>
            </a:r>
          </a:p>
          <a:p>
            <a:r>
              <a:rPr lang="en-US" dirty="0"/>
              <a:t>CCJB Discussion of Proposed Re-Authorization Primary Components</a:t>
            </a:r>
          </a:p>
        </p:txBody>
      </p:sp>
      <p:sp>
        <p:nvSpPr>
          <p:cNvPr id="18" name="TextBox 17">
            <a:extLst>
              <a:ext uri="{FF2B5EF4-FFF2-40B4-BE49-F238E27FC236}">
                <a16:creationId xmlns:a16="http://schemas.microsoft.com/office/drawing/2014/main" id="{BC3A6B06-52CF-D2FC-8BBB-4ED4F81A808E}"/>
              </a:ext>
            </a:extLst>
          </p:cNvPr>
          <p:cNvSpPr txBox="1"/>
          <p:nvPr/>
        </p:nvSpPr>
        <p:spPr>
          <a:xfrm>
            <a:off x="3674129" y="4179224"/>
            <a:ext cx="2858613" cy="1477328"/>
          </a:xfrm>
          <a:prstGeom prst="rect">
            <a:avLst/>
          </a:prstGeom>
          <a:noFill/>
          <a:ln w="76200" cap="rnd">
            <a:solidFill>
              <a:schemeClr val="accent5">
                <a:lumMod val="50000"/>
              </a:schemeClr>
            </a:solidFill>
            <a:miter lim="800000"/>
          </a:ln>
        </p:spPr>
        <p:txBody>
          <a:bodyPr wrap="square" rtlCol="0">
            <a:spAutoFit/>
          </a:bodyPr>
          <a:lstStyle/>
          <a:p>
            <a:r>
              <a:rPr lang="en-US" u="sng" dirty="0"/>
              <a:t>September 2024:</a:t>
            </a:r>
          </a:p>
          <a:p>
            <a:r>
              <a:rPr lang="en-US" dirty="0"/>
              <a:t>Arlington County Board &amp; Falls Church City Council adopt CCJB Re-Authorizing Resolution</a:t>
            </a:r>
          </a:p>
        </p:txBody>
      </p:sp>
      <p:cxnSp>
        <p:nvCxnSpPr>
          <p:cNvPr id="19" name="Straight Connector 18">
            <a:extLst>
              <a:ext uri="{FF2B5EF4-FFF2-40B4-BE49-F238E27FC236}">
                <a16:creationId xmlns:a16="http://schemas.microsoft.com/office/drawing/2014/main" id="{668153D4-EF97-5983-330B-FEF59C5315B7}"/>
              </a:ext>
            </a:extLst>
          </p:cNvPr>
          <p:cNvCxnSpPr>
            <a:cxnSpLocks/>
          </p:cNvCxnSpPr>
          <p:nvPr/>
        </p:nvCxnSpPr>
        <p:spPr>
          <a:xfrm>
            <a:off x="4115306" y="2920161"/>
            <a:ext cx="0" cy="1251752"/>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7CCCF0A-ED06-D1EA-C9F1-0B33964E3435}"/>
              </a:ext>
            </a:extLst>
          </p:cNvPr>
          <p:cNvSpPr txBox="1"/>
          <p:nvPr/>
        </p:nvSpPr>
        <p:spPr>
          <a:xfrm>
            <a:off x="2409092" y="3109873"/>
            <a:ext cx="1188136" cy="369332"/>
          </a:xfrm>
          <a:prstGeom prst="rect">
            <a:avLst/>
          </a:prstGeom>
          <a:noFill/>
        </p:spPr>
        <p:txBody>
          <a:bodyPr wrap="square" rtlCol="0">
            <a:spAutoFit/>
          </a:bodyPr>
          <a:lstStyle/>
          <a:p>
            <a:r>
              <a:rPr lang="en-US" b="1" dirty="0">
                <a:solidFill>
                  <a:schemeClr val="bg1"/>
                </a:solidFill>
              </a:rPr>
              <a:t>Aug. 2024</a:t>
            </a:r>
          </a:p>
        </p:txBody>
      </p:sp>
      <p:sp>
        <p:nvSpPr>
          <p:cNvPr id="21" name="TextBox 20">
            <a:extLst>
              <a:ext uri="{FF2B5EF4-FFF2-40B4-BE49-F238E27FC236}">
                <a16:creationId xmlns:a16="http://schemas.microsoft.com/office/drawing/2014/main" id="{20E56760-EF11-CBF6-CDB0-B1A22B2F0D68}"/>
              </a:ext>
            </a:extLst>
          </p:cNvPr>
          <p:cNvSpPr txBox="1"/>
          <p:nvPr/>
        </p:nvSpPr>
        <p:spPr>
          <a:xfrm>
            <a:off x="1361527" y="1211430"/>
            <a:ext cx="2858613" cy="1200329"/>
          </a:xfrm>
          <a:prstGeom prst="rect">
            <a:avLst/>
          </a:prstGeom>
          <a:noFill/>
          <a:ln w="76200" cap="rnd">
            <a:solidFill>
              <a:schemeClr val="accent5">
                <a:lumMod val="50000"/>
              </a:schemeClr>
            </a:solidFill>
            <a:miter lim="800000"/>
          </a:ln>
        </p:spPr>
        <p:txBody>
          <a:bodyPr wrap="square" rtlCol="0">
            <a:spAutoFit/>
          </a:bodyPr>
          <a:lstStyle/>
          <a:p>
            <a:r>
              <a:rPr lang="en-US" u="sng" dirty="0"/>
              <a:t>Aug 2024:</a:t>
            </a:r>
          </a:p>
          <a:p>
            <a:r>
              <a:rPr lang="en-US" dirty="0"/>
              <a:t>Finalize language; engage Falls Church and new CCJB membership</a:t>
            </a:r>
          </a:p>
        </p:txBody>
      </p:sp>
      <p:cxnSp>
        <p:nvCxnSpPr>
          <p:cNvPr id="22" name="Straight Connector 21">
            <a:extLst>
              <a:ext uri="{FF2B5EF4-FFF2-40B4-BE49-F238E27FC236}">
                <a16:creationId xmlns:a16="http://schemas.microsoft.com/office/drawing/2014/main" id="{368ABAD4-4303-A29B-6463-2FA9B809C2E7}"/>
              </a:ext>
            </a:extLst>
          </p:cNvPr>
          <p:cNvCxnSpPr>
            <a:cxnSpLocks/>
          </p:cNvCxnSpPr>
          <p:nvPr/>
        </p:nvCxnSpPr>
        <p:spPr>
          <a:xfrm>
            <a:off x="2409228" y="2426294"/>
            <a:ext cx="0" cy="1251752"/>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6BAEC9E-BBBD-A9AA-5CDA-1BDCFB18ECAE}"/>
              </a:ext>
            </a:extLst>
          </p:cNvPr>
          <p:cNvCxnSpPr>
            <a:cxnSpLocks/>
          </p:cNvCxnSpPr>
          <p:nvPr/>
        </p:nvCxnSpPr>
        <p:spPr>
          <a:xfrm>
            <a:off x="6524172" y="2426294"/>
            <a:ext cx="0" cy="1251752"/>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877971D-7FDC-B77E-EA95-535AB16CF3FB}"/>
              </a:ext>
            </a:extLst>
          </p:cNvPr>
          <p:cNvSpPr txBox="1"/>
          <p:nvPr/>
        </p:nvSpPr>
        <p:spPr>
          <a:xfrm>
            <a:off x="5526488" y="1212920"/>
            <a:ext cx="3244647" cy="1200329"/>
          </a:xfrm>
          <a:prstGeom prst="rect">
            <a:avLst/>
          </a:prstGeom>
          <a:solidFill>
            <a:schemeClr val="bg1"/>
          </a:solidFill>
          <a:ln w="76200" cap="rnd">
            <a:solidFill>
              <a:schemeClr val="accent5">
                <a:lumMod val="50000"/>
              </a:schemeClr>
            </a:solidFill>
            <a:miter lim="800000"/>
          </a:ln>
        </p:spPr>
        <p:txBody>
          <a:bodyPr wrap="square" rtlCol="0">
            <a:spAutoFit/>
          </a:bodyPr>
          <a:lstStyle/>
          <a:p>
            <a:r>
              <a:rPr lang="en-US" u="sng" dirty="0"/>
              <a:t>December 2024:</a:t>
            </a:r>
          </a:p>
          <a:p>
            <a:r>
              <a:rPr lang="en-US" dirty="0"/>
              <a:t>CCJB adopts and Arlington County Board &amp; Falls Church City Council approve new Bylaws</a:t>
            </a:r>
          </a:p>
        </p:txBody>
      </p:sp>
      <p:cxnSp>
        <p:nvCxnSpPr>
          <p:cNvPr id="25" name="Straight Connector 24">
            <a:extLst>
              <a:ext uri="{FF2B5EF4-FFF2-40B4-BE49-F238E27FC236}">
                <a16:creationId xmlns:a16="http://schemas.microsoft.com/office/drawing/2014/main" id="{3678E2EF-08AC-1172-C895-BB21D1995316}"/>
              </a:ext>
            </a:extLst>
          </p:cNvPr>
          <p:cNvCxnSpPr>
            <a:cxnSpLocks/>
          </p:cNvCxnSpPr>
          <p:nvPr/>
        </p:nvCxnSpPr>
        <p:spPr>
          <a:xfrm>
            <a:off x="10444571" y="2920161"/>
            <a:ext cx="0" cy="1251752"/>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233E53F-B9D8-D527-12CB-514973EC383D}"/>
              </a:ext>
            </a:extLst>
          </p:cNvPr>
          <p:cNvSpPr txBox="1"/>
          <p:nvPr/>
        </p:nvSpPr>
        <p:spPr>
          <a:xfrm>
            <a:off x="8552152" y="4176782"/>
            <a:ext cx="2858613" cy="923330"/>
          </a:xfrm>
          <a:prstGeom prst="rect">
            <a:avLst/>
          </a:prstGeom>
          <a:solidFill>
            <a:schemeClr val="bg1"/>
          </a:solidFill>
          <a:ln w="76200" cap="rnd">
            <a:solidFill>
              <a:schemeClr val="accent5">
                <a:lumMod val="50000"/>
              </a:schemeClr>
            </a:solidFill>
            <a:miter lim="800000"/>
          </a:ln>
        </p:spPr>
        <p:txBody>
          <a:bodyPr wrap="square" rtlCol="0">
            <a:spAutoFit/>
          </a:bodyPr>
          <a:lstStyle/>
          <a:p>
            <a:r>
              <a:rPr lang="en-US" u="sng" dirty="0"/>
              <a:t>December 2025:</a:t>
            </a:r>
          </a:p>
          <a:p>
            <a:r>
              <a:rPr lang="en-US" dirty="0"/>
              <a:t>CCJB completes Strategic Plan</a:t>
            </a:r>
          </a:p>
        </p:txBody>
      </p:sp>
      <p:sp>
        <p:nvSpPr>
          <p:cNvPr id="27" name="TextBox 26">
            <a:extLst>
              <a:ext uri="{FF2B5EF4-FFF2-40B4-BE49-F238E27FC236}">
                <a16:creationId xmlns:a16="http://schemas.microsoft.com/office/drawing/2014/main" id="{A05D8808-3E5C-C5C1-B910-A62205FD756B}"/>
              </a:ext>
            </a:extLst>
          </p:cNvPr>
          <p:cNvSpPr txBox="1"/>
          <p:nvPr/>
        </p:nvSpPr>
        <p:spPr>
          <a:xfrm>
            <a:off x="8310225" y="3119674"/>
            <a:ext cx="1250969" cy="369332"/>
          </a:xfrm>
          <a:prstGeom prst="rect">
            <a:avLst/>
          </a:prstGeom>
          <a:noFill/>
        </p:spPr>
        <p:txBody>
          <a:bodyPr wrap="square" rtlCol="0">
            <a:spAutoFit/>
          </a:bodyPr>
          <a:lstStyle/>
          <a:p>
            <a:r>
              <a:rPr lang="en-US" i="1" dirty="0">
                <a:solidFill>
                  <a:schemeClr val="bg1"/>
                </a:solidFill>
              </a:rPr>
              <a:t>One Year…</a:t>
            </a:r>
          </a:p>
        </p:txBody>
      </p:sp>
    </p:spTree>
    <p:extLst>
      <p:ext uri="{BB962C8B-B14F-4D97-AF65-F5344CB8AC3E}">
        <p14:creationId xmlns:p14="http://schemas.microsoft.com/office/powerpoint/2010/main" val="1931740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001512-2F57-4FA5-8D70-28B45C7C4324}"/>
              </a:ext>
            </a:extLst>
          </p:cNvPr>
          <p:cNvSpPr txBox="1"/>
          <p:nvPr/>
        </p:nvSpPr>
        <p:spPr>
          <a:xfrm>
            <a:off x="88570" y="332886"/>
            <a:ext cx="937502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Discussion</a:t>
            </a:r>
            <a:endParaRPr lang="en-US" sz="3200" dirty="0">
              <a:cs typeface="Calibri"/>
            </a:endParaRPr>
          </a:p>
        </p:txBody>
      </p:sp>
      <p:sp>
        <p:nvSpPr>
          <p:cNvPr id="2" name="TextBox 1">
            <a:extLst>
              <a:ext uri="{FF2B5EF4-FFF2-40B4-BE49-F238E27FC236}">
                <a16:creationId xmlns:a16="http://schemas.microsoft.com/office/drawing/2014/main" id="{66BF31F8-993F-B72D-EB13-D8C998AAF362}"/>
              </a:ext>
            </a:extLst>
          </p:cNvPr>
          <p:cNvSpPr txBox="1"/>
          <p:nvPr/>
        </p:nvSpPr>
        <p:spPr>
          <a:xfrm>
            <a:off x="7051530" y="2367170"/>
            <a:ext cx="4069185" cy="2123658"/>
          </a:xfrm>
          <a:prstGeom prst="rect">
            <a:avLst/>
          </a:prstGeom>
          <a:solidFill>
            <a:schemeClr val="bg1">
              <a:alpha val="75000"/>
            </a:schemeClr>
          </a:solidFill>
          <a:ln w="38100">
            <a:solidFill>
              <a:schemeClr val="accent5">
                <a:lumMod val="50000"/>
              </a:schemeClr>
            </a:solidFill>
          </a:ln>
        </p:spPr>
        <p:txBody>
          <a:bodyPr wrap="square" rtlCol="0">
            <a:spAutoFit/>
          </a:bodyPr>
          <a:lstStyle/>
          <a:p>
            <a:pPr algn="ctr"/>
            <a:r>
              <a:rPr lang="en-US" sz="4400" b="1" dirty="0">
                <a:solidFill>
                  <a:schemeClr val="accent1"/>
                </a:solidFill>
              </a:rPr>
              <a:t>Thoughts? </a:t>
            </a:r>
          </a:p>
          <a:p>
            <a:pPr algn="ctr"/>
            <a:r>
              <a:rPr lang="en-US" sz="4400" b="1" dirty="0">
                <a:solidFill>
                  <a:schemeClr val="accent1"/>
                </a:solidFill>
              </a:rPr>
              <a:t>Ideas?</a:t>
            </a:r>
          </a:p>
          <a:p>
            <a:pPr algn="ctr"/>
            <a:r>
              <a:rPr lang="en-US" sz="4400" b="1" dirty="0">
                <a:solidFill>
                  <a:schemeClr val="accent1"/>
                </a:solidFill>
              </a:rPr>
              <a:t>Questions?</a:t>
            </a:r>
            <a:endParaRPr lang="en-US" sz="4000" b="1" dirty="0">
              <a:solidFill>
                <a:schemeClr val="accent1"/>
              </a:solidFill>
            </a:endParaRPr>
          </a:p>
        </p:txBody>
      </p:sp>
      <p:pic>
        <p:nvPicPr>
          <p:cNvPr id="5" name="Picture 4" descr="A diagram of a pie chart&#10;&#10;Description automatically generated">
            <a:extLst>
              <a:ext uri="{FF2B5EF4-FFF2-40B4-BE49-F238E27FC236}">
                <a16:creationId xmlns:a16="http://schemas.microsoft.com/office/drawing/2014/main" id="{2CC258E9-9C83-0173-4751-206A62B3A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285" y="1235012"/>
            <a:ext cx="4344094" cy="4387973"/>
          </a:xfrm>
          <a:prstGeom prst="rect">
            <a:avLst/>
          </a:prstGeom>
        </p:spPr>
      </p:pic>
    </p:spTree>
    <p:extLst>
      <p:ext uri="{BB962C8B-B14F-4D97-AF65-F5344CB8AC3E}">
        <p14:creationId xmlns:p14="http://schemas.microsoft.com/office/powerpoint/2010/main" val="1523611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40A1DD-3BB9-412E-AF05-D74A53EEFCF9}"/>
              </a:ext>
            </a:extLst>
          </p:cNvPr>
          <p:cNvSpPr txBox="1"/>
          <p:nvPr/>
        </p:nvSpPr>
        <p:spPr>
          <a:xfrm>
            <a:off x="178905" y="486396"/>
            <a:ext cx="840580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cs typeface="Calibri"/>
              </a:rPr>
              <a:t>Diversion, Serving the Unhoused, and the Criminal Justice System</a:t>
            </a:r>
          </a:p>
        </p:txBody>
      </p:sp>
      <p:sp>
        <p:nvSpPr>
          <p:cNvPr id="2" name="TextBox 1">
            <a:extLst>
              <a:ext uri="{FF2B5EF4-FFF2-40B4-BE49-F238E27FC236}">
                <a16:creationId xmlns:a16="http://schemas.microsoft.com/office/drawing/2014/main" id="{F1D00F66-B3CC-F995-C1FF-852973D46CAA}"/>
              </a:ext>
            </a:extLst>
          </p:cNvPr>
          <p:cNvSpPr txBox="1"/>
          <p:nvPr/>
        </p:nvSpPr>
        <p:spPr>
          <a:xfrm>
            <a:off x="2007705" y="2414597"/>
            <a:ext cx="3721320" cy="830997"/>
          </a:xfrm>
          <a:prstGeom prst="rect">
            <a:avLst/>
          </a:prstGeom>
          <a:noFill/>
        </p:spPr>
        <p:txBody>
          <a:bodyPr wrap="square" rtlCol="0">
            <a:spAutoFit/>
          </a:bodyPr>
          <a:lstStyle/>
          <a:p>
            <a:pPr algn="ctr"/>
            <a:r>
              <a:rPr lang="en-US" sz="2400" dirty="0"/>
              <a:t>Commonwealth’s Attorney Parisa Dehghani-Tafti</a:t>
            </a:r>
            <a:endParaRPr lang="en-US" sz="2000" dirty="0"/>
          </a:p>
        </p:txBody>
      </p:sp>
      <p:sp>
        <p:nvSpPr>
          <p:cNvPr id="5" name="TextBox 4">
            <a:extLst>
              <a:ext uri="{FF2B5EF4-FFF2-40B4-BE49-F238E27FC236}">
                <a16:creationId xmlns:a16="http://schemas.microsoft.com/office/drawing/2014/main" id="{52A5B693-4711-9EF3-58F8-08AC543E7D67}"/>
              </a:ext>
            </a:extLst>
          </p:cNvPr>
          <p:cNvSpPr txBox="1"/>
          <p:nvPr/>
        </p:nvSpPr>
        <p:spPr>
          <a:xfrm>
            <a:off x="1427681" y="4096577"/>
            <a:ext cx="4757080" cy="830997"/>
          </a:xfrm>
          <a:prstGeom prst="rect">
            <a:avLst/>
          </a:prstGeom>
          <a:noFill/>
        </p:spPr>
        <p:txBody>
          <a:bodyPr wrap="square" rtlCol="0">
            <a:spAutoFit/>
          </a:bodyPr>
          <a:lstStyle/>
          <a:p>
            <a:pPr algn="ctr"/>
            <a:r>
              <a:rPr lang="en-US" sz="2400" dirty="0"/>
              <a:t>Chief Judge, Arlington Circuit Court Judith Wheat</a:t>
            </a:r>
            <a:endParaRPr lang="en-US" sz="2000" dirty="0"/>
          </a:p>
        </p:txBody>
      </p:sp>
    </p:spTree>
    <p:extLst>
      <p:ext uri="{BB962C8B-B14F-4D97-AF65-F5344CB8AC3E}">
        <p14:creationId xmlns:p14="http://schemas.microsoft.com/office/powerpoint/2010/main" val="65563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001512-2F57-4FA5-8D70-28B45C7C4324}"/>
              </a:ext>
            </a:extLst>
          </p:cNvPr>
          <p:cNvSpPr txBox="1"/>
          <p:nvPr/>
        </p:nvSpPr>
        <p:spPr>
          <a:xfrm>
            <a:off x="88570" y="332886"/>
            <a:ext cx="937502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CCJB Member Updates</a:t>
            </a:r>
            <a:endParaRPr lang="en-US" sz="3200" dirty="0">
              <a:cs typeface="Calibri"/>
            </a:endParaRPr>
          </a:p>
        </p:txBody>
      </p:sp>
      <p:sp>
        <p:nvSpPr>
          <p:cNvPr id="2" name="TextBox 1">
            <a:extLst>
              <a:ext uri="{FF2B5EF4-FFF2-40B4-BE49-F238E27FC236}">
                <a16:creationId xmlns:a16="http://schemas.microsoft.com/office/drawing/2014/main" id="{66BF31F8-993F-B72D-EB13-D8C998AAF362}"/>
              </a:ext>
            </a:extLst>
          </p:cNvPr>
          <p:cNvSpPr txBox="1"/>
          <p:nvPr/>
        </p:nvSpPr>
        <p:spPr>
          <a:xfrm>
            <a:off x="763272" y="2551837"/>
            <a:ext cx="5779570" cy="1754326"/>
          </a:xfrm>
          <a:prstGeom prst="rect">
            <a:avLst/>
          </a:prstGeom>
          <a:noFill/>
        </p:spPr>
        <p:txBody>
          <a:bodyPr wrap="square" rtlCol="0">
            <a:spAutoFit/>
          </a:bodyPr>
          <a:lstStyle/>
          <a:p>
            <a:pPr algn="ctr"/>
            <a:r>
              <a:rPr lang="en-US" sz="3600" b="1" dirty="0">
                <a:solidFill>
                  <a:schemeClr val="accent1"/>
                </a:solidFill>
              </a:rPr>
              <a:t>Please share any updates on your work in two minutes or less!</a:t>
            </a:r>
            <a:endParaRPr lang="en-US" sz="3200" b="1" dirty="0">
              <a:solidFill>
                <a:schemeClr val="accent1"/>
              </a:solidFill>
            </a:endParaRPr>
          </a:p>
        </p:txBody>
      </p:sp>
    </p:spTree>
    <p:extLst>
      <p:ext uri="{BB962C8B-B14F-4D97-AF65-F5344CB8AC3E}">
        <p14:creationId xmlns:p14="http://schemas.microsoft.com/office/powerpoint/2010/main" val="3168852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001512-2F57-4FA5-8D70-28B45C7C4324}"/>
              </a:ext>
            </a:extLst>
          </p:cNvPr>
          <p:cNvSpPr txBox="1"/>
          <p:nvPr/>
        </p:nvSpPr>
        <p:spPr>
          <a:xfrm>
            <a:off x="88570" y="332886"/>
            <a:ext cx="937502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Adjournment</a:t>
            </a:r>
            <a:endParaRPr lang="en-US" sz="3200" dirty="0">
              <a:cs typeface="Calibri"/>
            </a:endParaRPr>
          </a:p>
        </p:txBody>
      </p:sp>
      <p:sp>
        <p:nvSpPr>
          <p:cNvPr id="2" name="TextBox 1">
            <a:extLst>
              <a:ext uri="{FF2B5EF4-FFF2-40B4-BE49-F238E27FC236}">
                <a16:creationId xmlns:a16="http://schemas.microsoft.com/office/drawing/2014/main" id="{C91FAC63-2E44-5BF5-33DB-DD3B5545AC70}"/>
              </a:ext>
            </a:extLst>
          </p:cNvPr>
          <p:cNvSpPr txBox="1"/>
          <p:nvPr/>
        </p:nvSpPr>
        <p:spPr>
          <a:xfrm>
            <a:off x="1154097" y="2213282"/>
            <a:ext cx="5459767" cy="2739211"/>
          </a:xfrm>
          <a:prstGeom prst="rect">
            <a:avLst/>
          </a:prstGeom>
          <a:noFill/>
        </p:spPr>
        <p:txBody>
          <a:bodyPr wrap="square" rtlCol="0">
            <a:spAutoFit/>
          </a:bodyPr>
          <a:lstStyle/>
          <a:p>
            <a:r>
              <a:rPr lang="en-US" sz="2800" dirty="0"/>
              <a:t>Thank you for coming!</a:t>
            </a:r>
          </a:p>
          <a:p>
            <a:endParaRPr lang="en-US" sz="2800" dirty="0"/>
          </a:p>
          <a:p>
            <a:endParaRPr lang="en-US" sz="2800" dirty="0"/>
          </a:p>
          <a:p>
            <a:endParaRPr lang="en-US" sz="2800" dirty="0"/>
          </a:p>
          <a:p>
            <a:endParaRPr lang="en-US" sz="2000" dirty="0"/>
          </a:p>
          <a:p>
            <a:r>
              <a:rPr lang="en-US" sz="2000" dirty="0"/>
              <a:t>The next CCJB meeting is September 5th, 2024, at 3:30pm in the 10</a:t>
            </a:r>
            <a:r>
              <a:rPr lang="en-US" sz="2000" baseline="30000" dirty="0"/>
              <a:t>th</a:t>
            </a:r>
            <a:r>
              <a:rPr lang="en-US" sz="2000" dirty="0"/>
              <a:t> Floor Jury Assembly Room.</a:t>
            </a:r>
          </a:p>
        </p:txBody>
      </p:sp>
    </p:spTree>
    <p:extLst>
      <p:ext uri="{BB962C8B-B14F-4D97-AF65-F5344CB8AC3E}">
        <p14:creationId xmlns:p14="http://schemas.microsoft.com/office/powerpoint/2010/main" val="862734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40A1DD-3BB9-412E-AF05-D74A53EEFCF9}"/>
              </a:ext>
            </a:extLst>
          </p:cNvPr>
          <p:cNvSpPr txBox="1"/>
          <p:nvPr/>
        </p:nvSpPr>
        <p:spPr>
          <a:xfrm>
            <a:off x="178905" y="486396"/>
            <a:ext cx="806394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cs typeface="Calibri"/>
              </a:rPr>
              <a:t>Agenda</a:t>
            </a:r>
          </a:p>
        </p:txBody>
      </p:sp>
      <p:sp>
        <p:nvSpPr>
          <p:cNvPr id="3" name="TextBox 2">
            <a:extLst>
              <a:ext uri="{FF2B5EF4-FFF2-40B4-BE49-F238E27FC236}">
                <a16:creationId xmlns:a16="http://schemas.microsoft.com/office/drawing/2014/main" id="{6014D7E5-6F60-7202-CE6C-F7ABE8FB1D7B}"/>
              </a:ext>
            </a:extLst>
          </p:cNvPr>
          <p:cNvSpPr txBox="1"/>
          <p:nvPr/>
        </p:nvSpPr>
        <p:spPr>
          <a:xfrm>
            <a:off x="178905" y="1071171"/>
            <a:ext cx="7349359" cy="4116768"/>
          </a:xfrm>
          <a:prstGeom prst="rect">
            <a:avLst/>
          </a:prstGeom>
          <a:noFill/>
        </p:spPr>
        <p:txBody>
          <a:bodyPr wrap="square" rtlCol="0">
            <a:spAutoFit/>
          </a:bodyPr>
          <a:lstStyle/>
          <a:p>
            <a:pPr marL="342900" marR="0" lvl="0" indent="-342900">
              <a:lnSpc>
                <a:spcPct val="150000"/>
              </a:lnSpc>
              <a:spcBef>
                <a:spcPts val="0"/>
              </a:spcBef>
              <a:spcAft>
                <a:spcPts val="0"/>
              </a:spcAft>
              <a:buFont typeface="+mj-lt"/>
              <a:buAutoNum type="arabicPeriod"/>
            </a:pPr>
            <a:r>
              <a:rPr lang="en-US" sz="1600" dirty="0">
                <a:effectLst/>
                <a:ea typeface="Calibri" panose="020F0502020204030204" pitchFamily="34" charset="0"/>
                <a:cs typeface="Times New Roman" panose="02020603050405020304" pitchFamily="18" charset="0"/>
              </a:rPr>
              <a:t>Call to Order</a:t>
            </a:r>
            <a:endParaRPr lang="en-US" sz="1400" dirty="0">
              <a:effectLst/>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1600" dirty="0">
                <a:effectLst/>
                <a:ea typeface="Calibri" panose="020F0502020204030204" pitchFamily="34" charset="0"/>
                <a:cs typeface="Times New Roman" panose="02020603050405020304" pitchFamily="18" charset="0"/>
              </a:rPr>
              <a:t>Approval of May 23, 2024, Minutes</a:t>
            </a:r>
          </a:p>
          <a:p>
            <a:pPr marL="342900" marR="0" lvl="0" indent="-342900">
              <a:lnSpc>
                <a:spcPct val="150000"/>
              </a:lnSpc>
              <a:spcBef>
                <a:spcPts val="0"/>
              </a:spcBef>
              <a:spcAft>
                <a:spcPts val="0"/>
              </a:spcAft>
              <a:buFont typeface="+mj-lt"/>
              <a:buAutoNum type="arabicPeriod"/>
            </a:pPr>
            <a:r>
              <a:rPr lang="en-US" sz="1600" dirty="0">
                <a:ea typeface="Calibri" panose="020F0502020204030204" pitchFamily="34" charset="0"/>
                <a:cs typeface="Times New Roman" panose="02020603050405020304" pitchFamily="18" charset="0"/>
              </a:rPr>
              <a:t>Carryover of Pretrial Services Discussion</a:t>
            </a:r>
          </a:p>
          <a:p>
            <a:pPr marL="342900" marR="0" lvl="0" indent="-342900">
              <a:lnSpc>
                <a:spcPct val="150000"/>
              </a:lnSpc>
              <a:spcBef>
                <a:spcPts val="0"/>
              </a:spcBef>
              <a:spcAft>
                <a:spcPts val="0"/>
              </a:spcAft>
              <a:buFont typeface="+mj-lt"/>
              <a:buAutoNum type="arabicPeriod"/>
            </a:pPr>
            <a:r>
              <a:rPr lang="en-US" sz="1600" dirty="0">
                <a:effectLst/>
                <a:ea typeface="Calibri" panose="020F0502020204030204" pitchFamily="34" charset="0"/>
                <a:cs typeface="Times New Roman" panose="02020603050405020304" pitchFamily="18" charset="0"/>
              </a:rPr>
              <a:t>Chair’s Update</a:t>
            </a:r>
          </a:p>
          <a:p>
            <a:pPr marL="800100" lvl="1" indent="-342900">
              <a:lnSpc>
                <a:spcPct val="150000"/>
              </a:lnSpc>
              <a:buFont typeface="+mj-lt"/>
              <a:buAutoNum type="alphaLcParenR"/>
            </a:pPr>
            <a:r>
              <a:rPr lang="en-US" sz="1600" dirty="0">
                <a:effectLst/>
                <a:ea typeface="Calibri" panose="020F0502020204030204" pitchFamily="34" charset="0"/>
                <a:cs typeface="Times New Roman" panose="02020603050405020304" pitchFamily="18" charset="0"/>
              </a:rPr>
              <a:t>One Year Action Plan updates</a:t>
            </a:r>
          </a:p>
          <a:p>
            <a:pPr marL="800100" lvl="1" indent="-342900">
              <a:lnSpc>
                <a:spcPct val="150000"/>
              </a:lnSpc>
              <a:buFont typeface="+mj-lt"/>
              <a:buAutoNum type="alphaLcParenR"/>
            </a:pPr>
            <a:r>
              <a:rPr lang="en-US" sz="1600" dirty="0">
                <a:ea typeface="Calibri" panose="020F0502020204030204" pitchFamily="34" charset="0"/>
                <a:cs typeface="Times New Roman" panose="02020603050405020304" pitchFamily="18" charset="0"/>
              </a:rPr>
              <a:t>Discussion</a:t>
            </a:r>
          </a:p>
          <a:p>
            <a:pPr marL="342900" indent="-342900">
              <a:lnSpc>
                <a:spcPct val="150000"/>
              </a:lnSpc>
              <a:buFont typeface="+mj-lt"/>
              <a:buAutoNum type="arabicPeriod"/>
            </a:pPr>
            <a:r>
              <a:rPr lang="en-US" sz="1600" dirty="0">
                <a:ea typeface="Calibri" panose="020F0502020204030204" pitchFamily="34" charset="0"/>
                <a:cs typeface="Times New Roman" panose="02020603050405020304" pitchFamily="18" charset="0"/>
              </a:rPr>
              <a:t>Diversion, Serving the Unhoused, and the Criminal Justice System</a:t>
            </a:r>
          </a:p>
          <a:p>
            <a:pPr marL="800100" lvl="1" indent="-342900">
              <a:lnSpc>
                <a:spcPct val="150000"/>
              </a:lnSpc>
              <a:buFont typeface="+mj-lt"/>
              <a:buAutoNum type="alphaLcParenR"/>
            </a:pPr>
            <a:r>
              <a:rPr lang="en-US" sz="1600" dirty="0">
                <a:ea typeface="Calibri" panose="020F0502020204030204" pitchFamily="34" charset="0"/>
                <a:cs typeface="Times New Roman" panose="02020603050405020304" pitchFamily="18" charset="0"/>
              </a:rPr>
              <a:t>Commonwealth’s Attorney Parisa </a:t>
            </a:r>
            <a:r>
              <a:rPr lang="en-US" sz="1600" dirty="0" err="1">
                <a:ea typeface="Calibri" panose="020F0502020204030204" pitchFamily="34" charset="0"/>
                <a:cs typeface="Times New Roman" panose="02020603050405020304" pitchFamily="18" charset="0"/>
              </a:rPr>
              <a:t>Dehghani-Tafti</a:t>
            </a:r>
            <a:endParaRPr lang="en-US" sz="1600" dirty="0">
              <a:ea typeface="Calibri" panose="020F0502020204030204" pitchFamily="34" charset="0"/>
              <a:cs typeface="Times New Roman" panose="02020603050405020304" pitchFamily="18" charset="0"/>
            </a:endParaRPr>
          </a:p>
          <a:p>
            <a:pPr marL="800100" lvl="1" indent="-342900">
              <a:lnSpc>
                <a:spcPct val="150000"/>
              </a:lnSpc>
              <a:buFont typeface="+mj-lt"/>
              <a:buAutoNum type="alphaLcParenR"/>
            </a:pPr>
            <a:r>
              <a:rPr lang="en-US" sz="1600" dirty="0">
                <a:ea typeface="Calibri" panose="020F0502020204030204" pitchFamily="34" charset="0"/>
                <a:cs typeface="Times New Roman" panose="02020603050405020304" pitchFamily="18" charset="0"/>
              </a:rPr>
              <a:t>Arlington Circuit Court Chief Judge Judith Wheat</a:t>
            </a:r>
          </a:p>
          <a:p>
            <a:pPr marL="342900" indent="-342900">
              <a:lnSpc>
                <a:spcPct val="150000"/>
              </a:lnSpc>
              <a:buFont typeface="+mj-lt"/>
              <a:buAutoNum type="arabicPeriod"/>
            </a:pPr>
            <a:r>
              <a:rPr lang="en-US" sz="1600" dirty="0">
                <a:effectLst/>
                <a:ea typeface="Calibri" panose="020F0502020204030204" pitchFamily="34" charset="0"/>
                <a:cs typeface="Times New Roman" panose="02020603050405020304" pitchFamily="18" charset="0"/>
              </a:rPr>
              <a:t>CCJB Member Updates (Two minute maximum per update)</a:t>
            </a:r>
          </a:p>
          <a:p>
            <a:pPr marL="342900" marR="0" lvl="0" indent="-342900">
              <a:lnSpc>
                <a:spcPct val="150000"/>
              </a:lnSpc>
              <a:spcBef>
                <a:spcPts val="0"/>
              </a:spcBef>
              <a:spcAft>
                <a:spcPts val="0"/>
              </a:spcAft>
              <a:buFont typeface="+mj-lt"/>
              <a:buAutoNum type="arabicPeriod"/>
            </a:pPr>
            <a:r>
              <a:rPr lang="en-US" sz="1600" dirty="0">
                <a:effectLst/>
                <a:ea typeface="Calibri" panose="020F0502020204030204" pitchFamily="34" charset="0"/>
                <a:cs typeface="Times New Roman" panose="02020603050405020304" pitchFamily="18" charset="0"/>
              </a:rPr>
              <a:t>Adjournment </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9965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40A1DD-3BB9-412E-AF05-D74A53EEFCF9}"/>
              </a:ext>
            </a:extLst>
          </p:cNvPr>
          <p:cNvSpPr txBox="1"/>
          <p:nvPr/>
        </p:nvSpPr>
        <p:spPr>
          <a:xfrm>
            <a:off x="178905" y="486396"/>
            <a:ext cx="806394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cs typeface="Calibri"/>
              </a:rPr>
              <a:t>Carryover of Pretrial Services Discussion</a:t>
            </a:r>
          </a:p>
        </p:txBody>
      </p:sp>
      <p:sp>
        <p:nvSpPr>
          <p:cNvPr id="2" name="TextBox 1">
            <a:extLst>
              <a:ext uri="{FF2B5EF4-FFF2-40B4-BE49-F238E27FC236}">
                <a16:creationId xmlns:a16="http://schemas.microsoft.com/office/drawing/2014/main" id="{F1D00F66-B3CC-F995-C1FF-852973D46CAA}"/>
              </a:ext>
            </a:extLst>
          </p:cNvPr>
          <p:cNvSpPr txBox="1"/>
          <p:nvPr/>
        </p:nvSpPr>
        <p:spPr>
          <a:xfrm>
            <a:off x="2549965" y="2171888"/>
            <a:ext cx="3321825" cy="830997"/>
          </a:xfrm>
          <a:prstGeom prst="rect">
            <a:avLst/>
          </a:prstGeom>
          <a:noFill/>
        </p:spPr>
        <p:txBody>
          <a:bodyPr wrap="square" rtlCol="0">
            <a:spAutoFit/>
          </a:bodyPr>
          <a:lstStyle/>
          <a:p>
            <a:pPr algn="ctr"/>
            <a:r>
              <a:rPr lang="en-US" sz="2400" dirty="0"/>
              <a:t>Arlington County Sheriff Jose Quiroz</a:t>
            </a:r>
            <a:endParaRPr lang="en-US" sz="2000" dirty="0"/>
          </a:p>
        </p:txBody>
      </p:sp>
      <p:sp>
        <p:nvSpPr>
          <p:cNvPr id="5" name="TextBox 4">
            <a:extLst>
              <a:ext uri="{FF2B5EF4-FFF2-40B4-BE49-F238E27FC236}">
                <a16:creationId xmlns:a16="http://schemas.microsoft.com/office/drawing/2014/main" id="{7848F453-B83E-B8A7-F0F8-29BDC565991C}"/>
              </a:ext>
            </a:extLst>
          </p:cNvPr>
          <p:cNvSpPr txBox="1"/>
          <p:nvPr/>
        </p:nvSpPr>
        <p:spPr>
          <a:xfrm>
            <a:off x="2396430" y="3439617"/>
            <a:ext cx="3628893" cy="830997"/>
          </a:xfrm>
          <a:prstGeom prst="rect">
            <a:avLst/>
          </a:prstGeom>
          <a:noFill/>
        </p:spPr>
        <p:txBody>
          <a:bodyPr wrap="square" rtlCol="0">
            <a:spAutoFit/>
          </a:bodyPr>
          <a:lstStyle/>
          <a:p>
            <a:pPr algn="ctr"/>
            <a:r>
              <a:rPr lang="en-US" sz="2400" dirty="0"/>
              <a:t>Arlington County Sheriff Chief Deputy Tara Johnson</a:t>
            </a:r>
            <a:endParaRPr lang="en-US" sz="2000" dirty="0"/>
          </a:p>
        </p:txBody>
      </p:sp>
    </p:spTree>
    <p:extLst>
      <p:ext uri="{BB962C8B-B14F-4D97-AF65-F5344CB8AC3E}">
        <p14:creationId xmlns:p14="http://schemas.microsoft.com/office/powerpoint/2010/main" val="2229406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4E2F3E-052B-C002-200B-EAD28922AE2F}"/>
              </a:ext>
            </a:extLst>
          </p:cNvPr>
          <p:cNvSpPr/>
          <p:nvPr/>
        </p:nvSpPr>
        <p:spPr>
          <a:xfrm>
            <a:off x="188943" y="1805578"/>
            <a:ext cx="10579430" cy="1657350"/>
          </a:xfrm>
          <a:prstGeom prst="rect">
            <a:avLst/>
          </a:prstGeom>
          <a:solidFill>
            <a:schemeClr val="bg1">
              <a:alpha val="75000"/>
            </a:schemeClr>
          </a:solidFill>
          <a:ln w="38100">
            <a:solidFill>
              <a:schemeClr val="accent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93317F2-126B-4650-F9D6-78C0966D6564}"/>
              </a:ext>
            </a:extLst>
          </p:cNvPr>
          <p:cNvSpPr txBox="1"/>
          <p:nvPr/>
        </p:nvSpPr>
        <p:spPr>
          <a:xfrm>
            <a:off x="88570" y="330666"/>
            <a:ext cx="806394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One Year Action Plan</a:t>
            </a:r>
            <a:endParaRPr lang="en-US" sz="3200" dirty="0">
              <a:cs typeface="Calibri"/>
            </a:endParaRPr>
          </a:p>
        </p:txBody>
      </p:sp>
      <p:sp>
        <p:nvSpPr>
          <p:cNvPr id="5" name="TextBox 4">
            <a:extLst>
              <a:ext uri="{FF2B5EF4-FFF2-40B4-BE49-F238E27FC236}">
                <a16:creationId xmlns:a16="http://schemas.microsoft.com/office/drawing/2014/main" id="{C13F2811-397C-F293-0128-BA7052ABE1EA}"/>
              </a:ext>
            </a:extLst>
          </p:cNvPr>
          <p:cNvSpPr txBox="1"/>
          <p:nvPr/>
        </p:nvSpPr>
        <p:spPr>
          <a:xfrm>
            <a:off x="188943" y="915441"/>
            <a:ext cx="7563981" cy="3277820"/>
          </a:xfrm>
          <a:prstGeom prst="rect">
            <a:avLst/>
          </a:prstGeom>
          <a:noFill/>
        </p:spPr>
        <p:txBody>
          <a:bodyPr wrap="square" rtlCol="0">
            <a:spAutoFit/>
          </a:bodyPr>
          <a:lstStyle/>
          <a:p>
            <a:pPr>
              <a:lnSpc>
                <a:spcPct val="150000"/>
              </a:lnSpc>
            </a:pPr>
            <a:r>
              <a:rPr lang="en-US" dirty="0"/>
              <a:t>Over one year:</a:t>
            </a:r>
          </a:p>
          <a:p>
            <a:pPr marL="285750" indent="-285750">
              <a:lnSpc>
                <a:spcPct val="150000"/>
              </a:lnSpc>
              <a:buFont typeface="Wingdings" panose="05000000000000000000" pitchFamily="2" charset="2"/>
              <a:buChar char="ü"/>
            </a:pPr>
            <a:r>
              <a:rPr lang="en-US" dirty="0"/>
              <a:t>Create a CCJB website for greater community transparency</a:t>
            </a:r>
          </a:p>
          <a:p>
            <a:pPr marL="285750" indent="-285750">
              <a:lnSpc>
                <a:spcPct val="150000"/>
              </a:lnSpc>
              <a:buFont typeface="Wingdings" panose="05000000000000000000" pitchFamily="2" charset="2"/>
              <a:buChar char="q"/>
            </a:pPr>
            <a:r>
              <a:rPr lang="en-US" dirty="0"/>
              <a:t>In coordination with internal and external stakeholders adopt an updated resolution governing the CCJB</a:t>
            </a:r>
          </a:p>
          <a:p>
            <a:pPr marL="742950" lvl="1" indent="-285750">
              <a:lnSpc>
                <a:spcPct val="150000"/>
              </a:lnSpc>
              <a:buFont typeface="Wingdings" panose="05000000000000000000" pitchFamily="2" charset="2"/>
              <a:buChar char="q"/>
            </a:pPr>
            <a:r>
              <a:rPr lang="en-US" dirty="0"/>
              <a:t>Ensure that the CCJB’s membership reflects the diversity of experiences and perspectives necessary to address present-day challenges</a:t>
            </a:r>
          </a:p>
          <a:p>
            <a:pPr marL="285750" indent="-285750">
              <a:lnSpc>
                <a:spcPct val="150000"/>
              </a:lnSpc>
              <a:buFont typeface="Wingdings" panose="05000000000000000000" pitchFamily="2" charset="2"/>
              <a:buChar char="q"/>
            </a:pPr>
            <a:r>
              <a:rPr lang="en-US" dirty="0"/>
              <a:t>Re-focus on core duties and responsibilities</a:t>
            </a:r>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5DF7BC4E-4547-DC20-DB82-E02C7875D753}"/>
              </a:ext>
            </a:extLst>
          </p:cNvPr>
          <p:cNvSpPr txBox="1"/>
          <p:nvPr/>
        </p:nvSpPr>
        <p:spPr>
          <a:xfrm rot="1288047">
            <a:off x="8022398" y="2261964"/>
            <a:ext cx="2476500" cy="584775"/>
          </a:xfrm>
          <a:prstGeom prst="rect">
            <a:avLst/>
          </a:prstGeom>
          <a:noFill/>
        </p:spPr>
        <p:txBody>
          <a:bodyPr wrap="square" rtlCol="0">
            <a:spAutoFit/>
          </a:bodyPr>
          <a:lstStyle/>
          <a:p>
            <a:r>
              <a:rPr lang="en-US" sz="3200" b="1" u="sng" dirty="0">
                <a:solidFill>
                  <a:schemeClr val="accent1"/>
                </a:solidFill>
              </a:rPr>
              <a:t>IN-PROGRESS</a:t>
            </a:r>
          </a:p>
        </p:txBody>
      </p:sp>
      <p:sp>
        <p:nvSpPr>
          <p:cNvPr id="7" name="TextBox 6">
            <a:extLst>
              <a:ext uri="{FF2B5EF4-FFF2-40B4-BE49-F238E27FC236}">
                <a16:creationId xmlns:a16="http://schemas.microsoft.com/office/drawing/2014/main" id="{91831E37-9947-ECF3-9EF4-696A0127F3BD}"/>
              </a:ext>
            </a:extLst>
          </p:cNvPr>
          <p:cNvSpPr txBox="1"/>
          <p:nvPr/>
        </p:nvSpPr>
        <p:spPr>
          <a:xfrm>
            <a:off x="188943" y="5357341"/>
            <a:ext cx="9685538" cy="646331"/>
          </a:xfrm>
          <a:prstGeom prst="rect">
            <a:avLst/>
          </a:prstGeom>
          <a:noFill/>
        </p:spPr>
        <p:txBody>
          <a:bodyPr wrap="square" rtlCol="0">
            <a:spAutoFit/>
          </a:bodyPr>
          <a:lstStyle/>
          <a:p>
            <a:r>
              <a:rPr lang="en-US" sz="3600" b="1" dirty="0">
                <a:solidFill>
                  <a:schemeClr val="accent1"/>
                </a:solidFill>
              </a:rPr>
              <a:t>What should this group, and its work, look like?</a:t>
            </a:r>
          </a:p>
        </p:txBody>
      </p:sp>
    </p:spTree>
    <p:extLst>
      <p:ext uri="{BB962C8B-B14F-4D97-AF65-F5344CB8AC3E}">
        <p14:creationId xmlns:p14="http://schemas.microsoft.com/office/powerpoint/2010/main" val="3331785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317F2-126B-4650-F9D6-78C0966D6564}"/>
              </a:ext>
            </a:extLst>
          </p:cNvPr>
          <p:cNvSpPr txBox="1"/>
          <p:nvPr/>
        </p:nvSpPr>
        <p:spPr>
          <a:xfrm>
            <a:off x="88570" y="330666"/>
            <a:ext cx="806394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Relevant Materials</a:t>
            </a:r>
            <a:endParaRPr lang="en-US" sz="3200" dirty="0">
              <a:cs typeface="Calibri"/>
            </a:endParaRPr>
          </a:p>
        </p:txBody>
      </p:sp>
      <p:sp>
        <p:nvSpPr>
          <p:cNvPr id="5" name="TextBox 4">
            <a:extLst>
              <a:ext uri="{FF2B5EF4-FFF2-40B4-BE49-F238E27FC236}">
                <a16:creationId xmlns:a16="http://schemas.microsoft.com/office/drawing/2014/main" id="{C13F2811-397C-F293-0128-BA7052ABE1EA}"/>
              </a:ext>
            </a:extLst>
          </p:cNvPr>
          <p:cNvSpPr txBox="1"/>
          <p:nvPr/>
        </p:nvSpPr>
        <p:spPr>
          <a:xfrm>
            <a:off x="119859" y="2848110"/>
            <a:ext cx="3424269" cy="369332"/>
          </a:xfrm>
          <a:prstGeom prst="rect">
            <a:avLst/>
          </a:prstGeom>
          <a:noFill/>
        </p:spPr>
        <p:txBody>
          <a:bodyPr wrap="square" rtlCol="0">
            <a:spAutoFit/>
          </a:bodyPr>
          <a:lstStyle/>
          <a:p>
            <a:r>
              <a:rPr lang="en-US" dirty="0">
                <a:hlinkClick r:id="rId3"/>
              </a:rPr>
              <a:t>Virginia Code §§9.1-173 – 9.1-183</a:t>
            </a:r>
            <a:endParaRPr lang="en-US" dirty="0"/>
          </a:p>
        </p:txBody>
      </p:sp>
      <p:sp>
        <p:nvSpPr>
          <p:cNvPr id="3" name="TextBox 2">
            <a:extLst>
              <a:ext uri="{FF2B5EF4-FFF2-40B4-BE49-F238E27FC236}">
                <a16:creationId xmlns:a16="http://schemas.microsoft.com/office/drawing/2014/main" id="{DC81E658-0ED7-F92C-FB70-B615D1050469}"/>
              </a:ext>
            </a:extLst>
          </p:cNvPr>
          <p:cNvSpPr txBox="1"/>
          <p:nvPr/>
        </p:nvSpPr>
        <p:spPr>
          <a:xfrm>
            <a:off x="3631304" y="2848110"/>
            <a:ext cx="4520004" cy="923330"/>
          </a:xfrm>
          <a:prstGeom prst="rect">
            <a:avLst/>
          </a:prstGeom>
          <a:noFill/>
        </p:spPr>
        <p:txBody>
          <a:bodyPr wrap="square" rtlCol="0">
            <a:spAutoFit/>
          </a:bodyPr>
          <a:lstStyle/>
          <a:p>
            <a:r>
              <a:rPr lang="en-US" dirty="0">
                <a:hlinkClick r:id="rId4"/>
              </a:rPr>
              <a:t>VA DCJS Community Corrections Act Minimum Standards for Local Community-Based Probation</a:t>
            </a:r>
            <a:endParaRPr lang="en-US" dirty="0"/>
          </a:p>
        </p:txBody>
      </p:sp>
      <p:sp>
        <p:nvSpPr>
          <p:cNvPr id="8" name="TextBox 7">
            <a:extLst>
              <a:ext uri="{FF2B5EF4-FFF2-40B4-BE49-F238E27FC236}">
                <a16:creationId xmlns:a16="http://schemas.microsoft.com/office/drawing/2014/main" id="{1B80D78F-6198-E22F-C0A5-4D28C7619E68}"/>
              </a:ext>
            </a:extLst>
          </p:cNvPr>
          <p:cNvSpPr txBox="1"/>
          <p:nvPr/>
        </p:nvSpPr>
        <p:spPr>
          <a:xfrm>
            <a:off x="8151309" y="2827495"/>
            <a:ext cx="3424269" cy="923330"/>
          </a:xfrm>
          <a:prstGeom prst="rect">
            <a:avLst/>
          </a:prstGeom>
          <a:noFill/>
        </p:spPr>
        <p:txBody>
          <a:bodyPr wrap="square" rtlCol="0">
            <a:spAutoFit/>
          </a:bodyPr>
          <a:lstStyle/>
          <a:p>
            <a:r>
              <a:rPr lang="en-US" dirty="0">
                <a:hlinkClick r:id="rId5"/>
              </a:rPr>
              <a:t>VA DCJS Community Corrections Act Minimum Standards for Pretrial Services</a:t>
            </a:r>
            <a:endParaRPr lang="en-US" dirty="0"/>
          </a:p>
        </p:txBody>
      </p:sp>
      <p:sp>
        <p:nvSpPr>
          <p:cNvPr id="9" name="TextBox 8">
            <a:extLst>
              <a:ext uri="{FF2B5EF4-FFF2-40B4-BE49-F238E27FC236}">
                <a16:creationId xmlns:a16="http://schemas.microsoft.com/office/drawing/2014/main" id="{D46533CD-4003-4A4C-08BD-B5BF6E382F57}"/>
              </a:ext>
            </a:extLst>
          </p:cNvPr>
          <p:cNvSpPr txBox="1"/>
          <p:nvPr/>
        </p:nvSpPr>
        <p:spPr>
          <a:xfrm>
            <a:off x="88570" y="5604004"/>
            <a:ext cx="3752733" cy="923330"/>
          </a:xfrm>
          <a:prstGeom prst="rect">
            <a:avLst/>
          </a:prstGeom>
          <a:noFill/>
        </p:spPr>
        <p:txBody>
          <a:bodyPr wrap="square" rtlCol="0">
            <a:spAutoFit/>
          </a:bodyPr>
          <a:lstStyle/>
          <a:p>
            <a:r>
              <a:rPr lang="en-US" dirty="0">
                <a:hlinkClick r:id="rId6"/>
              </a:rPr>
              <a:t>US DOJ National Institute of Corrections National Standards for Criminal Justice Coordinating Councils</a:t>
            </a:r>
            <a:endParaRPr lang="en-US" dirty="0"/>
          </a:p>
        </p:txBody>
      </p:sp>
      <p:sp>
        <p:nvSpPr>
          <p:cNvPr id="10" name="TextBox 9">
            <a:extLst>
              <a:ext uri="{FF2B5EF4-FFF2-40B4-BE49-F238E27FC236}">
                <a16:creationId xmlns:a16="http://schemas.microsoft.com/office/drawing/2014/main" id="{1A1D82BA-E1C4-78B4-4CFC-D443B7A7D0D2}"/>
              </a:ext>
            </a:extLst>
          </p:cNvPr>
          <p:cNvSpPr txBox="1"/>
          <p:nvPr/>
        </p:nvSpPr>
        <p:spPr>
          <a:xfrm>
            <a:off x="3941673" y="5604004"/>
            <a:ext cx="3782008" cy="923330"/>
          </a:xfrm>
          <a:prstGeom prst="rect">
            <a:avLst/>
          </a:prstGeom>
          <a:noFill/>
        </p:spPr>
        <p:txBody>
          <a:bodyPr wrap="square" rtlCol="0">
            <a:spAutoFit/>
          </a:bodyPr>
          <a:lstStyle/>
          <a:p>
            <a:r>
              <a:rPr lang="en-US" dirty="0">
                <a:hlinkClick r:id="rId7"/>
              </a:rPr>
              <a:t>US DOJ National Institute of Corrections Essential Elements for Criminal Justice Coordinating Councils</a:t>
            </a:r>
            <a:endParaRPr lang="en-US" dirty="0"/>
          </a:p>
        </p:txBody>
      </p:sp>
      <p:sp>
        <p:nvSpPr>
          <p:cNvPr id="11" name="TextBox 10">
            <a:extLst>
              <a:ext uri="{FF2B5EF4-FFF2-40B4-BE49-F238E27FC236}">
                <a16:creationId xmlns:a16="http://schemas.microsoft.com/office/drawing/2014/main" id="{2E527800-7069-28DB-F8ED-E49566B6BA30}"/>
              </a:ext>
            </a:extLst>
          </p:cNvPr>
          <p:cNvSpPr txBox="1"/>
          <p:nvPr/>
        </p:nvSpPr>
        <p:spPr>
          <a:xfrm>
            <a:off x="7972439" y="5755684"/>
            <a:ext cx="3782008" cy="646331"/>
          </a:xfrm>
          <a:prstGeom prst="rect">
            <a:avLst/>
          </a:prstGeom>
          <a:noFill/>
        </p:spPr>
        <p:txBody>
          <a:bodyPr wrap="square" rtlCol="0">
            <a:spAutoFit/>
          </a:bodyPr>
          <a:lstStyle/>
          <a:p>
            <a:r>
              <a:rPr lang="en-US" dirty="0">
                <a:hlinkClick r:id="rId8"/>
              </a:rPr>
              <a:t>National Association of Counties Policy Brief on Jail Population Review Teams</a:t>
            </a:r>
            <a:endParaRPr lang="en-US" dirty="0"/>
          </a:p>
        </p:txBody>
      </p:sp>
      <p:pic>
        <p:nvPicPr>
          <p:cNvPr id="13" name="Picture 12" descr="A circular object with black and white lines&#10;&#10;Description automatically generated">
            <a:extLst>
              <a:ext uri="{FF2B5EF4-FFF2-40B4-BE49-F238E27FC236}">
                <a16:creationId xmlns:a16="http://schemas.microsoft.com/office/drawing/2014/main" id="{5E604F4E-A07A-F3C7-DF2B-5252220FA6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3306" y="806021"/>
            <a:ext cx="2161733" cy="2161733"/>
          </a:xfrm>
          <a:prstGeom prst="rect">
            <a:avLst/>
          </a:prstGeom>
        </p:spPr>
      </p:pic>
      <p:pic>
        <p:nvPicPr>
          <p:cNvPr id="15" name="Picture 14" descr="A circular object with black and white lines&#10;&#10;Description automatically generated">
            <a:extLst>
              <a:ext uri="{FF2B5EF4-FFF2-40B4-BE49-F238E27FC236}">
                <a16:creationId xmlns:a16="http://schemas.microsoft.com/office/drawing/2014/main" id="{1E166DCE-1563-1C8E-DBEB-878559F92A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47660" y="797142"/>
            <a:ext cx="2161734" cy="2161734"/>
          </a:xfrm>
          <a:prstGeom prst="rect">
            <a:avLst/>
          </a:prstGeom>
        </p:spPr>
      </p:pic>
      <p:pic>
        <p:nvPicPr>
          <p:cNvPr id="17" name="Picture 16" descr="A circular black and white circular object with black and white text&#10;&#10;Description automatically generated">
            <a:extLst>
              <a:ext uri="{FF2B5EF4-FFF2-40B4-BE49-F238E27FC236}">
                <a16:creationId xmlns:a16="http://schemas.microsoft.com/office/drawing/2014/main" id="{3DB4E7F9-5AC8-BF07-2BBF-33BA8B8A93B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82576" y="797142"/>
            <a:ext cx="2161734" cy="2161734"/>
          </a:xfrm>
          <a:prstGeom prst="rect">
            <a:avLst/>
          </a:prstGeom>
        </p:spPr>
      </p:pic>
      <p:pic>
        <p:nvPicPr>
          <p:cNvPr id="19" name="Picture 18" descr="A circular black and white circular object with black and white text&#10;&#10;Description automatically generated">
            <a:extLst>
              <a:ext uri="{FF2B5EF4-FFF2-40B4-BE49-F238E27FC236}">
                <a16:creationId xmlns:a16="http://schemas.microsoft.com/office/drawing/2014/main" id="{61729190-185E-5C34-9B7A-3225CB3AC5E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9351" y="3475279"/>
            <a:ext cx="2161734" cy="2161734"/>
          </a:xfrm>
          <a:prstGeom prst="rect">
            <a:avLst/>
          </a:prstGeom>
        </p:spPr>
      </p:pic>
      <p:pic>
        <p:nvPicPr>
          <p:cNvPr id="21" name="Picture 20" descr="A circular black and white circular object with black and white text&#10;&#10;Description automatically generated">
            <a:extLst>
              <a:ext uri="{FF2B5EF4-FFF2-40B4-BE49-F238E27FC236}">
                <a16:creationId xmlns:a16="http://schemas.microsoft.com/office/drawing/2014/main" id="{06C840A0-6487-A905-5900-8A354C767C4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07019" y="3442270"/>
            <a:ext cx="2161734" cy="2161734"/>
          </a:xfrm>
          <a:prstGeom prst="rect">
            <a:avLst/>
          </a:prstGeom>
        </p:spPr>
      </p:pic>
      <p:pic>
        <p:nvPicPr>
          <p:cNvPr id="23" name="Picture 22" descr="A circular object with black and white lines&#10;&#10;Description automatically generated">
            <a:extLst>
              <a:ext uri="{FF2B5EF4-FFF2-40B4-BE49-F238E27FC236}">
                <a16:creationId xmlns:a16="http://schemas.microsoft.com/office/drawing/2014/main" id="{AB76E0BB-C971-CA66-E988-5C5F1A91195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754687" y="3699981"/>
            <a:ext cx="2161734" cy="2161734"/>
          </a:xfrm>
          <a:prstGeom prst="rect">
            <a:avLst/>
          </a:prstGeom>
        </p:spPr>
      </p:pic>
    </p:spTree>
    <p:extLst>
      <p:ext uri="{BB962C8B-B14F-4D97-AF65-F5344CB8AC3E}">
        <p14:creationId xmlns:p14="http://schemas.microsoft.com/office/powerpoint/2010/main" val="3094556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317F2-126B-4650-F9D6-78C0966D6564}"/>
              </a:ext>
            </a:extLst>
          </p:cNvPr>
          <p:cNvSpPr txBox="1"/>
          <p:nvPr/>
        </p:nvSpPr>
        <p:spPr>
          <a:xfrm>
            <a:off x="88570" y="330666"/>
            <a:ext cx="917971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Re-Authorizing Resolution: Goals</a:t>
            </a:r>
            <a:endParaRPr lang="en-US" sz="3200" dirty="0">
              <a:cs typeface="Calibri"/>
            </a:endParaRPr>
          </a:p>
        </p:txBody>
      </p:sp>
      <p:sp>
        <p:nvSpPr>
          <p:cNvPr id="5" name="TextBox 4">
            <a:extLst>
              <a:ext uri="{FF2B5EF4-FFF2-40B4-BE49-F238E27FC236}">
                <a16:creationId xmlns:a16="http://schemas.microsoft.com/office/drawing/2014/main" id="{C13F2811-397C-F293-0128-BA7052ABE1EA}"/>
              </a:ext>
            </a:extLst>
          </p:cNvPr>
          <p:cNvSpPr txBox="1"/>
          <p:nvPr/>
        </p:nvSpPr>
        <p:spPr>
          <a:xfrm>
            <a:off x="419986" y="1290455"/>
            <a:ext cx="11352028" cy="4661276"/>
          </a:xfrm>
          <a:prstGeom prst="rect">
            <a:avLst/>
          </a:prstGeom>
          <a:solidFill>
            <a:schemeClr val="bg1">
              <a:alpha val="75000"/>
            </a:schemeClr>
          </a:solidFill>
          <a:ln w="38100">
            <a:solidFill>
              <a:schemeClr val="accent1"/>
            </a:solidFill>
          </a:ln>
        </p:spPr>
        <p:txBody>
          <a:bodyPr wrap="square" rtlCol="0">
            <a:spAutoFit/>
          </a:bodyPr>
          <a:lstStyle/>
          <a:p>
            <a:pPr marL="742950" lvl="1" indent="-285750">
              <a:lnSpc>
                <a:spcPct val="150000"/>
              </a:lnSpc>
              <a:buFont typeface="Arial" panose="020B0604020202020204" pitchFamily="34" charset="0"/>
              <a:buChar char="•"/>
            </a:pPr>
            <a:r>
              <a:rPr lang="en-US" sz="2000" dirty="0"/>
              <a:t>Provide </a:t>
            </a:r>
            <a:r>
              <a:rPr lang="en-US" sz="2000" b="1" dirty="0"/>
              <a:t>access </a:t>
            </a:r>
            <a:r>
              <a:rPr lang="en-US" sz="2000" dirty="0"/>
              <a:t>to local </a:t>
            </a:r>
            <a:r>
              <a:rPr lang="en-US" sz="2000" b="1" dirty="0"/>
              <a:t>expertise</a:t>
            </a:r>
            <a:r>
              <a:rPr lang="en-US" sz="2000" dirty="0"/>
              <a:t>, </a:t>
            </a:r>
            <a:r>
              <a:rPr lang="en-US" sz="2000" b="1" dirty="0"/>
              <a:t>research</a:t>
            </a:r>
            <a:r>
              <a:rPr lang="en-US" sz="2000" dirty="0"/>
              <a:t>, and </a:t>
            </a:r>
            <a:r>
              <a:rPr lang="en-US" sz="2000" b="1" dirty="0"/>
              <a:t>best practices</a:t>
            </a:r>
          </a:p>
          <a:p>
            <a:pPr lvl="1">
              <a:lnSpc>
                <a:spcPct val="150000"/>
              </a:lnSpc>
            </a:pPr>
            <a:endParaRPr lang="en-US" sz="2000" b="1" dirty="0"/>
          </a:p>
          <a:p>
            <a:pPr marL="742950" lvl="1" indent="-285750">
              <a:lnSpc>
                <a:spcPct val="150000"/>
              </a:lnSpc>
              <a:buFont typeface="Arial" panose="020B0604020202020204" pitchFamily="34" charset="0"/>
              <a:buChar char="•"/>
            </a:pPr>
            <a:r>
              <a:rPr lang="en-US" sz="2000" dirty="0"/>
              <a:t>Identifying and advising on </a:t>
            </a:r>
            <a:r>
              <a:rPr lang="en-US" sz="2000" b="1" dirty="0"/>
              <a:t>efficient </a:t>
            </a:r>
            <a:r>
              <a:rPr lang="en-US" sz="2000" dirty="0"/>
              <a:t>and </a:t>
            </a:r>
            <a:r>
              <a:rPr lang="en-US" sz="2000" b="1" dirty="0"/>
              <a:t>cost-effective strategies</a:t>
            </a:r>
          </a:p>
          <a:p>
            <a:pPr marL="742950" lvl="1" indent="-285750">
              <a:lnSpc>
                <a:spcPct val="150000"/>
              </a:lnSpc>
              <a:buFont typeface="Arial" panose="020B0604020202020204" pitchFamily="34" charset="0"/>
              <a:buChar char="•"/>
            </a:pPr>
            <a:endParaRPr lang="en-US" sz="2000" b="1" dirty="0"/>
          </a:p>
          <a:p>
            <a:pPr marL="742950" lvl="1" indent="-285750">
              <a:lnSpc>
                <a:spcPct val="150000"/>
              </a:lnSpc>
              <a:buFont typeface="Arial" panose="020B0604020202020204" pitchFamily="34" charset="0"/>
              <a:buChar char="•"/>
            </a:pPr>
            <a:r>
              <a:rPr lang="en-US" sz="2000" dirty="0"/>
              <a:t>Better </a:t>
            </a:r>
            <a:r>
              <a:rPr lang="en-US" sz="2000" b="1" dirty="0"/>
              <a:t>understand </a:t>
            </a:r>
            <a:r>
              <a:rPr lang="en-US" sz="2000" dirty="0"/>
              <a:t>and </a:t>
            </a:r>
            <a:r>
              <a:rPr lang="en-US" sz="2000" b="1" dirty="0"/>
              <a:t>address </a:t>
            </a:r>
            <a:r>
              <a:rPr lang="en-US" sz="2000" dirty="0"/>
              <a:t>complex </a:t>
            </a:r>
            <a:r>
              <a:rPr lang="en-US" sz="2000" b="1" dirty="0"/>
              <a:t>interactions between criminal justice systems</a:t>
            </a:r>
            <a:r>
              <a:rPr lang="en-US" sz="2000" dirty="0"/>
              <a:t>, </a:t>
            </a:r>
            <a:r>
              <a:rPr lang="en-US" sz="2000" b="1" dirty="0"/>
              <a:t>health and social issues</a:t>
            </a:r>
            <a:r>
              <a:rPr lang="en-US" sz="2000" dirty="0"/>
              <a:t>, and </a:t>
            </a:r>
            <a:r>
              <a:rPr lang="en-US" sz="2000" b="1" dirty="0"/>
              <a:t>behavioral health challenges</a:t>
            </a:r>
          </a:p>
          <a:p>
            <a:pPr marL="742950" lvl="1" indent="-285750">
              <a:lnSpc>
                <a:spcPct val="150000"/>
              </a:lnSpc>
              <a:buFont typeface="Arial" panose="020B0604020202020204" pitchFamily="34" charset="0"/>
              <a:buChar char="•"/>
            </a:pPr>
            <a:endParaRPr lang="en-US" sz="2000" b="1" dirty="0"/>
          </a:p>
          <a:p>
            <a:pPr marL="742950" lvl="1" indent="-285750">
              <a:lnSpc>
                <a:spcPct val="150000"/>
              </a:lnSpc>
              <a:buFont typeface="Arial" panose="020B0604020202020204" pitchFamily="34" charset="0"/>
              <a:buChar char="•"/>
            </a:pPr>
            <a:r>
              <a:rPr lang="en-US" sz="2000" dirty="0"/>
              <a:t>Support </a:t>
            </a:r>
            <a:r>
              <a:rPr lang="en-US" sz="2000" b="1" dirty="0"/>
              <a:t>collaborative approaches </a:t>
            </a:r>
            <a:r>
              <a:rPr lang="en-US" sz="2000" dirty="0"/>
              <a:t>between </a:t>
            </a:r>
            <a:r>
              <a:rPr lang="en-US" sz="2000" b="1" dirty="0"/>
              <a:t>government </a:t>
            </a:r>
            <a:r>
              <a:rPr lang="en-US" sz="2000" dirty="0"/>
              <a:t>and </a:t>
            </a:r>
            <a:r>
              <a:rPr lang="en-US" sz="2000" b="1" dirty="0"/>
              <a:t>non-government </a:t>
            </a:r>
            <a:r>
              <a:rPr lang="en-US" sz="2000" dirty="0"/>
              <a:t>services</a:t>
            </a:r>
          </a:p>
          <a:p>
            <a:pPr marL="742950" lvl="1" indent="-285750">
              <a:lnSpc>
                <a:spcPct val="150000"/>
              </a:lnSpc>
              <a:buFont typeface="Arial" panose="020B0604020202020204" pitchFamily="34" charset="0"/>
              <a:buChar char="•"/>
            </a:pPr>
            <a:endParaRPr lang="en-US" sz="2000" dirty="0"/>
          </a:p>
          <a:p>
            <a:pPr marL="742950" lvl="1" indent="-285750">
              <a:lnSpc>
                <a:spcPct val="150000"/>
              </a:lnSpc>
              <a:buFont typeface="Arial" panose="020B0604020202020204" pitchFamily="34" charset="0"/>
              <a:buChar char="•"/>
            </a:pPr>
            <a:r>
              <a:rPr lang="en-US" sz="2000" dirty="0"/>
              <a:t>Identify </a:t>
            </a:r>
            <a:r>
              <a:rPr lang="en-US" sz="2000" b="1" dirty="0"/>
              <a:t>new funding streams </a:t>
            </a:r>
            <a:r>
              <a:rPr lang="en-US" sz="2000" dirty="0"/>
              <a:t>and other </a:t>
            </a:r>
            <a:r>
              <a:rPr lang="en-US" sz="2000" b="1" dirty="0"/>
              <a:t>resources</a:t>
            </a:r>
          </a:p>
        </p:txBody>
      </p:sp>
    </p:spTree>
    <p:extLst>
      <p:ext uri="{BB962C8B-B14F-4D97-AF65-F5344CB8AC3E}">
        <p14:creationId xmlns:p14="http://schemas.microsoft.com/office/powerpoint/2010/main" val="92983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317F2-126B-4650-F9D6-78C0966D6564}"/>
              </a:ext>
            </a:extLst>
          </p:cNvPr>
          <p:cNvSpPr txBox="1"/>
          <p:nvPr/>
        </p:nvSpPr>
        <p:spPr>
          <a:xfrm>
            <a:off x="88570" y="330666"/>
            <a:ext cx="917971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Re-Authorizing Resolution: Four Primary Components</a:t>
            </a:r>
            <a:endParaRPr lang="en-US" sz="3200" dirty="0">
              <a:cs typeface="Calibri"/>
            </a:endParaRPr>
          </a:p>
        </p:txBody>
      </p:sp>
      <p:sp>
        <p:nvSpPr>
          <p:cNvPr id="5" name="TextBox 4">
            <a:extLst>
              <a:ext uri="{FF2B5EF4-FFF2-40B4-BE49-F238E27FC236}">
                <a16:creationId xmlns:a16="http://schemas.microsoft.com/office/drawing/2014/main" id="{C13F2811-397C-F293-0128-BA7052ABE1EA}"/>
              </a:ext>
            </a:extLst>
          </p:cNvPr>
          <p:cNvSpPr txBox="1"/>
          <p:nvPr/>
        </p:nvSpPr>
        <p:spPr>
          <a:xfrm>
            <a:off x="188943" y="915441"/>
            <a:ext cx="7563981" cy="4801314"/>
          </a:xfrm>
          <a:prstGeom prst="rect">
            <a:avLst/>
          </a:prstGeom>
          <a:noFill/>
        </p:spPr>
        <p:txBody>
          <a:bodyPr wrap="square" rtlCol="0">
            <a:spAutoFit/>
          </a:bodyPr>
          <a:lstStyle/>
          <a:p>
            <a:pPr marL="342900" indent="-342900">
              <a:buFont typeface="+mj-lt"/>
              <a:buAutoNum type="arabicPeriod"/>
            </a:pPr>
            <a:r>
              <a:rPr lang="en-US" sz="3600" dirty="0"/>
              <a:t> Records and Transparency</a:t>
            </a:r>
          </a:p>
          <a:p>
            <a:pPr marL="342900" indent="-342900">
              <a:lnSpc>
                <a:spcPct val="150000"/>
              </a:lnSpc>
              <a:buFont typeface="+mj-lt"/>
              <a:buAutoNum type="arabicPeriod"/>
            </a:pPr>
            <a:endParaRPr lang="en-US" sz="3600" dirty="0"/>
          </a:p>
          <a:p>
            <a:pPr marL="342900" indent="-342900">
              <a:buFont typeface="+mj-lt"/>
              <a:buAutoNum type="arabicPeriod"/>
            </a:pPr>
            <a:r>
              <a:rPr lang="en-US" sz="3600" dirty="0"/>
              <a:t> Membership</a:t>
            </a:r>
          </a:p>
          <a:p>
            <a:pPr marL="342900" indent="-342900">
              <a:lnSpc>
                <a:spcPct val="150000"/>
              </a:lnSpc>
              <a:buFont typeface="+mj-lt"/>
              <a:buAutoNum type="arabicPeriod"/>
            </a:pPr>
            <a:endParaRPr lang="en-US" sz="3600" dirty="0"/>
          </a:p>
          <a:p>
            <a:pPr marL="342900" indent="-342900">
              <a:buFont typeface="+mj-lt"/>
              <a:buAutoNum type="arabicPeriod"/>
            </a:pPr>
            <a:r>
              <a:rPr lang="en-US" sz="3600" dirty="0"/>
              <a:t> Administration &amp; Leadership</a:t>
            </a:r>
          </a:p>
          <a:p>
            <a:pPr marL="342900" indent="-342900">
              <a:lnSpc>
                <a:spcPct val="150000"/>
              </a:lnSpc>
              <a:buFont typeface="+mj-lt"/>
              <a:buAutoNum type="arabicPeriod"/>
            </a:pPr>
            <a:endParaRPr lang="en-US" sz="3600" dirty="0"/>
          </a:p>
          <a:p>
            <a:pPr marL="342900" indent="-342900">
              <a:buFont typeface="+mj-lt"/>
              <a:buAutoNum type="arabicPeriod"/>
            </a:pPr>
            <a:r>
              <a:rPr lang="en-US" sz="3600" dirty="0"/>
              <a:t> Strategic Planning</a:t>
            </a:r>
          </a:p>
        </p:txBody>
      </p:sp>
    </p:spTree>
    <p:extLst>
      <p:ext uri="{BB962C8B-B14F-4D97-AF65-F5344CB8AC3E}">
        <p14:creationId xmlns:p14="http://schemas.microsoft.com/office/powerpoint/2010/main" val="530124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317F2-126B-4650-F9D6-78C0966D6564}"/>
              </a:ext>
            </a:extLst>
          </p:cNvPr>
          <p:cNvSpPr txBox="1"/>
          <p:nvPr/>
        </p:nvSpPr>
        <p:spPr>
          <a:xfrm>
            <a:off x="88570" y="330666"/>
            <a:ext cx="917971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Re-Authorizing Resolution: Records and Transparency</a:t>
            </a:r>
            <a:endParaRPr lang="en-US" sz="3200" dirty="0">
              <a:cs typeface="Calibri"/>
            </a:endParaRPr>
          </a:p>
        </p:txBody>
      </p:sp>
      <p:sp>
        <p:nvSpPr>
          <p:cNvPr id="5" name="TextBox 4">
            <a:extLst>
              <a:ext uri="{FF2B5EF4-FFF2-40B4-BE49-F238E27FC236}">
                <a16:creationId xmlns:a16="http://schemas.microsoft.com/office/drawing/2014/main" id="{C13F2811-397C-F293-0128-BA7052ABE1EA}"/>
              </a:ext>
            </a:extLst>
          </p:cNvPr>
          <p:cNvSpPr txBox="1"/>
          <p:nvPr/>
        </p:nvSpPr>
        <p:spPr>
          <a:xfrm>
            <a:off x="188943" y="915441"/>
            <a:ext cx="7563981" cy="2893100"/>
          </a:xfrm>
          <a:prstGeom prst="rect">
            <a:avLst/>
          </a:prstGeom>
          <a:noFill/>
        </p:spPr>
        <p:txBody>
          <a:bodyPr wrap="square" rtlCol="0">
            <a:spAutoFit/>
          </a:bodyPr>
          <a:lstStyle/>
          <a:p>
            <a:r>
              <a:rPr lang="en-US" sz="2000" u="sng" dirty="0">
                <a:effectLst/>
                <a:latin typeface="Calibri" panose="020F0502020204030204" pitchFamily="34" charset="0"/>
                <a:ea typeface="Calibri" panose="020F0502020204030204" pitchFamily="34" charset="0"/>
                <a:cs typeface="Times New Roman" panose="02020603050405020304" pitchFamily="18" charset="0"/>
              </a:rPr>
              <a:t>BE IT RESOLVED…</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 the Clerk of the Arlington County Board, or their designee, shall be the custodian of all records related to the CCJB and shall serve as the primary staff liaison until such other person or entity is designated as such by the CCJB membership through duly approved Bylaws. </a:t>
            </a:r>
          </a:p>
          <a:p>
            <a:pPr marL="285750" indent="-285750">
              <a:buFont typeface="Arial" panose="020B0604020202020204" pitchFamily="34" charset="0"/>
              <a:buChar char="•"/>
            </a:pPr>
            <a:endParaRPr lang="en-US"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latin typeface="Calibri" panose="020F0502020204030204" pitchFamily="34" charset="0"/>
              <a:cs typeface="Times New Roman" panose="02020603050405020304" pitchFamily="18" charset="0"/>
            </a:endParaRPr>
          </a:p>
          <a:p>
            <a:r>
              <a:rPr lang="en-US" u="sng" dirty="0">
                <a:latin typeface="Calibri" panose="020F0502020204030204" pitchFamily="34" charset="0"/>
                <a:cs typeface="Times New Roman" panose="02020603050405020304" pitchFamily="18" charset="0"/>
              </a:rPr>
              <a:t>Reasoning:</a:t>
            </a:r>
            <a:endParaRPr lang="en-US"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latin typeface="Calibri" panose="020F0502020204030204" pitchFamily="34" charset="0"/>
                <a:cs typeface="Times New Roman" panose="02020603050405020304" pitchFamily="18" charset="0"/>
              </a:rPr>
              <a:t>Maintain clear lines of transparency during re-authorization</a:t>
            </a:r>
          </a:p>
          <a:p>
            <a:pPr marL="285750" indent="-285750">
              <a:buFont typeface="Arial" panose="020B0604020202020204" pitchFamily="34" charset="0"/>
              <a:buChar char="•"/>
            </a:pPr>
            <a:r>
              <a:rPr lang="en-US" dirty="0">
                <a:latin typeface="Calibri" panose="020F0502020204030204" pitchFamily="34" charset="0"/>
                <a:cs typeface="Times New Roman" panose="02020603050405020304" pitchFamily="18" charset="0"/>
              </a:rPr>
              <a:t>Ensure retention and centralization of relevant records</a:t>
            </a:r>
            <a:endParaRPr lang="en-US" dirty="0"/>
          </a:p>
        </p:txBody>
      </p:sp>
      <p:sp>
        <p:nvSpPr>
          <p:cNvPr id="3" name="TextBox 2">
            <a:extLst>
              <a:ext uri="{FF2B5EF4-FFF2-40B4-BE49-F238E27FC236}">
                <a16:creationId xmlns:a16="http://schemas.microsoft.com/office/drawing/2014/main" id="{CE072854-E2AD-D17E-B272-C9A45D657801}"/>
              </a:ext>
            </a:extLst>
          </p:cNvPr>
          <p:cNvSpPr txBox="1"/>
          <p:nvPr/>
        </p:nvSpPr>
        <p:spPr>
          <a:xfrm>
            <a:off x="88570" y="6342668"/>
            <a:ext cx="7563981" cy="369332"/>
          </a:xfrm>
          <a:prstGeom prst="rect">
            <a:avLst/>
          </a:prstGeom>
          <a:noFill/>
        </p:spPr>
        <p:txBody>
          <a:bodyPr wrap="square" rtlCol="0">
            <a:spAutoFit/>
          </a:bodyPr>
          <a:lstStyle/>
          <a:p>
            <a:r>
              <a:rPr lang="en-US" baseline="30000" dirty="0">
                <a:effectLst/>
                <a:latin typeface="Calibri" panose="020F0502020204030204" pitchFamily="34" charset="0"/>
                <a:ea typeface="Calibri" panose="020F0502020204030204" pitchFamily="34" charset="0"/>
                <a:cs typeface="Times New Roman" panose="02020603050405020304" pitchFamily="18" charset="0"/>
              </a:rPr>
              <a:t>DCJS LCBP </a:t>
            </a:r>
            <a:r>
              <a:rPr lang="en-US" baseline="30000" dirty="0">
                <a:effectLst/>
                <a:latin typeface="Calibri" panose="020F0502020204030204" pitchFamily="34" charset="0"/>
                <a:ea typeface="Calibri" panose="020F0502020204030204" pitchFamily="34" charset="0"/>
              </a:rPr>
              <a:t>§</a:t>
            </a:r>
            <a:r>
              <a:rPr lang="en-US" baseline="30000" dirty="0">
                <a:effectLst/>
                <a:latin typeface="Calibri" panose="020F0502020204030204" pitchFamily="34" charset="0"/>
                <a:ea typeface="Calibri" panose="020F0502020204030204" pitchFamily="34" charset="0"/>
                <a:cs typeface="Times New Roman" panose="02020603050405020304" pitchFamily="18" charset="0"/>
              </a:rPr>
              <a:t>5.4; NIC CJCC 7.1(b), 7.2(a), 7.3, 7.4, EE5</a:t>
            </a:r>
            <a:endParaRPr lang="en-US" sz="1100" dirty="0"/>
          </a:p>
        </p:txBody>
      </p:sp>
    </p:spTree>
    <p:extLst>
      <p:ext uri="{BB962C8B-B14F-4D97-AF65-F5344CB8AC3E}">
        <p14:creationId xmlns:p14="http://schemas.microsoft.com/office/powerpoint/2010/main" val="1252176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317F2-126B-4650-F9D6-78C0966D6564}"/>
              </a:ext>
            </a:extLst>
          </p:cNvPr>
          <p:cNvSpPr txBox="1"/>
          <p:nvPr/>
        </p:nvSpPr>
        <p:spPr>
          <a:xfrm>
            <a:off x="88570" y="280487"/>
            <a:ext cx="472312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Re-Authorizing Resolution: Membership</a:t>
            </a:r>
            <a:endParaRPr lang="en-US" sz="3200" dirty="0">
              <a:cs typeface="Calibri"/>
            </a:endParaRPr>
          </a:p>
        </p:txBody>
      </p:sp>
      <p:sp>
        <p:nvSpPr>
          <p:cNvPr id="3" name="TextBox 2">
            <a:extLst>
              <a:ext uri="{FF2B5EF4-FFF2-40B4-BE49-F238E27FC236}">
                <a16:creationId xmlns:a16="http://schemas.microsoft.com/office/drawing/2014/main" id="{2E17B431-99E9-D8B2-363A-0223200CD93D}"/>
              </a:ext>
            </a:extLst>
          </p:cNvPr>
          <p:cNvSpPr txBox="1"/>
          <p:nvPr/>
        </p:nvSpPr>
        <p:spPr>
          <a:xfrm>
            <a:off x="156046" y="1295641"/>
            <a:ext cx="6247713" cy="5109091"/>
          </a:xfrm>
          <a:prstGeom prst="rect">
            <a:avLst/>
          </a:prstGeom>
          <a:noFill/>
        </p:spPr>
        <p:txBody>
          <a:bodyPr wrap="square" rtlCol="0">
            <a:spAutoFit/>
          </a:bodyPr>
          <a:lstStyle/>
          <a:p>
            <a:r>
              <a:rPr lang="en-US" sz="2000" u="sng" dirty="0">
                <a:effectLst/>
                <a:latin typeface="Calibri" panose="020F0502020204030204" pitchFamily="34" charset="0"/>
                <a:ea typeface="Calibri" panose="020F0502020204030204" pitchFamily="34" charset="0"/>
                <a:cs typeface="Times New Roman" panose="02020603050405020304" pitchFamily="18" charset="0"/>
              </a:rPr>
              <a:t>BE IT FURTHER RESOLVED…</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 the Arlington Community Criminal Justice Board is hereby re-established and shall include the following members:</a:t>
            </a:r>
            <a:endParaRPr lang="en-US" dirty="0">
              <a:latin typeface="Calibri" panose="020F0502020204030204" pitchFamily="34" charset="0"/>
              <a:cs typeface="Times New Roman" panose="02020603050405020304" pitchFamily="18" charset="0"/>
            </a:endParaRPr>
          </a:p>
          <a:p>
            <a:endParaRPr lang="en-US"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latin typeface="Calibri" panose="020F0502020204030204" pitchFamily="34" charset="0"/>
              <a:cs typeface="Times New Roman" panose="02020603050405020304" pitchFamily="18" charset="0"/>
            </a:endParaRPr>
          </a:p>
          <a:p>
            <a:r>
              <a:rPr lang="en-US" u="sng" dirty="0">
                <a:latin typeface="Calibri" panose="020F0502020204030204" pitchFamily="34" charset="0"/>
                <a:cs typeface="Times New Roman" panose="02020603050405020304" pitchFamily="18" charset="0"/>
              </a:rPr>
              <a:t>Reasoning:</a:t>
            </a:r>
            <a:endParaRPr lang="en-US"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latin typeface="Calibri" panose="020F0502020204030204" pitchFamily="34" charset="0"/>
                <a:cs typeface="Times New Roman" panose="02020603050405020304" pitchFamily="18" charset="0"/>
              </a:rPr>
              <a:t>Membership in 2001 Resolution:</a:t>
            </a:r>
          </a:p>
          <a:p>
            <a:pPr marL="742950" lvl="1" indent="-285750">
              <a:buFont typeface="Arial" panose="020B0604020202020204" pitchFamily="34" charset="0"/>
              <a:buChar char="•"/>
            </a:pPr>
            <a:r>
              <a:rPr lang="en-US" dirty="0">
                <a:latin typeface="Calibri" panose="020F0502020204030204" pitchFamily="34" charset="0"/>
                <a:cs typeface="Times New Roman" panose="02020603050405020304" pitchFamily="18" charset="0"/>
              </a:rPr>
              <a:t>Total Members: 31</a:t>
            </a:r>
          </a:p>
          <a:p>
            <a:pPr marL="742950" lvl="1" indent="-285750">
              <a:buFont typeface="Arial" panose="020B0604020202020204" pitchFamily="34" charset="0"/>
              <a:buChar char="•"/>
            </a:pPr>
            <a:r>
              <a:rPr lang="en-US" dirty="0">
                <a:latin typeface="Calibri" panose="020F0502020204030204" pitchFamily="34" charset="0"/>
                <a:cs typeface="Times New Roman" panose="02020603050405020304" pitchFamily="18" charset="0"/>
              </a:rPr>
              <a:t>Citizen Representatives: 1</a:t>
            </a:r>
          </a:p>
          <a:p>
            <a:pPr marL="285750" indent="-285750">
              <a:buFont typeface="Arial" panose="020B0604020202020204" pitchFamily="34" charset="0"/>
              <a:buChar char="•"/>
            </a:pPr>
            <a:r>
              <a:rPr lang="en-US" dirty="0">
                <a:latin typeface="Calibri" panose="020F0502020204030204" pitchFamily="34" charset="0"/>
                <a:cs typeface="Times New Roman" panose="02020603050405020304" pitchFamily="18" charset="0"/>
              </a:rPr>
              <a:t>Proposed Membership:</a:t>
            </a:r>
          </a:p>
          <a:p>
            <a:pPr marL="742950" lvl="1" indent="-285750">
              <a:buFont typeface="Arial" panose="020B0604020202020204" pitchFamily="34" charset="0"/>
              <a:buChar char="•"/>
            </a:pPr>
            <a:r>
              <a:rPr lang="en-US" dirty="0">
                <a:latin typeface="Calibri" panose="020F0502020204030204" pitchFamily="34" charset="0"/>
                <a:cs typeface="Times New Roman" panose="02020603050405020304" pitchFamily="18" charset="0"/>
              </a:rPr>
              <a:t>Total Members: 30</a:t>
            </a:r>
          </a:p>
          <a:p>
            <a:pPr marL="742950" lvl="1" indent="-285750">
              <a:buFont typeface="Arial" panose="020B0604020202020204" pitchFamily="34" charset="0"/>
              <a:buChar char="•"/>
            </a:pPr>
            <a:r>
              <a:rPr lang="en-US" dirty="0">
                <a:latin typeface="Calibri" panose="020F0502020204030204" pitchFamily="34" charset="0"/>
                <a:cs typeface="Times New Roman" panose="02020603050405020304" pitchFamily="18" charset="0"/>
              </a:rPr>
              <a:t>Citizen Representatives: 3 (+1 formerly justice-involved individual)</a:t>
            </a:r>
          </a:p>
          <a:p>
            <a:pPr marL="285750" indent="-285750">
              <a:buFont typeface="Arial" panose="020B0604020202020204" pitchFamily="34" charset="0"/>
              <a:buChar char="•"/>
            </a:pPr>
            <a:r>
              <a:rPr lang="en-US" dirty="0">
                <a:latin typeface="Calibri" panose="020F0502020204030204" pitchFamily="34" charset="0"/>
                <a:cs typeface="Times New Roman" panose="02020603050405020304" pitchFamily="18" charset="0"/>
              </a:rPr>
              <a:t>According to NIC, CJCC membership size varies, but most have 16-25 regardless of jurisdiction size</a:t>
            </a:r>
          </a:p>
          <a:p>
            <a:pPr marL="285750" indent="-285750">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Ensure a more diverse and representative membership that is prepared to address the challenges we face today</a:t>
            </a:r>
            <a:endParaRPr lang="en-US" dirty="0">
              <a:latin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BA87557-806E-5BD3-973F-E0889480EE63}"/>
              </a:ext>
            </a:extLst>
          </p:cNvPr>
          <p:cNvSpPr txBox="1"/>
          <p:nvPr/>
        </p:nvSpPr>
        <p:spPr>
          <a:xfrm>
            <a:off x="88570" y="6342668"/>
            <a:ext cx="7563981" cy="369332"/>
          </a:xfrm>
          <a:prstGeom prst="rect">
            <a:avLst/>
          </a:prstGeom>
          <a:noFill/>
        </p:spPr>
        <p:txBody>
          <a:bodyPr wrap="square" rtlCol="0">
            <a:spAutoFit/>
          </a:bodyPr>
          <a:lstStyle/>
          <a:p>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VA</a:t>
            </a:r>
            <a:r>
              <a:rPr lang="en-US" sz="1800" baseline="30000" dirty="0">
                <a:effectLst/>
                <a:latin typeface="Calibri" panose="020F0502020204030204" pitchFamily="34" charset="0"/>
                <a:ea typeface="Calibri" panose="020F0502020204030204" pitchFamily="34" charset="0"/>
              </a:rPr>
              <a:t>§</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9.1-178; DJCS LCBP </a:t>
            </a:r>
            <a:r>
              <a:rPr lang="en-US" sz="1800" baseline="30000" dirty="0">
                <a:effectLst/>
                <a:latin typeface="Calibri" panose="020F0502020204030204" pitchFamily="34" charset="0"/>
                <a:ea typeface="Calibri" panose="020F0502020204030204" pitchFamily="34" charset="0"/>
              </a:rPr>
              <a:t>§</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5.2; NIC CJCC 3.1, 3.3, 3.4, 3.5, 3.6, EE2</a:t>
            </a:r>
            <a:endParaRPr lang="en-US" dirty="0"/>
          </a:p>
        </p:txBody>
      </p:sp>
      <p:graphicFrame>
        <p:nvGraphicFramePr>
          <p:cNvPr id="6" name="Table 7">
            <a:extLst>
              <a:ext uri="{FF2B5EF4-FFF2-40B4-BE49-F238E27FC236}">
                <a16:creationId xmlns:a16="http://schemas.microsoft.com/office/drawing/2014/main" id="{B4FBC362-0D5C-6B2F-65A8-AE4FFD41CEB7}"/>
              </a:ext>
            </a:extLst>
          </p:cNvPr>
          <p:cNvGraphicFramePr>
            <a:graphicFrameLocks noGrp="1"/>
          </p:cNvGraphicFramePr>
          <p:nvPr>
            <p:extLst>
              <p:ext uri="{D42A27DB-BD31-4B8C-83A1-F6EECF244321}">
                <p14:modId xmlns:p14="http://schemas.microsoft.com/office/powerpoint/2010/main" val="3450745683"/>
              </p:ext>
            </p:extLst>
          </p:nvPr>
        </p:nvGraphicFramePr>
        <p:xfrm>
          <a:off x="6436656" y="259354"/>
          <a:ext cx="5599298" cy="2651760"/>
        </p:xfrm>
        <a:graphic>
          <a:graphicData uri="http://schemas.openxmlformats.org/drawingml/2006/table">
            <a:tbl>
              <a:tblPr firstRow="1" bandRow="1">
                <a:tableStyleId>{5C22544A-7EE6-4342-B048-85BDC9FD1C3A}</a:tableStyleId>
              </a:tblPr>
              <a:tblGrid>
                <a:gridCol w="254940">
                  <a:extLst>
                    <a:ext uri="{9D8B030D-6E8A-4147-A177-3AD203B41FA5}">
                      <a16:colId xmlns:a16="http://schemas.microsoft.com/office/drawing/2014/main" val="541204812"/>
                    </a:ext>
                  </a:extLst>
                </a:gridCol>
                <a:gridCol w="3773010">
                  <a:extLst>
                    <a:ext uri="{9D8B030D-6E8A-4147-A177-3AD203B41FA5}">
                      <a16:colId xmlns:a16="http://schemas.microsoft.com/office/drawing/2014/main" val="3066128662"/>
                    </a:ext>
                  </a:extLst>
                </a:gridCol>
                <a:gridCol w="1571348">
                  <a:extLst>
                    <a:ext uri="{9D8B030D-6E8A-4147-A177-3AD203B41FA5}">
                      <a16:colId xmlns:a16="http://schemas.microsoft.com/office/drawing/2014/main" val="3143301776"/>
                    </a:ext>
                  </a:extLst>
                </a:gridCol>
              </a:tblGrid>
              <a:tr h="274320">
                <a:tc>
                  <a:txBody>
                    <a:bodyPr/>
                    <a:lstStyle/>
                    <a:p>
                      <a:endParaRPr lang="en-US" sz="1200" dirty="0"/>
                    </a:p>
                  </a:txBody>
                  <a:tcPr marL="45720" marR="0" marT="0" marB="0"/>
                </a:tc>
                <a:tc>
                  <a:txBody>
                    <a:bodyPr/>
                    <a:lstStyle/>
                    <a:p>
                      <a:pPr algn="ctr"/>
                      <a:r>
                        <a:rPr lang="en-US" sz="1200" dirty="0"/>
                        <a:t>Code-Required Seats</a:t>
                      </a:r>
                    </a:p>
                  </a:txBody>
                  <a:tcPr marL="45720" marR="0" marT="0" marB="0"/>
                </a:tc>
                <a:tc>
                  <a:txBody>
                    <a:bodyPr/>
                    <a:lstStyle/>
                    <a:p>
                      <a:pPr algn="ctr"/>
                      <a:r>
                        <a:rPr lang="en-US" sz="1200" dirty="0"/>
                        <a:t>Term</a:t>
                      </a:r>
                    </a:p>
                  </a:txBody>
                  <a:tcPr marL="45720" marR="0" marT="0" marB="0"/>
                </a:tc>
                <a:extLst>
                  <a:ext uri="{0D108BD9-81ED-4DB2-BD59-A6C34878D82A}">
                    <a16:rowId xmlns:a16="http://schemas.microsoft.com/office/drawing/2014/main" val="4194388538"/>
                  </a:ext>
                </a:extLst>
              </a:tr>
              <a:tr h="182880">
                <a:tc>
                  <a:txBody>
                    <a:bodyPr/>
                    <a:lstStyle/>
                    <a:p>
                      <a:r>
                        <a:rPr lang="en-US" sz="1300" dirty="0"/>
                        <a:t>1</a:t>
                      </a:r>
                    </a:p>
                  </a:txBody>
                  <a:tcPr marL="45720" marR="0" marT="0" marB="0"/>
                </a:tc>
                <a:tc>
                  <a:txBody>
                    <a:bodyPr/>
                    <a:lstStyle/>
                    <a:p>
                      <a:r>
                        <a:rPr lang="en-US" sz="1300" dirty="0"/>
                        <a:t>Arlington County Board Representative</a:t>
                      </a:r>
                    </a:p>
                  </a:txBody>
                  <a:tcPr marL="45720" marR="0" marT="0" marB="0"/>
                </a:tc>
                <a:tc>
                  <a:txBody>
                    <a:bodyPr/>
                    <a:lstStyle/>
                    <a:p>
                      <a:r>
                        <a:rPr lang="en-US" sz="1300" dirty="0"/>
                        <a:t>Two 4-Year Terms</a:t>
                      </a:r>
                    </a:p>
                  </a:txBody>
                  <a:tcPr marL="45720" marR="0" marT="0" marB="0"/>
                </a:tc>
                <a:extLst>
                  <a:ext uri="{0D108BD9-81ED-4DB2-BD59-A6C34878D82A}">
                    <a16:rowId xmlns:a16="http://schemas.microsoft.com/office/drawing/2014/main" val="3219796021"/>
                  </a:ext>
                </a:extLst>
              </a:tr>
              <a:tr h="182880">
                <a:tc>
                  <a:txBody>
                    <a:bodyPr/>
                    <a:lstStyle/>
                    <a:p>
                      <a:r>
                        <a:rPr lang="en-US" sz="1300" dirty="0"/>
                        <a:t>2</a:t>
                      </a:r>
                    </a:p>
                  </a:txBody>
                  <a:tcPr marL="45720" marR="0" marT="0" marB="0"/>
                </a:tc>
                <a:tc>
                  <a:txBody>
                    <a:bodyPr/>
                    <a:lstStyle/>
                    <a:p>
                      <a:r>
                        <a:rPr lang="en-US" sz="1300" dirty="0"/>
                        <a:t>Falls Church City Council Representative</a:t>
                      </a:r>
                    </a:p>
                  </a:txBody>
                  <a:tcPr marL="45720" marR="0" marT="0" marB="0"/>
                </a:tc>
                <a:tc>
                  <a:txBody>
                    <a:bodyPr/>
                    <a:lstStyle/>
                    <a:p>
                      <a:r>
                        <a:rPr lang="en-US" sz="1300" dirty="0"/>
                        <a:t>Two 4-Year Terms</a:t>
                      </a:r>
                    </a:p>
                  </a:txBody>
                  <a:tcPr marL="45720" marR="0" marT="0" marB="0"/>
                </a:tc>
                <a:extLst>
                  <a:ext uri="{0D108BD9-81ED-4DB2-BD59-A6C34878D82A}">
                    <a16:rowId xmlns:a16="http://schemas.microsoft.com/office/drawing/2014/main" val="3124638622"/>
                  </a:ext>
                </a:extLst>
              </a:tr>
              <a:tr h="182880">
                <a:tc>
                  <a:txBody>
                    <a:bodyPr/>
                    <a:lstStyle/>
                    <a:p>
                      <a:r>
                        <a:rPr lang="en-US" sz="1300" dirty="0"/>
                        <a:t>3</a:t>
                      </a:r>
                    </a:p>
                  </a:txBody>
                  <a:tcPr marL="45720" marR="0" marT="0" marB="0"/>
                </a:tc>
                <a:tc>
                  <a:txBody>
                    <a:bodyPr/>
                    <a:lstStyle/>
                    <a:p>
                      <a:r>
                        <a:rPr lang="en-US" sz="1300" dirty="0"/>
                        <a:t>General District Court Judge</a:t>
                      </a:r>
                    </a:p>
                  </a:txBody>
                  <a:tcPr marL="45720" marR="0" marT="0" marB="0"/>
                </a:tc>
                <a:tc>
                  <a:txBody>
                    <a:bodyPr/>
                    <a:lstStyle/>
                    <a:p>
                      <a:r>
                        <a:rPr lang="en-US" sz="1300" dirty="0"/>
                        <a:t>Two 4-Year Terms</a:t>
                      </a:r>
                    </a:p>
                  </a:txBody>
                  <a:tcPr marL="45720" marR="0" marT="0" marB="0"/>
                </a:tc>
                <a:extLst>
                  <a:ext uri="{0D108BD9-81ED-4DB2-BD59-A6C34878D82A}">
                    <a16:rowId xmlns:a16="http://schemas.microsoft.com/office/drawing/2014/main" val="3642339146"/>
                  </a:ext>
                </a:extLst>
              </a:tr>
              <a:tr h="182880">
                <a:tc>
                  <a:txBody>
                    <a:bodyPr/>
                    <a:lstStyle/>
                    <a:p>
                      <a:r>
                        <a:rPr lang="en-US" sz="1300" dirty="0"/>
                        <a:t>4</a:t>
                      </a:r>
                    </a:p>
                  </a:txBody>
                  <a:tcPr marL="45720" marR="0" marT="0" marB="0"/>
                </a:tc>
                <a:tc>
                  <a:txBody>
                    <a:bodyPr/>
                    <a:lstStyle/>
                    <a:p>
                      <a:r>
                        <a:rPr lang="en-US" sz="1300" dirty="0"/>
                        <a:t>Circuit Court Judge</a:t>
                      </a:r>
                    </a:p>
                  </a:txBody>
                  <a:tcPr marL="45720" marR="0" marT="0" marB="0"/>
                </a:tc>
                <a:tc>
                  <a:txBody>
                    <a:bodyPr/>
                    <a:lstStyle/>
                    <a:p>
                      <a:r>
                        <a:rPr lang="en-US" sz="1300" dirty="0"/>
                        <a:t>Two 4-Year Terms</a:t>
                      </a:r>
                    </a:p>
                  </a:txBody>
                  <a:tcPr marL="45720" marR="0" marT="0" marB="0"/>
                </a:tc>
                <a:extLst>
                  <a:ext uri="{0D108BD9-81ED-4DB2-BD59-A6C34878D82A}">
                    <a16:rowId xmlns:a16="http://schemas.microsoft.com/office/drawing/2014/main" val="2436373654"/>
                  </a:ext>
                </a:extLst>
              </a:tr>
              <a:tr h="182880">
                <a:tc>
                  <a:txBody>
                    <a:bodyPr/>
                    <a:lstStyle/>
                    <a:p>
                      <a:r>
                        <a:rPr lang="en-US" sz="1300" dirty="0"/>
                        <a:t>5</a:t>
                      </a:r>
                    </a:p>
                  </a:txBody>
                  <a:tcPr marL="45720" marR="0" marT="0" marB="0"/>
                </a:tc>
                <a:tc>
                  <a:txBody>
                    <a:bodyPr/>
                    <a:lstStyle/>
                    <a:p>
                      <a:r>
                        <a:rPr lang="en-US" sz="1300" dirty="0"/>
                        <a:t>Juvenile &amp; Domestic Relations Court Judge</a:t>
                      </a:r>
                    </a:p>
                  </a:txBody>
                  <a:tcPr marL="45720" marR="0" marT="0" marB="0"/>
                </a:tc>
                <a:tc>
                  <a:txBody>
                    <a:bodyPr/>
                    <a:lstStyle/>
                    <a:p>
                      <a:r>
                        <a:rPr lang="en-US" sz="1300" dirty="0"/>
                        <a:t>Two 4-Year Terms</a:t>
                      </a:r>
                    </a:p>
                  </a:txBody>
                  <a:tcPr marL="45720" marR="0" marT="0" marB="0"/>
                </a:tc>
                <a:extLst>
                  <a:ext uri="{0D108BD9-81ED-4DB2-BD59-A6C34878D82A}">
                    <a16:rowId xmlns:a16="http://schemas.microsoft.com/office/drawing/2014/main" val="3321326157"/>
                  </a:ext>
                </a:extLst>
              </a:tr>
              <a:tr h="182880">
                <a:tc>
                  <a:txBody>
                    <a:bodyPr/>
                    <a:lstStyle/>
                    <a:p>
                      <a:r>
                        <a:rPr lang="en-US" sz="1300" dirty="0"/>
                        <a:t>6</a:t>
                      </a:r>
                    </a:p>
                  </a:txBody>
                  <a:tcPr marL="45720" marR="0" marT="0" marB="0"/>
                </a:tc>
                <a:tc>
                  <a:txBody>
                    <a:bodyPr/>
                    <a:lstStyle/>
                    <a:p>
                      <a:r>
                        <a:rPr lang="en-US" sz="1300" dirty="0"/>
                        <a:t>Chief Magistrate</a:t>
                      </a:r>
                    </a:p>
                  </a:txBody>
                  <a:tcPr marL="45720" marR="0" marT="0" marB="0"/>
                </a:tc>
                <a:tc>
                  <a:txBody>
                    <a:bodyPr/>
                    <a:lstStyle/>
                    <a:p>
                      <a:r>
                        <a:rPr lang="en-US" sz="1300" dirty="0"/>
                        <a:t>Incumbent</a:t>
                      </a:r>
                    </a:p>
                  </a:txBody>
                  <a:tcPr marL="45720" marR="0" marT="0" marB="0"/>
                </a:tc>
                <a:extLst>
                  <a:ext uri="{0D108BD9-81ED-4DB2-BD59-A6C34878D82A}">
                    <a16:rowId xmlns:a16="http://schemas.microsoft.com/office/drawing/2014/main" val="3262446358"/>
                  </a:ext>
                </a:extLst>
              </a:tr>
              <a:tr h="182880">
                <a:tc>
                  <a:txBody>
                    <a:bodyPr/>
                    <a:lstStyle/>
                    <a:p>
                      <a:r>
                        <a:rPr lang="en-US" sz="1300" dirty="0"/>
                        <a:t>7</a:t>
                      </a:r>
                    </a:p>
                  </a:txBody>
                  <a:tcPr marL="45720" marR="0" marT="0" marB="0"/>
                </a:tc>
                <a:tc>
                  <a:txBody>
                    <a:bodyPr/>
                    <a:lstStyle/>
                    <a:p>
                      <a:r>
                        <a:rPr lang="en-US" sz="1300" dirty="0"/>
                        <a:t>Arlington Chief of Police</a:t>
                      </a:r>
                    </a:p>
                  </a:txBody>
                  <a:tcPr marL="45720" marR="0" marT="0" marB="0"/>
                </a:tc>
                <a:tc>
                  <a:txBody>
                    <a:bodyPr/>
                    <a:lstStyle/>
                    <a:p>
                      <a:r>
                        <a:rPr lang="en-US" sz="1300" dirty="0"/>
                        <a:t>Incumbent</a:t>
                      </a:r>
                    </a:p>
                  </a:txBody>
                  <a:tcPr marL="45720" marR="0" marT="0" marB="0"/>
                </a:tc>
                <a:extLst>
                  <a:ext uri="{0D108BD9-81ED-4DB2-BD59-A6C34878D82A}">
                    <a16:rowId xmlns:a16="http://schemas.microsoft.com/office/drawing/2014/main" val="2719089751"/>
                  </a:ext>
                </a:extLst>
              </a:tr>
              <a:tr h="182880">
                <a:tc>
                  <a:txBody>
                    <a:bodyPr/>
                    <a:lstStyle/>
                    <a:p>
                      <a:r>
                        <a:rPr lang="en-US" sz="1300" dirty="0"/>
                        <a:t>8</a:t>
                      </a:r>
                    </a:p>
                  </a:txBody>
                  <a:tcPr marL="45720" marR="0" marT="0" marB="0"/>
                </a:tc>
                <a:tc>
                  <a:txBody>
                    <a:bodyPr/>
                    <a:lstStyle/>
                    <a:p>
                      <a:r>
                        <a:rPr lang="en-US" sz="1300" dirty="0"/>
                        <a:t>Commonwealth’s Attorney</a:t>
                      </a:r>
                    </a:p>
                  </a:txBody>
                  <a:tcPr marL="45720" marR="0" marT="0" marB="0"/>
                </a:tc>
                <a:tc>
                  <a:txBody>
                    <a:bodyPr/>
                    <a:lstStyle/>
                    <a:p>
                      <a:r>
                        <a:rPr lang="en-US" sz="1300" dirty="0"/>
                        <a:t>Incumbent</a:t>
                      </a:r>
                    </a:p>
                  </a:txBody>
                  <a:tcPr marL="45720" marR="0" marT="0" marB="0"/>
                </a:tc>
                <a:extLst>
                  <a:ext uri="{0D108BD9-81ED-4DB2-BD59-A6C34878D82A}">
                    <a16:rowId xmlns:a16="http://schemas.microsoft.com/office/drawing/2014/main" val="2533698197"/>
                  </a:ext>
                </a:extLst>
              </a:tr>
              <a:tr h="182880">
                <a:tc>
                  <a:txBody>
                    <a:bodyPr/>
                    <a:lstStyle/>
                    <a:p>
                      <a:r>
                        <a:rPr lang="en-US" sz="1300" dirty="0"/>
                        <a:t>9</a:t>
                      </a:r>
                    </a:p>
                  </a:txBody>
                  <a:tcPr marL="45720" marR="0" marT="0" marB="0"/>
                </a:tc>
                <a:tc>
                  <a:txBody>
                    <a:bodyPr/>
                    <a:lstStyle/>
                    <a:p>
                      <a:r>
                        <a:rPr lang="en-US" sz="1300" dirty="0"/>
                        <a:t>Chief Public Defender</a:t>
                      </a:r>
                    </a:p>
                  </a:txBody>
                  <a:tcPr marL="45720" marR="0" marT="0" marB="0"/>
                </a:tc>
                <a:tc>
                  <a:txBody>
                    <a:bodyPr/>
                    <a:lstStyle/>
                    <a:p>
                      <a:r>
                        <a:rPr lang="en-US" sz="1300" dirty="0"/>
                        <a:t>Incumbent</a:t>
                      </a:r>
                    </a:p>
                  </a:txBody>
                  <a:tcPr marL="45720" marR="0" marT="0" marB="0"/>
                </a:tc>
                <a:extLst>
                  <a:ext uri="{0D108BD9-81ED-4DB2-BD59-A6C34878D82A}">
                    <a16:rowId xmlns:a16="http://schemas.microsoft.com/office/drawing/2014/main" val="303237847"/>
                  </a:ext>
                </a:extLst>
              </a:tr>
              <a:tr h="182880">
                <a:tc>
                  <a:txBody>
                    <a:bodyPr/>
                    <a:lstStyle/>
                    <a:p>
                      <a:r>
                        <a:rPr lang="en-US" sz="1300" dirty="0"/>
                        <a:t>10</a:t>
                      </a:r>
                    </a:p>
                  </a:txBody>
                  <a:tcPr marL="45720" marR="0" marT="0" marB="0"/>
                </a:tc>
                <a:tc>
                  <a:txBody>
                    <a:bodyPr/>
                    <a:lstStyle/>
                    <a:p>
                      <a:r>
                        <a:rPr lang="en-US" sz="1300" dirty="0"/>
                        <a:t>Arlington Sheriff</a:t>
                      </a:r>
                    </a:p>
                  </a:txBody>
                  <a:tcPr marL="45720" marR="0" marT="0" marB="0"/>
                </a:tc>
                <a:tc>
                  <a:txBody>
                    <a:bodyPr/>
                    <a:lstStyle/>
                    <a:p>
                      <a:r>
                        <a:rPr lang="en-US" sz="1300" dirty="0"/>
                        <a:t>Incumbent</a:t>
                      </a:r>
                    </a:p>
                  </a:txBody>
                  <a:tcPr marL="45720" marR="0" marT="0" marB="0"/>
                </a:tc>
                <a:extLst>
                  <a:ext uri="{0D108BD9-81ED-4DB2-BD59-A6C34878D82A}">
                    <a16:rowId xmlns:a16="http://schemas.microsoft.com/office/drawing/2014/main" val="598267965"/>
                  </a:ext>
                </a:extLst>
              </a:tr>
              <a:tr h="182880">
                <a:tc>
                  <a:txBody>
                    <a:bodyPr/>
                    <a:lstStyle/>
                    <a:p>
                      <a:r>
                        <a:rPr lang="en-US" sz="1300" dirty="0"/>
                        <a:t>11</a:t>
                      </a:r>
                    </a:p>
                  </a:txBody>
                  <a:tcPr marL="45720" marR="0" marT="0" marB="0"/>
                </a:tc>
                <a:tc>
                  <a:txBody>
                    <a:bodyPr/>
                    <a:lstStyle/>
                    <a:p>
                      <a:r>
                        <a:rPr lang="en-US" sz="1300" dirty="0"/>
                        <a:t>Local Educator</a:t>
                      </a:r>
                    </a:p>
                  </a:txBody>
                  <a:tcPr marL="45720" marR="0" marT="0" marB="0"/>
                </a:tc>
                <a:tc>
                  <a:txBody>
                    <a:bodyPr/>
                    <a:lstStyle/>
                    <a:p>
                      <a:r>
                        <a:rPr lang="en-US" sz="1300" dirty="0"/>
                        <a:t>Two 4-Year Terms</a:t>
                      </a:r>
                    </a:p>
                  </a:txBody>
                  <a:tcPr marL="45720" marR="0" marT="0" marB="0"/>
                </a:tc>
                <a:extLst>
                  <a:ext uri="{0D108BD9-81ED-4DB2-BD59-A6C34878D82A}">
                    <a16:rowId xmlns:a16="http://schemas.microsoft.com/office/drawing/2014/main" val="2927683167"/>
                  </a:ext>
                </a:extLst>
              </a:tr>
              <a:tr h="182880">
                <a:tc>
                  <a:txBody>
                    <a:bodyPr/>
                    <a:lstStyle/>
                    <a:p>
                      <a:r>
                        <a:rPr lang="en-US" sz="1300" dirty="0"/>
                        <a:t>12</a:t>
                      </a:r>
                    </a:p>
                  </a:txBody>
                  <a:tcPr marL="45720" marR="0" marT="0" marB="0"/>
                </a:tc>
                <a:tc>
                  <a:txBody>
                    <a:bodyPr/>
                    <a:lstStyle/>
                    <a:p>
                      <a:r>
                        <a:rPr lang="en-US" sz="1300" dirty="0"/>
                        <a:t>Community Services Board Administrator</a:t>
                      </a:r>
                    </a:p>
                  </a:txBody>
                  <a:tcPr marL="45720" marR="0" marT="0" marB="0"/>
                </a:tc>
                <a:tc>
                  <a:txBody>
                    <a:bodyPr/>
                    <a:lstStyle/>
                    <a:p>
                      <a:r>
                        <a:rPr lang="en-US" sz="1300" dirty="0"/>
                        <a:t>Incumbent</a:t>
                      </a:r>
                    </a:p>
                  </a:txBody>
                  <a:tcPr marL="45720" marR="0" marT="0" marB="0"/>
                </a:tc>
                <a:extLst>
                  <a:ext uri="{0D108BD9-81ED-4DB2-BD59-A6C34878D82A}">
                    <a16:rowId xmlns:a16="http://schemas.microsoft.com/office/drawing/2014/main" val="1562726168"/>
                  </a:ext>
                </a:extLst>
              </a:tr>
            </a:tbl>
          </a:graphicData>
        </a:graphic>
      </p:graphicFrame>
      <p:graphicFrame>
        <p:nvGraphicFramePr>
          <p:cNvPr id="8" name="Table 7">
            <a:extLst>
              <a:ext uri="{FF2B5EF4-FFF2-40B4-BE49-F238E27FC236}">
                <a16:creationId xmlns:a16="http://schemas.microsoft.com/office/drawing/2014/main" id="{11457231-917C-D78B-1286-D544502B6F01}"/>
              </a:ext>
            </a:extLst>
          </p:cNvPr>
          <p:cNvGraphicFramePr>
            <a:graphicFrameLocks noGrp="1"/>
          </p:cNvGraphicFramePr>
          <p:nvPr>
            <p:extLst>
              <p:ext uri="{D42A27DB-BD31-4B8C-83A1-F6EECF244321}">
                <p14:modId xmlns:p14="http://schemas.microsoft.com/office/powerpoint/2010/main" val="1649825972"/>
              </p:ext>
            </p:extLst>
          </p:nvPr>
        </p:nvGraphicFramePr>
        <p:xfrm>
          <a:off x="6436656" y="2914712"/>
          <a:ext cx="5599298" cy="3840480"/>
        </p:xfrm>
        <a:graphic>
          <a:graphicData uri="http://schemas.openxmlformats.org/drawingml/2006/table">
            <a:tbl>
              <a:tblPr firstRow="1" bandRow="1">
                <a:tableStyleId>{5C22544A-7EE6-4342-B048-85BDC9FD1C3A}</a:tableStyleId>
              </a:tblPr>
              <a:tblGrid>
                <a:gridCol w="254940">
                  <a:extLst>
                    <a:ext uri="{9D8B030D-6E8A-4147-A177-3AD203B41FA5}">
                      <a16:colId xmlns:a16="http://schemas.microsoft.com/office/drawing/2014/main" val="541204812"/>
                    </a:ext>
                  </a:extLst>
                </a:gridCol>
                <a:gridCol w="3773010">
                  <a:extLst>
                    <a:ext uri="{9D8B030D-6E8A-4147-A177-3AD203B41FA5}">
                      <a16:colId xmlns:a16="http://schemas.microsoft.com/office/drawing/2014/main" val="3066128662"/>
                    </a:ext>
                  </a:extLst>
                </a:gridCol>
                <a:gridCol w="1571348">
                  <a:extLst>
                    <a:ext uri="{9D8B030D-6E8A-4147-A177-3AD203B41FA5}">
                      <a16:colId xmlns:a16="http://schemas.microsoft.com/office/drawing/2014/main" val="3143301776"/>
                    </a:ext>
                  </a:extLst>
                </a:gridCol>
              </a:tblGrid>
              <a:tr h="274320">
                <a:tc>
                  <a:txBody>
                    <a:bodyPr/>
                    <a:lstStyle/>
                    <a:p>
                      <a:endParaRPr lang="en-US" sz="1200" dirty="0"/>
                    </a:p>
                  </a:txBody>
                  <a:tcPr marL="45720" marR="0" marT="0" marB="0"/>
                </a:tc>
                <a:tc>
                  <a:txBody>
                    <a:bodyPr/>
                    <a:lstStyle/>
                    <a:p>
                      <a:pPr algn="ctr"/>
                      <a:r>
                        <a:rPr lang="en-US" sz="1200" dirty="0"/>
                        <a:t>Non-Code-Required Seats</a:t>
                      </a:r>
                    </a:p>
                  </a:txBody>
                  <a:tcPr marL="45720" marR="0" marT="0" marB="0"/>
                </a:tc>
                <a:tc>
                  <a:txBody>
                    <a:bodyPr/>
                    <a:lstStyle/>
                    <a:p>
                      <a:pPr algn="ctr"/>
                      <a:r>
                        <a:rPr lang="en-US" sz="1200" dirty="0"/>
                        <a:t>Term</a:t>
                      </a:r>
                    </a:p>
                  </a:txBody>
                  <a:tcPr marL="45720" marR="0" marT="0" marB="0"/>
                </a:tc>
                <a:extLst>
                  <a:ext uri="{0D108BD9-81ED-4DB2-BD59-A6C34878D82A}">
                    <a16:rowId xmlns:a16="http://schemas.microsoft.com/office/drawing/2014/main" val="4194388538"/>
                  </a:ext>
                </a:extLst>
              </a:tr>
              <a:tr h="182880">
                <a:tc>
                  <a:txBody>
                    <a:bodyPr/>
                    <a:lstStyle/>
                    <a:p>
                      <a:r>
                        <a:rPr lang="en-US" sz="1300" dirty="0"/>
                        <a:t>13</a:t>
                      </a:r>
                    </a:p>
                  </a:txBody>
                  <a:tcPr marL="45720" marR="0" marT="0" marB="0"/>
                </a:tc>
                <a:tc>
                  <a:txBody>
                    <a:bodyPr/>
                    <a:lstStyle/>
                    <a:p>
                      <a:r>
                        <a:rPr lang="en-US" sz="1300" dirty="0"/>
                        <a:t>Clerk of the Circuit Court</a:t>
                      </a:r>
                    </a:p>
                  </a:txBody>
                  <a:tcPr marL="45720" marR="0" marT="0" marB="0"/>
                </a:tc>
                <a:tc>
                  <a:txBody>
                    <a:bodyPr/>
                    <a:lstStyle/>
                    <a:p>
                      <a:r>
                        <a:rPr lang="en-US" sz="1300" dirty="0"/>
                        <a:t>Incumbent</a:t>
                      </a:r>
                    </a:p>
                  </a:txBody>
                  <a:tcPr marL="45720" marR="0" marT="0" marB="0"/>
                </a:tc>
                <a:extLst>
                  <a:ext uri="{0D108BD9-81ED-4DB2-BD59-A6C34878D82A}">
                    <a16:rowId xmlns:a16="http://schemas.microsoft.com/office/drawing/2014/main" val="3219796021"/>
                  </a:ext>
                </a:extLst>
              </a:tr>
              <a:tr h="182880">
                <a:tc>
                  <a:txBody>
                    <a:bodyPr/>
                    <a:lstStyle/>
                    <a:p>
                      <a:r>
                        <a:rPr lang="en-US" sz="1300" dirty="0"/>
                        <a:t>14</a:t>
                      </a:r>
                    </a:p>
                  </a:txBody>
                  <a:tcPr marL="45720" marR="0" marT="0" marB="0"/>
                </a:tc>
                <a:tc>
                  <a:txBody>
                    <a:bodyPr/>
                    <a:lstStyle/>
                    <a:p>
                      <a:r>
                        <a:rPr lang="en-US" sz="1300" dirty="0"/>
                        <a:t>Clerk of the General District Court</a:t>
                      </a:r>
                    </a:p>
                  </a:txBody>
                  <a:tcPr marL="45720" marR="0" marT="0" marB="0"/>
                </a:tc>
                <a:tc>
                  <a:txBody>
                    <a:bodyPr/>
                    <a:lstStyle/>
                    <a:p>
                      <a:r>
                        <a:rPr lang="en-US" sz="1300" dirty="0"/>
                        <a:t>Incumbent</a:t>
                      </a:r>
                    </a:p>
                  </a:txBody>
                  <a:tcPr marL="45720" marR="0" marT="0" marB="0"/>
                </a:tc>
                <a:extLst>
                  <a:ext uri="{0D108BD9-81ED-4DB2-BD59-A6C34878D82A}">
                    <a16:rowId xmlns:a16="http://schemas.microsoft.com/office/drawing/2014/main" val="3124638622"/>
                  </a:ext>
                </a:extLst>
              </a:tr>
              <a:tr h="182880">
                <a:tc>
                  <a:txBody>
                    <a:bodyPr/>
                    <a:lstStyle/>
                    <a:p>
                      <a:r>
                        <a:rPr lang="en-US" sz="1300" dirty="0"/>
                        <a:t>15</a:t>
                      </a:r>
                    </a:p>
                  </a:txBody>
                  <a:tcPr marL="45720" marR="0" marT="0" marB="0"/>
                </a:tc>
                <a:tc>
                  <a:txBody>
                    <a:bodyPr/>
                    <a:lstStyle/>
                    <a:p>
                      <a:r>
                        <a:rPr lang="en-US" sz="1300" dirty="0"/>
                        <a:t>Deputy County Manager for Public Safety</a:t>
                      </a:r>
                    </a:p>
                  </a:txBody>
                  <a:tcPr marL="45720" marR="0" marT="0" marB="0"/>
                </a:tc>
                <a:tc>
                  <a:txBody>
                    <a:bodyPr/>
                    <a:lstStyle/>
                    <a:p>
                      <a:r>
                        <a:rPr lang="en-US" sz="1300" dirty="0"/>
                        <a:t>Incumbent</a:t>
                      </a:r>
                    </a:p>
                  </a:txBody>
                  <a:tcPr marL="45720" marR="0" marT="0" marB="0"/>
                </a:tc>
                <a:extLst>
                  <a:ext uri="{0D108BD9-81ED-4DB2-BD59-A6C34878D82A}">
                    <a16:rowId xmlns:a16="http://schemas.microsoft.com/office/drawing/2014/main" val="3642339146"/>
                  </a:ext>
                </a:extLst>
              </a:tr>
              <a:tr h="182880">
                <a:tc>
                  <a:txBody>
                    <a:bodyPr/>
                    <a:lstStyle/>
                    <a:p>
                      <a:r>
                        <a:rPr lang="en-US" sz="1300" dirty="0"/>
                        <a:t>16</a:t>
                      </a:r>
                    </a:p>
                  </a:txBody>
                  <a:tcPr marL="45720" marR="0" marT="0" marB="0"/>
                </a:tc>
                <a:tc>
                  <a:txBody>
                    <a:bodyPr/>
                    <a:lstStyle/>
                    <a:p>
                      <a:r>
                        <a:rPr lang="en-US" sz="1300" dirty="0"/>
                        <a:t>Director of Pretrial Program</a:t>
                      </a:r>
                    </a:p>
                  </a:txBody>
                  <a:tcPr marL="45720" marR="0" marT="0" marB="0"/>
                </a:tc>
                <a:tc>
                  <a:txBody>
                    <a:bodyPr/>
                    <a:lstStyle/>
                    <a:p>
                      <a:r>
                        <a:rPr lang="en-US" sz="1300" dirty="0"/>
                        <a:t>Incumbent</a:t>
                      </a:r>
                    </a:p>
                  </a:txBody>
                  <a:tcPr marL="45720" marR="0" marT="0" marB="0"/>
                </a:tc>
                <a:extLst>
                  <a:ext uri="{0D108BD9-81ED-4DB2-BD59-A6C34878D82A}">
                    <a16:rowId xmlns:a16="http://schemas.microsoft.com/office/drawing/2014/main" val="2436373654"/>
                  </a:ext>
                </a:extLst>
              </a:tr>
              <a:tr h="182880">
                <a:tc>
                  <a:txBody>
                    <a:bodyPr/>
                    <a:lstStyle/>
                    <a:p>
                      <a:r>
                        <a:rPr lang="en-US" sz="1300" dirty="0"/>
                        <a:t>17</a:t>
                      </a:r>
                    </a:p>
                  </a:txBody>
                  <a:tcPr marL="45720" marR="0" marT="0" marB="0"/>
                </a:tc>
                <a:tc>
                  <a:txBody>
                    <a:bodyPr/>
                    <a:lstStyle/>
                    <a:p>
                      <a:r>
                        <a:rPr lang="en-US" sz="1300" dirty="0"/>
                        <a:t>Director of Community Corrections Unit</a:t>
                      </a:r>
                    </a:p>
                  </a:txBody>
                  <a:tcPr marL="45720" marR="0" marT="0" marB="0"/>
                </a:tc>
                <a:tc>
                  <a:txBody>
                    <a:bodyPr/>
                    <a:lstStyle/>
                    <a:p>
                      <a:r>
                        <a:rPr lang="en-US" sz="1300" dirty="0"/>
                        <a:t>Incumbent</a:t>
                      </a:r>
                    </a:p>
                  </a:txBody>
                  <a:tcPr marL="45720" marR="0" marT="0" marB="0"/>
                </a:tc>
                <a:extLst>
                  <a:ext uri="{0D108BD9-81ED-4DB2-BD59-A6C34878D82A}">
                    <a16:rowId xmlns:a16="http://schemas.microsoft.com/office/drawing/2014/main" val="3321326157"/>
                  </a:ext>
                </a:extLst>
              </a:tr>
              <a:tr h="182880">
                <a:tc>
                  <a:txBody>
                    <a:bodyPr/>
                    <a:lstStyle/>
                    <a:p>
                      <a:r>
                        <a:rPr lang="en-US" sz="1300" dirty="0"/>
                        <a:t>18</a:t>
                      </a:r>
                    </a:p>
                  </a:txBody>
                  <a:tcPr marL="45720" marR="0" marT="0" marB="0"/>
                </a:tc>
                <a:tc>
                  <a:txBody>
                    <a:bodyPr/>
                    <a:lstStyle/>
                    <a:p>
                      <a:r>
                        <a:rPr lang="en-US" sz="1300" dirty="0"/>
                        <a:t>Arlington DHS Clinical Services Bureau Chief</a:t>
                      </a:r>
                    </a:p>
                  </a:txBody>
                  <a:tcPr marL="45720" marR="0" marT="0" marB="0"/>
                </a:tc>
                <a:tc>
                  <a:txBody>
                    <a:bodyPr/>
                    <a:lstStyle/>
                    <a:p>
                      <a:r>
                        <a:rPr lang="en-US" sz="1300" dirty="0"/>
                        <a:t>Incumbent </a:t>
                      </a:r>
                    </a:p>
                  </a:txBody>
                  <a:tcPr marL="45720" marR="0" marT="0" marB="0"/>
                </a:tc>
                <a:extLst>
                  <a:ext uri="{0D108BD9-81ED-4DB2-BD59-A6C34878D82A}">
                    <a16:rowId xmlns:a16="http://schemas.microsoft.com/office/drawing/2014/main" val="3262446358"/>
                  </a:ext>
                </a:extLst>
              </a:tr>
              <a:tr h="182880">
                <a:tc>
                  <a:txBody>
                    <a:bodyPr/>
                    <a:lstStyle/>
                    <a:p>
                      <a:r>
                        <a:rPr lang="en-US" sz="1300" dirty="0"/>
                        <a:t>19</a:t>
                      </a:r>
                    </a:p>
                  </a:txBody>
                  <a:tcPr marL="45720" marR="0" marT="0" marB="0"/>
                </a:tc>
                <a:tc>
                  <a:txBody>
                    <a:bodyPr/>
                    <a:lstStyle/>
                    <a:p>
                      <a:r>
                        <a:rPr lang="en-US" sz="1300" dirty="0"/>
                        <a:t>Arlington Director of Public Health</a:t>
                      </a:r>
                    </a:p>
                  </a:txBody>
                  <a:tcPr marL="45720" marR="0" marT="0" marB="0"/>
                </a:tc>
                <a:tc>
                  <a:txBody>
                    <a:bodyPr/>
                    <a:lstStyle/>
                    <a:p>
                      <a:r>
                        <a:rPr lang="en-US" sz="1300" dirty="0"/>
                        <a:t>Incumbent</a:t>
                      </a:r>
                    </a:p>
                  </a:txBody>
                  <a:tcPr marL="45720" marR="0" marT="0" marB="0"/>
                </a:tc>
                <a:extLst>
                  <a:ext uri="{0D108BD9-81ED-4DB2-BD59-A6C34878D82A}">
                    <a16:rowId xmlns:a16="http://schemas.microsoft.com/office/drawing/2014/main" val="2719089751"/>
                  </a:ext>
                </a:extLst>
              </a:tr>
              <a:tr h="182880">
                <a:tc>
                  <a:txBody>
                    <a:bodyPr/>
                    <a:lstStyle/>
                    <a:p>
                      <a:r>
                        <a:rPr lang="en-US" sz="1300" dirty="0"/>
                        <a:t>20</a:t>
                      </a:r>
                    </a:p>
                  </a:txBody>
                  <a:tcPr marL="45720" marR="0" marT="0" marB="0"/>
                </a:tc>
                <a:tc>
                  <a:txBody>
                    <a:bodyPr/>
                    <a:lstStyle/>
                    <a:p>
                      <a:r>
                        <a:rPr lang="en-US" sz="1300" dirty="0"/>
                        <a:t>Independent Policing Auditor</a:t>
                      </a:r>
                    </a:p>
                  </a:txBody>
                  <a:tcPr marL="45720" marR="0" marT="0" marB="0"/>
                </a:tc>
                <a:tc>
                  <a:txBody>
                    <a:bodyPr/>
                    <a:lstStyle/>
                    <a:p>
                      <a:r>
                        <a:rPr lang="en-US" sz="1300" dirty="0"/>
                        <a:t>Incumbent</a:t>
                      </a:r>
                    </a:p>
                  </a:txBody>
                  <a:tcPr marL="45720" marR="0" marT="0" marB="0"/>
                </a:tc>
                <a:extLst>
                  <a:ext uri="{0D108BD9-81ED-4DB2-BD59-A6C34878D82A}">
                    <a16:rowId xmlns:a16="http://schemas.microsoft.com/office/drawing/2014/main" val="2533698197"/>
                  </a:ext>
                </a:extLst>
              </a:tr>
              <a:tr h="182880">
                <a:tc>
                  <a:txBody>
                    <a:bodyPr/>
                    <a:lstStyle/>
                    <a:p>
                      <a:r>
                        <a:rPr lang="en-US" sz="1300" dirty="0"/>
                        <a:t>21</a:t>
                      </a:r>
                    </a:p>
                  </a:txBody>
                  <a:tcPr marL="45720" marR="0" marT="0" marB="0"/>
                </a:tc>
                <a:tc>
                  <a:txBody>
                    <a:bodyPr/>
                    <a:lstStyle/>
                    <a:p>
                      <a:r>
                        <a:rPr lang="en-US" sz="1300" dirty="0"/>
                        <a:t>Director of </a:t>
                      </a:r>
                      <a:r>
                        <a:rPr lang="en-US" sz="1300" dirty="0" err="1"/>
                        <a:t>NoVA</a:t>
                      </a:r>
                      <a:r>
                        <a:rPr lang="en-US" sz="1300" dirty="0"/>
                        <a:t> Juvenile Detention Center</a:t>
                      </a:r>
                    </a:p>
                  </a:txBody>
                  <a:tcPr marL="45720" marR="0" marT="0" marB="0"/>
                </a:tc>
                <a:tc>
                  <a:txBody>
                    <a:bodyPr/>
                    <a:lstStyle/>
                    <a:p>
                      <a:r>
                        <a:rPr lang="en-US" sz="1300" dirty="0"/>
                        <a:t>Incumbent</a:t>
                      </a:r>
                    </a:p>
                  </a:txBody>
                  <a:tcPr marL="45720" marR="0" marT="0" marB="0"/>
                </a:tc>
                <a:extLst>
                  <a:ext uri="{0D108BD9-81ED-4DB2-BD59-A6C34878D82A}">
                    <a16:rowId xmlns:a16="http://schemas.microsoft.com/office/drawing/2014/main" val="303237847"/>
                  </a:ext>
                </a:extLst>
              </a:tr>
              <a:tr h="182880">
                <a:tc>
                  <a:txBody>
                    <a:bodyPr/>
                    <a:lstStyle/>
                    <a:p>
                      <a:r>
                        <a:rPr lang="en-US" sz="1300" dirty="0"/>
                        <a:t>22</a:t>
                      </a:r>
                    </a:p>
                  </a:txBody>
                  <a:tcPr marL="45720" marR="0" marT="0" marB="0"/>
                </a:tc>
                <a:tc>
                  <a:txBody>
                    <a:bodyPr/>
                    <a:lstStyle/>
                    <a:p>
                      <a:r>
                        <a:rPr lang="en-US" sz="1300" dirty="0"/>
                        <a:t>Director of District 10 Adult Probation &amp; Parole</a:t>
                      </a:r>
                    </a:p>
                  </a:txBody>
                  <a:tcPr marL="45720" marR="0" marT="0" marB="0"/>
                </a:tc>
                <a:tc>
                  <a:txBody>
                    <a:bodyPr/>
                    <a:lstStyle/>
                    <a:p>
                      <a:r>
                        <a:rPr lang="en-US" sz="1300" dirty="0"/>
                        <a:t>Incumbent</a:t>
                      </a:r>
                    </a:p>
                  </a:txBody>
                  <a:tcPr marL="45720" marR="0" marT="0" marB="0"/>
                </a:tc>
                <a:extLst>
                  <a:ext uri="{0D108BD9-81ED-4DB2-BD59-A6C34878D82A}">
                    <a16:rowId xmlns:a16="http://schemas.microsoft.com/office/drawing/2014/main" val="598267965"/>
                  </a:ext>
                </a:extLst>
              </a:tr>
              <a:tr h="182880">
                <a:tc>
                  <a:txBody>
                    <a:bodyPr/>
                    <a:lstStyle/>
                    <a:p>
                      <a:r>
                        <a:rPr lang="en-US" sz="1300" dirty="0"/>
                        <a:t>23</a:t>
                      </a:r>
                    </a:p>
                  </a:txBody>
                  <a:tcPr marL="45720" marR="0" marT="0" marB="0"/>
                </a:tc>
                <a:tc>
                  <a:txBody>
                    <a:bodyPr/>
                    <a:lstStyle/>
                    <a:p>
                      <a:r>
                        <a:rPr lang="en-US" sz="1300" dirty="0"/>
                        <a:t>Director of Arlington Addiction Recovery Initiative</a:t>
                      </a:r>
                    </a:p>
                  </a:txBody>
                  <a:tcPr marL="45720" marR="0" marT="0" marB="0"/>
                </a:tc>
                <a:tc>
                  <a:txBody>
                    <a:bodyPr/>
                    <a:lstStyle/>
                    <a:p>
                      <a:r>
                        <a:rPr lang="en-US" sz="1300" dirty="0"/>
                        <a:t>Incumbent</a:t>
                      </a:r>
                    </a:p>
                  </a:txBody>
                  <a:tcPr marL="45720" marR="0" marT="0" marB="0"/>
                </a:tc>
                <a:extLst>
                  <a:ext uri="{0D108BD9-81ED-4DB2-BD59-A6C34878D82A}">
                    <a16:rowId xmlns:a16="http://schemas.microsoft.com/office/drawing/2014/main" val="2927683167"/>
                  </a:ext>
                </a:extLst>
              </a:tr>
              <a:tr h="182880">
                <a:tc>
                  <a:txBody>
                    <a:bodyPr/>
                    <a:lstStyle/>
                    <a:p>
                      <a:r>
                        <a:rPr lang="en-US" sz="1300" dirty="0"/>
                        <a:t>24</a:t>
                      </a:r>
                    </a:p>
                  </a:txBody>
                  <a:tcPr marL="45720" marR="0" marT="0" marB="0"/>
                </a:tc>
                <a:tc>
                  <a:txBody>
                    <a:bodyPr/>
                    <a:lstStyle/>
                    <a:p>
                      <a:r>
                        <a:rPr lang="en-US" sz="1300" dirty="0"/>
                        <a:t>Chair of the Community Services Board</a:t>
                      </a:r>
                    </a:p>
                  </a:txBody>
                  <a:tcPr marL="45720" marR="0" marT="0" marB="0"/>
                </a:tc>
                <a:tc>
                  <a:txBody>
                    <a:bodyPr/>
                    <a:lstStyle/>
                    <a:p>
                      <a:r>
                        <a:rPr lang="en-US" sz="1300" dirty="0"/>
                        <a:t>Incumbent</a:t>
                      </a:r>
                    </a:p>
                  </a:txBody>
                  <a:tcPr marL="45720" marR="0" marT="0" marB="0"/>
                </a:tc>
                <a:extLst>
                  <a:ext uri="{0D108BD9-81ED-4DB2-BD59-A6C34878D82A}">
                    <a16:rowId xmlns:a16="http://schemas.microsoft.com/office/drawing/2014/main" val="1562726168"/>
                  </a:ext>
                </a:extLst>
              </a:tr>
              <a:tr h="182880">
                <a:tc>
                  <a:txBody>
                    <a:bodyPr/>
                    <a:lstStyle/>
                    <a:p>
                      <a:r>
                        <a:rPr lang="en-US" sz="1300" dirty="0"/>
                        <a:t>25</a:t>
                      </a:r>
                    </a:p>
                  </a:txBody>
                  <a:tcPr marL="45720" marR="0" marT="0" marB="0"/>
                </a:tc>
                <a:tc>
                  <a:txBody>
                    <a:bodyPr/>
                    <a:lstStyle/>
                    <a:p>
                      <a:r>
                        <a:rPr lang="en-US" sz="1300" dirty="0"/>
                        <a:t>Community Non-Profit Representative</a:t>
                      </a:r>
                    </a:p>
                  </a:txBody>
                  <a:tcPr marL="45720" marR="0" marT="0" marB="0"/>
                </a:tc>
                <a:tc>
                  <a:txBody>
                    <a:bodyPr/>
                    <a:lstStyle/>
                    <a:p>
                      <a:r>
                        <a:rPr lang="en-US" sz="1300" dirty="0"/>
                        <a:t>Two 4-Year Terms</a:t>
                      </a:r>
                    </a:p>
                  </a:txBody>
                  <a:tcPr marL="45720" marR="0" marT="0" marB="0"/>
                </a:tc>
                <a:extLst>
                  <a:ext uri="{0D108BD9-81ED-4DB2-BD59-A6C34878D82A}">
                    <a16:rowId xmlns:a16="http://schemas.microsoft.com/office/drawing/2014/main" val="3846524140"/>
                  </a:ext>
                </a:extLst>
              </a:tr>
              <a:tr h="182880">
                <a:tc>
                  <a:txBody>
                    <a:bodyPr/>
                    <a:lstStyle/>
                    <a:p>
                      <a:r>
                        <a:rPr lang="en-US" sz="1300" dirty="0"/>
                        <a:t>26</a:t>
                      </a:r>
                    </a:p>
                  </a:txBody>
                  <a:tcPr marL="45720" marR="0" marT="0" marB="0"/>
                </a:tc>
                <a:tc>
                  <a:txBody>
                    <a:bodyPr/>
                    <a:lstStyle/>
                    <a:p>
                      <a:r>
                        <a:rPr lang="en-US" sz="1300" dirty="0"/>
                        <a:t>Community Non-Profit Representative</a:t>
                      </a:r>
                    </a:p>
                  </a:txBody>
                  <a:tcPr marL="45720" marR="0" marT="0" marB="0"/>
                </a:tc>
                <a:tc>
                  <a:txBody>
                    <a:bodyPr/>
                    <a:lstStyle/>
                    <a:p>
                      <a:r>
                        <a:rPr lang="en-US" sz="1300" dirty="0"/>
                        <a:t>Two 4-Year Terms</a:t>
                      </a:r>
                    </a:p>
                  </a:txBody>
                  <a:tcPr marL="45720" marR="0" marT="0" marB="0"/>
                </a:tc>
                <a:extLst>
                  <a:ext uri="{0D108BD9-81ED-4DB2-BD59-A6C34878D82A}">
                    <a16:rowId xmlns:a16="http://schemas.microsoft.com/office/drawing/2014/main" val="1350480358"/>
                  </a:ext>
                </a:extLst>
              </a:tr>
              <a:tr h="182880">
                <a:tc>
                  <a:txBody>
                    <a:bodyPr/>
                    <a:lstStyle/>
                    <a:p>
                      <a:r>
                        <a:rPr lang="en-US" sz="1300" dirty="0"/>
                        <a:t>27</a:t>
                      </a:r>
                    </a:p>
                  </a:txBody>
                  <a:tcPr marL="45720" marR="0" marT="0" marB="0"/>
                </a:tc>
                <a:tc>
                  <a:txBody>
                    <a:bodyPr/>
                    <a:lstStyle/>
                    <a:p>
                      <a:r>
                        <a:rPr lang="en-US" sz="1300" dirty="0"/>
                        <a:t>Citizen Representative</a:t>
                      </a:r>
                    </a:p>
                  </a:txBody>
                  <a:tcPr marL="45720" marR="0" marT="0" marB="0"/>
                </a:tc>
                <a:tc>
                  <a:txBody>
                    <a:bodyPr/>
                    <a:lstStyle/>
                    <a:p>
                      <a:r>
                        <a:rPr lang="en-US" sz="1300" dirty="0"/>
                        <a:t>Two 4-Year Terms</a:t>
                      </a:r>
                    </a:p>
                  </a:txBody>
                  <a:tcPr marL="45720" marR="0" marT="0" marB="0"/>
                </a:tc>
                <a:extLst>
                  <a:ext uri="{0D108BD9-81ED-4DB2-BD59-A6C34878D82A}">
                    <a16:rowId xmlns:a16="http://schemas.microsoft.com/office/drawing/2014/main" val="3912010844"/>
                  </a:ext>
                </a:extLst>
              </a:tr>
              <a:tr h="182880">
                <a:tc>
                  <a:txBody>
                    <a:bodyPr/>
                    <a:lstStyle/>
                    <a:p>
                      <a:r>
                        <a:rPr lang="en-US" sz="1300" dirty="0"/>
                        <a:t>28</a:t>
                      </a:r>
                    </a:p>
                  </a:txBody>
                  <a:tcPr marL="45720" marR="0" marT="0" marB="0"/>
                </a:tc>
                <a:tc>
                  <a:txBody>
                    <a:bodyPr/>
                    <a:lstStyle/>
                    <a:p>
                      <a:r>
                        <a:rPr lang="en-US" sz="1300" dirty="0"/>
                        <a:t>Citizen Representative</a:t>
                      </a:r>
                    </a:p>
                  </a:txBody>
                  <a:tcPr marL="45720" marR="0" marT="0" marB="0"/>
                </a:tc>
                <a:tc>
                  <a:txBody>
                    <a:bodyPr/>
                    <a:lstStyle/>
                    <a:p>
                      <a:r>
                        <a:rPr lang="en-US" sz="1300" dirty="0"/>
                        <a:t>Two 4-Year Terms</a:t>
                      </a:r>
                    </a:p>
                  </a:txBody>
                  <a:tcPr marL="45720" marR="0" marT="0" marB="0"/>
                </a:tc>
                <a:extLst>
                  <a:ext uri="{0D108BD9-81ED-4DB2-BD59-A6C34878D82A}">
                    <a16:rowId xmlns:a16="http://schemas.microsoft.com/office/drawing/2014/main" val="3755357079"/>
                  </a:ext>
                </a:extLst>
              </a:tr>
              <a:tr h="182880">
                <a:tc>
                  <a:txBody>
                    <a:bodyPr/>
                    <a:lstStyle/>
                    <a:p>
                      <a:r>
                        <a:rPr lang="en-US" sz="1300" dirty="0"/>
                        <a:t>29</a:t>
                      </a:r>
                    </a:p>
                  </a:txBody>
                  <a:tcPr marL="45720" marR="0" marT="0" marB="0"/>
                </a:tc>
                <a:tc>
                  <a:txBody>
                    <a:bodyPr/>
                    <a:lstStyle/>
                    <a:p>
                      <a:r>
                        <a:rPr lang="en-US" sz="1300" dirty="0"/>
                        <a:t>Citizen Representative</a:t>
                      </a:r>
                    </a:p>
                  </a:txBody>
                  <a:tcPr marL="45720" marR="0" marT="0" marB="0"/>
                </a:tc>
                <a:tc>
                  <a:txBody>
                    <a:bodyPr/>
                    <a:lstStyle/>
                    <a:p>
                      <a:r>
                        <a:rPr lang="en-US" sz="1300" dirty="0"/>
                        <a:t>Two 4-Year Terms</a:t>
                      </a:r>
                    </a:p>
                  </a:txBody>
                  <a:tcPr marL="45720" marR="0" marT="0" marB="0"/>
                </a:tc>
                <a:extLst>
                  <a:ext uri="{0D108BD9-81ED-4DB2-BD59-A6C34878D82A}">
                    <a16:rowId xmlns:a16="http://schemas.microsoft.com/office/drawing/2014/main" val="1660961331"/>
                  </a:ext>
                </a:extLst>
              </a:tr>
              <a:tr h="182880">
                <a:tc>
                  <a:txBody>
                    <a:bodyPr/>
                    <a:lstStyle/>
                    <a:p>
                      <a:r>
                        <a:rPr lang="en-US" sz="1300" dirty="0"/>
                        <a:t>30</a:t>
                      </a:r>
                    </a:p>
                  </a:txBody>
                  <a:tcPr marL="45720" marR="0" marT="0" marB="0"/>
                </a:tc>
                <a:tc>
                  <a:txBody>
                    <a:bodyPr/>
                    <a:lstStyle/>
                    <a:p>
                      <a:r>
                        <a:rPr lang="en-US" sz="1300" dirty="0"/>
                        <a:t>Formerly Justice-Involved Individual</a:t>
                      </a:r>
                    </a:p>
                  </a:txBody>
                  <a:tcPr marL="45720" marR="0" marT="0" marB="0"/>
                </a:tc>
                <a:tc>
                  <a:txBody>
                    <a:bodyPr/>
                    <a:lstStyle/>
                    <a:p>
                      <a:r>
                        <a:rPr lang="en-US" sz="1300" dirty="0"/>
                        <a:t>Two 4-Year Terms</a:t>
                      </a:r>
                    </a:p>
                  </a:txBody>
                  <a:tcPr marL="45720" marR="0" marT="0" marB="0"/>
                </a:tc>
                <a:extLst>
                  <a:ext uri="{0D108BD9-81ED-4DB2-BD59-A6C34878D82A}">
                    <a16:rowId xmlns:a16="http://schemas.microsoft.com/office/drawing/2014/main" val="1736558127"/>
                  </a:ext>
                </a:extLst>
              </a:tr>
            </a:tbl>
          </a:graphicData>
        </a:graphic>
      </p:graphicFrame>
    </p:spTree>
    <p:extLst>
      <p:ext uri="{BB962C8B-B14F-4D97-AF65-F5344CB8AC3E}">
        <p14:creationId xmlns:p14="http://schemas.microsoft.com/office/powerpoint/2010/main" val="982652092"/>
      </p:ext>
    </p:extLst>
  </p:cSld>
  <p:clrMapOvr>
    <a:masterClrMapping/>
  </p:clrMapOvr>
</p:sld>
</file>

<file path=ppt/theme/theme1.xml><?xml version="1.0" encoding="utf-8"?>
<a:theme xmlns:a="http://schemas.openxmlformats.org/drawingml/2006/main" name="2142022_115110AM_Presentation -MMHS for Civic Association Mtgs 02.22 UPDAT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2.22 PIT Board Report Slide</Template>
  <TotalTime>13359</TotalTime>
  <Words>1406</Words>
  <Application>Microsoft Office PowerPoint</Application>
  <PresentationFormat>Widescreen</PresentationFormat>
  <Paragraphs>242</Paragraphs>
  <Slides>16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Courier New</vt:lpstr>
      <vt:lpstr>Wingdings</vt:lpstr>
      <vt:lpstr>2142022_115110AM_Presentation -MMHS for Civic Association Mtgs 02.22 UPDATED</vt:lpstr>
      <vt:lpstr>Arlington  Community Criminal Justice 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Weinschenk</dc:creator>
  <cp:lastModifiedBy>Graham Weinschenk</cp:lastModifiedBy>
  <cp:revision>25</cp:revision>
  <dcterms:created xsi:type="dcterms:W3CDTF">2022-03-04T18:34:11Z</dcterms:created>
  <dcterms:modified xsi:type="dcterms:W3CDTF">2024-07-15T21:00:23Z</dcterms:modified>
</cp:coreProperties>
</file>