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74" r:id="rId6"/>
    <p:sldId id="261" r:id="rId7"/>
    <p:sldId id="269" r:id="rId8"/>
    <p:sldId id="275" r:id="rId9"/>
    <p:sldId id="260" r:id="rId10"/>
    <p:sldId id="262" r:id="rId11"/>
    <p:sldId id="270" r:id="rId12"/>
    <p:sldId id="271" r:id="rId13"/>
    <p:sldId id="284" r:id="rId14"/>
    <p:sldId id="280" r:id="rId15"/>
    <p:sldId id="272" r:id="rId16"/>
    <p:sldId id="281" r:id="rId17"/>
    <p:sldId id="282" r:id="rId18"/>
    <p:sldId id="273" r:id="rId19"/>
    <p:sldId id="283" r:id="rId20"/>
    <p:sldId id="277" r:id="rId21"/>
    <p:sldId id="279"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1" d="100"/>
          <a:sy n="61" d="100"/>
        </p:scale>
        <p:origin x="8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6D81-B3B8-AA29-183A-E8154CB71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C306-E53A-6C5B-CB0F-A55D3D346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614710-EE2C-5DC2-EDD1-4571D29A1EB4}"/>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633C55A2-776A-B114-70C1-089F9CCEC3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4ACEA5-DC9A-F718-D248-4D3684FA27ED}"/>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384619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2EC6-F926-E13B-CA4B-3A41678F3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F6F7C7-236A-AFB9-3FA5-91B6E0122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2278C-2E0E-7086-0E6F-53FF3AE2478B}"/>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A75F20AB-3233-D640-D9F8-87B96DCCF4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A63F2B-71BB-C7A7-CAB0-EF364DA9451B}"/>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85708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CD81D-27E8-BC7D-2E91-45D5D369F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491DB-4341-EDBC-D1DD-A4B0403733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FD245-1C20-BC8C-C3EA-20239BE767E9}"/>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FED82CC9-DB85-8E2D-23EF-6B004CD107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85927F-B3C3-26FE-D5C2-B21E1E7E0033}"/>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20761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169C-59D2-A776-9B2A-8538F32FF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F6A7C-34DE-232F-7BEB-87C62331D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64063-A8B4-548B-5DAD-9A319210287F}"/>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6CB39D36-7A92-EC63-405C-A03AA71EBA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79EA56-CB0B-19FB-AB73-C2E99882148E}"/>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233014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34C6-B5F8-1277-0B43-7B05CEE193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6E588-8399-82E7-AFCB-C46697ED4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C81B2-2BA7-5A2D-8F20-6A6B59BA0626}"/>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890A9F4E-93C0-1F31-65B6-E70825A61E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486BFE-AE9C-CE3A-987C-6F4BD70D5242}"/>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215393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F618-C699-B9F3-3C88-4669F5976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455D5-46A1-992B-FCFF-0E47EFCBE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CCAFA-D822-C6C7-0643-1B2183551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94CE7-3D0C-2732-8D07-52E06DEBB1CB}"/>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6" name="Footer Placeholder 5">
            <a:extLst>
              <a:ext uri="{FF2B5EF4-FFF2-40B4-BE49-F238E27FC236}">
                <a16:creationId xmlns:a16="http://schemas.microsoft.com/office/drawing/2014/main" id="{DF9FD2D6-835B-C1DE-59C6-AE3B9A18AA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BF5A8F-6B22-13DD-3C71-30437553A493}"/>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285150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6729-1ADA-74B0-4617-D265BE1FA1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0D99-BA89-10A5-EA41-ED4A71C10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D1BF0-7C48-1A9D-C050-1D6B9FFF1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6F0093-BE96-EB02-26AA-0FAC3DFB8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BE802C-C927-B74C-3B57-B1506EA36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BC7945-3C24-462B-3A53-CAB1D802EBEF}"/>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8" name="Footer Placeholder 7">
            <a:extLst>
              <a:ext uri="{FF2B5EF4-FFF2-40B4-BE49-F238E27FC236}">
                <a16:creationId xmlns:a16="http://schemas.microsoft.com/office/drawing/2014/main" id="{F14B86E5-34CA-B71A-79B0-1DB9D753AA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3F9AF32-6C73-4A5F-A2F2-732BFA418EA9}"/>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84682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CF8B-C338-5D44-DC25-548C83C05D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B50D2-FCA7-56B4-5F64-D6774E25C6E6}"/>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4" name="Footer Placeholder 3">
            <a:extLst>
              <a:ext uri="{FF2B5EF4-FFF2-40B4-BE49-F238E27FC236}">
                <a16:creationId xmlns:a16="http://schemas.microsoft.com/office/drawing/2014/main" id="{639FE207-F2BB-E7EC-6A5D-757DB5201E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6F6A31-4B65-5F7A-E07B-6587C90DBEEC}"/>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1645717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8DADA-9615-854F-D6C1-B5EA6575224B}"/>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3" name="Footer Placeholder 2">
            <a:extLst>
              <a:ext uri="{FF2B5EF4-FFF2-40B4-BE49-F238E27FC236}">
                <a16:creationId xmlns:a16="http://schemas.microsoft.com/office/drawing/2014/main" id="{439D2BEE-7CB1-551D-733D-EEAB5D9943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230422-C5DE-5EDE-FE6A-D2FD659EC9F7}"/>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112376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14B6-3B74-7B0D-93A6-90D0F36CC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CEFC6-932F-BCDF-9DFE-4CF90F954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017E66-4CA6-6753-21F1-808450C4D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2AE60-2A23-9FDF-D96C-1EF0D00A4B5A}"/>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6" name="Footer Placeholder 5">
            <a:extLst>
              <a:ext uri="{FF2B5EF4-FFF2-40B4-BE49-F238E27FC236}">
                <a16:creationId xmlns:a16="http://schemas.microsoft.com/office/drawing/2014/main" id="{84F5766D-1BF5-2B9C-6CB6-D0763A7C7A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A47DF4-8C15-DD41-9328-AB959FA3724C}"/>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15289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88E-A7BB-8433-6B4C-E83F610CE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38B0A-12B2-B572-1EF1-E707FDDC9C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642944-66F7-C163-FA7D-604B5D102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73337-C12D-84F8-DB0C-CF68B00A1BF4}"/>
              </a:ext>
            </a:extLst>
          </p:cNvPr>
          <p:cNvSpPr>
            <a:spLocks noGrp="1"/>
          </p:cNvSpPr>
          <p:nvPr>
            <p:ph type="dt" sz="half" idx="10"/>
          </p:nvPr>
        </p:nvSpPr>
        <p:spPr/>
        <p:txBody>
          <a:bodyPr/>
          <a:lstStyle/>
          <a:p>
            <a:fld id="{36046E38-403B-4C40-B622-C06BD655EC1F}" type="datetimeFigureOut">
              <a:rPr lang="en-US" smtClean="0"/>
              <a:t>4/26/2023</a:t>
            </a:fld>
            <a:endParaRPr lang="en-US" dirty="0"/>
          </a:p>
        </p:txBody>
      </p:sp>
      <p:sp>
        <p:nvSpPr>
          <p:cNvPr id="6" name="Footer Placeholder 5">
            <a:extLst>
              <a:ext uri="{FF2B5EF4-FFF2-40B4-BE49-F238E27FC236}">
                <a16:creationId xmlns:a16="http://schemas.microsoft.com/office/drawing/2014/main" id="{05019B59-8D1D-08CE-75D3-C29062B03A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C13ABB-4825-A55B-6F41-91C100DF94E4}"/>
              </a:ext>
            </a:extLst>
          </p:cNvPr>
          <p:cNvSpPr>
            <a:spLocks noGrp="1"/>
          </p:cNvSpPr>
          <p:nvPr>
            <p:ph type="sldNum" sz="quarter" idx="12"/>
          </p:nvPr>
        </p:nvSpPr>
        <p:spPr/>
        <p:txBody>
          <a:bodyPr/>
          <a:lstStyle/>
          <a:p>
            <a:fld id="{8595CE0A-8A47-458C-A4CE-D59048160D3E}" type="slidenum">
              <a:rPr lang="en-US" smtClean="0"/>
              <a:t>‹#›</a:t>
            </a:fld>
            <a:endParaRPr lang="en-US" dirty="0"/>
          </a:p>
        </p:txBody>
      </p:sp>
    </p:spTree>
    <p:extLst>
      <p:ext uri="{BB962C8B-B14F-4D97-AF65-F5344CB8AC3E}">
        <p14:creationId xmlns:p14="http://schemas.microsoft.com/office/powerpoint/2010/main" val="136084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279C7-8F00-8E62-231D-683ACD4F8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27B1D9-4AF5-DB5E-36CF-28E4D507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E3ED5-9584-5158-D3E5-8CFD899C7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46E38-403B-4C40-B622-C06BD655EC1F}" type="datetimeFigureOut">
              <a:rPr lang="en-US" smtClean="0"/>
              <a:t>4/26/2023</a:t>
            </a:fld>
            <a:endParaRPr lang="en-US" dirty="0"/>
          </a:p>
        </p:txBody>
      </p:sp>
      <p:sp>
        <p:nvSpPr>
          <p:cNvPr id="5" name="Footer Placeholder 4">
            <a:extLst>
              <a:ext uri="{FF2B5EF4-FFF2-40B4-BE49-F238E27FC236}">
                <a16:creationId xmlns:a16="http://schemas.microsoft.com/office/drawing/2014/main" id="{663B4238-2D2C-1B9C-8F48-382D6AAC15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2F1DAFD-EF84-4714-52D5-39067621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5CE0A-8A47-458C-A4CE-D59048160D3E}" type="slidenum">
              <a:rPr lang="en-US" smtClean="0"/>
              <a:t>‹#›</a:t>
            </a:fld>
            <a:endParaRPr lang="en-US" dirty="0"/>
          </a:p>
        </p:txBody>
      </p:sp>
    </p:spTree>
    <p:extLst>
      <p:ext uri="{BB962C8B-B14F-4D97-AF65-F5344CB8AC3E}">
        <p14:creationId xmlns:p14="http://schemas.microsoft.com/office/powerpoint/2010/main" val="3320199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hyperlink" Target="https://publicinput.com/d730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outdoor, tree, sky, building&#10;&#10;Description automatically generated">
            <a:extLst>
              <a:ext uri="{FF2B5EF4-FFF2-40B4-BE49-F238E27FC236}">
                <a16:creationId xmlns:a16="http://schemas.microsoft.com/office/drawing/2014/main" id="{2C6747FB-4503-AD9F-EF86-8920380A0542}"/>
              </a:ext>
            </a:extLst>
          </p:cNvPr>
          <p:cNvPicPr>
            <a:picLocks noChangeAspect="1"/>
          </p:cNvPicPr>
          <p:nvPr/>
        </p:nvPicPr>
        <p:blipFill rotWithShape="1">
          <a:blip r:embed="rId2">
            <a:extLst>
              <a:ext uri="{28A0092B-C50C-407E-A947-70E740481C1C}">
                <a14:useLocalDpi xmlns:a14="http://schemas.microsoft.com/office/drawing/2010/main" val="0"/>
              </a:ext>
            </a:extLst>
          </a:blip>
          <a:srcRect l="18865" r="18863" b="-2"/>
          <a:stretch/>
        </p:blipFill>
        <p:spPr>
          <a:xfrm rot="5400000">
            <a:off x="-216105" y="207735"/>
            <a:ext cx="4470815" cy="4038603"/>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95F7A403-D751-A4E0-AE90-DA6464C62769}"/>
              </a:ext>
            </a:extLst>
          </p:cNvPr>
          <p:cNvPicPr>
            <a:picLocks noChangeAspect="1"/>
          </p:cNvPicPr>
          <p:nvPr/>
        </p:nvPicPr>
        <p:blipFill rotWithShape="1">
          <a:blip r:embed="rId3">
            <a:extLst>
              <a:ext uri="{28A0092B-C50C-407E-A947-70E740481C1C}">
                <a14:useLocalDpi xmlns:a14="http://schemas.microsoft.com/office/drawing/2010/main" val="0"/>
              </a:ext>
            </a:extLst>
          </a:blip>
          <a:srcRect l="5505" r="12244"/>
          <a:stretch/>
        </p:blipFill>
        <p:spPr>
          <a:xfrm rot="5400000">
            <a:off x="3841542" y="188686"/>
            <a:ext cx="4470815" cy="4076700"/>
          </a:xfrm>
          <a:prstGeom prst="rect">
            <a:avLst/>
          </a:prstGeom>
        </p:spPr>
      </p:pic>
      <p:pic>
        <p:nvPicPr>
          <p:cNvPr id="5" name="Picture 4" descr="A road with houses along it&#10;&#10;Description automatically generated with medium confidence">
            <a:extLst>
              <a:ext uri="{FF2B5EF4-FFF2-40B4-BE49-F238E27FC236}">
                <a16:creationId xmlns:a16="http://schemas.microsoft.com/office/drawing/2014/main" id="{B0B06891-2347-6C2F-4337-D44D9C5B04FF}"/>
              </a:ext>
            </a:extLst>
          </p:cNvPr>
          <p:cNvPicPr>
            <a:picLocks noChangeAspect="1"/>
          </p:cNvPicPr>
          <p:nvPr/>
        </p:nvPicPr>
        <p:blipFill rotWithShape="1">
          <a:blip r:embed="rId4">
            <a:extLst>
              <a:ext uri="{28A0092B-C50C-407E-A947-70E740481C1C}">
                <a14:useLocalDpi xmlns:a14="http://schemas.microsoft.com/office/drawing/2010/main" val="0"/>
              </a:ext>
            </a:extLst>
          </a:blip>
          <a:srcRect l="20937" r="25832" b="14152"/>
          <a:stretch/>
        </p:blipFill>
        <p:spPr>
          <a:xfrm>
            <a:off x="8115291" y="-8371"/>
            <a:ext cx="4062879" cy="4914323"/>
          </a:xfrm>
          <a:prstGeom prst="rect">
            <a:avLst/>
          </a:prstGeom>
        </p:spPr>
      </p:pic>
      <p:sp>
        <p:nvSpPr>
          <p:cNvPr id="38" name="Rectangle 37">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636F605-46A5-E60C-6C71-6CD1C9EBD13A}"/>
              </a:ext>
            </a:extLst>
          </p:cNvPr>
          <p:cNvSpPr>
            <a:spLocks noGrp="1"/>
          </p:cNvSpPr>
          <p:nvPr>
            <p:ph type="ctrTitle"/>
          </p:nvPr>
        </p:nvSpPr>
        <p:spPr>
          <a:xfrm>
            <a:off x="1371598" y="4905954"/>
            <a:ext cx="9448802" cy="864318"/>
          </a:xfrm>
        </p:spPr>
        <p:txBody>
          <a:bodyPr>
            <a:normAutofit fontScale="90000"/>
          </a:bodyPr>
          <a:lstStyle/>
          <a:p>
            <a:pPr algn="l"/>
            <a:r>
              <a:rPr lang="en-US" sz="4000" dirty="0">
                <a:solidFill>
                  <a:srgbClr val="FFFFFF"/>
                </a:solidFill>
              </a:rPr>
              <a:t>Arlington’s Comprehensive Plan: </a:t>
            </a:r>
            <a:br>
              <a:rPr lang="en-US" sz="4000" dirty="0">
                <a:solidFill>
                  <a:srgbClr val="FFFFFF"/>
                </a:solidFill>
              </a:rPr>
            </a:br>
            <a:r>
              <a:rPr lang="en-US" sz="4000" dirty="0">
                <a:solidFill>
                  <a:srgbClr val="FFFFFF"/>
                </a:solidFill>
              </a:rPr>
              <a:t>Historic and Cultural Resources Plan</a:t>
            </a:r>
          </a:p>
        </p:txBody>
      </p:sp>
      <p:sp>
        <p:nvSpPr>
          <p:cNvPr id="3" name="Subtitle 2">
            <a:extLst>
              <a:ext uri="{FF2B5EF4-FFF2-40B4-BE49-F238E27FC236}">
                <a16:creationId xmlns:a16="http://schemas.microsoft.com/office/drawing/2014/main" id="{1ACA0F8D-8971-3A89-97BE-C7B63D2EA1F2}"/>
              </a:ext>
            </a:extLst>
          </p:cNvPr>
          <p:cNvSpPr>
            <a:spLocks noGrp="1"/>
          </p:cNvSpPr>
          <p:nvPr>
            <p:ph type="subTitle" idx="1"/>
          </p:nvPr>
        </p:nvSpPr>
        <p:spPr>
          <a:xfrm>
            <a:off x="1371596" y="5777349"/>
            <a:ext cx="9448803" cy="422275"/>
          </a:xfrm>
        </p:spPr>
        <p:txBody>
          <a:bodyPr>
            <a:noAutofit/>
          </a:bodyPr>
          <a:lstStyle/>
          <a:p>
            <a:pPr algn="l"/>
            <a:r>
              <a:rPr lang="en-US" sz="1800" dirty="0">
                <a:solidFill>
                  <a:srgbClr val="FFFFFF"/>
                </a:solidFill>
              </a:rPr>
              <a:t>HALRB Information Session</a:t>
            </a:r>
          </a:p>
          <a:p>
            <a:pPr algn="l"/>
            <a:r>
              <a:rPr lang="en-US" sz="1800" dirty="0">
                <a:solidFill>
                  <a:srgbClr val="FFFFFF"/>
                </a:solidFill>
              </a:rPr>
              <a:t>April 26, 2023</a:t>
            </a:r>
          </a:p>
        </p:txBody>
      </p:sp>
    </p:spTree>
    <p:extLst>
      <p:ext uri="{BB962C8B-B14F-4D97-AF65-F5344CB8AC3E}">
        <p14:creationId xmlns:p14="http://schemas.microsoft.com/office/powerpoint/2010/main" val="107925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tree, outdoor, sky&#10;&#10;Description automatically generated">
            <a:extLst>
              <a:ext uri="{FF2B5EF4-FFF2-40B4-BE49-F238E27FC236}">
                <a16:creationId xmlns:a16="http://schemas.microsoft.com/office/drawing/2014/main" id="{41BA6DDE-F336-4D46-3B31-BEC6B86ED57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25611D7-A825-63DA-8C8F-9A75EAAA58F0}"/>
              </a:ext>
            </a:extLst>
          </p:cNvPr>
          <p:cNvSpPr/>
          <p:nvPr/>
        </p:nvSpPr>
        <p:spPr>
          <a:xfrm>
            <a:off x="838200" y="681037"/>
            <a:ext cx="10628586" cy="549592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normAutofit/>
          </a:bodyPr>
          <a:lstStyle/>
          <a:p>
            <a:r>
              <a:rPr lang="en-US" dirty="0"/>
              <a:t>Community Engagement: Goals</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lnSpcReduction="10000"/>
          </a:bodyPr>
          <a:lstStyle/>
          <a:p>
            <a:r>
              <a:rPr lang="en-US" sz="3200" b="1" i="0" u="none" strike="noStrike" baseline="0" dirty="0"/>
              <a:t>Goal: Build understanding of Arlington’s history, people, and historic places.</a:t>
            </a:r>
            <a:endParaRPr lang="en-US" sz="3200" b="0" i="0" u="none" strike="noStrike" baseline="0" dirty="0"/>
          </a:p>
          <a:p>
            <a:pPr lvl="1"/>
            <a:r>
              <a:rPr lang="en-US" b="1" i="0" u="none" strike="noStrike" baseline="0" dirty="0"/>
              <a:t>Objective: </a:t>
            </a:r>
            <a:r>
              <a:rPr lang="en-US" b="0" i="0" u="none" strike="noStrike" baseline="0" dirty="0"/>
              <a:t>Highlight Arlington’s </a:t>
            </a:r>
            <a:r>
              <a:rPr lang="en-US" dirty="0"/>
              <a:t>diverse populations </a:t>
            </a:r>
            <a:r>
              <a:rPr lang="en-US" b="0" i="0" u="none" strike="noStrike" baseline="0" dirty="0"/>
              <a:t>and historic places.</a:t>
            </a:r>
          </a:p>
          <a:p>
            <a:pPr lvl="1"/>
            <a:r>
              <a:rPr lang="en-US" b="1" i="0" u="none" strike="noStrike" baseline="0" dirty="0"/>
              <a:t>Objective: </a:t>
            </a:r>
            <a:r>
              <a:rPr lang="en-US" b="0" i="0" u="none" strike="noStrike" baseline="0" dirty="0"/>
              <a:t>Conduct one outreach effort quarterly.</a:t>
            </a:r>
          </a:p>
          <a:p>
            <a:r>
              <a:rPr lang="en-US" sz="3200" b="1" i="0" u="none" strike="noStrike" baseline="0" dirty="0"/>
              <a:t>Goal: Build support for preservation of Arlington’s historic places.</a:t>
            </a:r>
            <a:endParaRPr lang="en-US" sz="3200" b="0" i="0" u="none" strike="noStrike" baseline="0" dirty="0"/>
          </a:p>
          <a:p>
            <a:pPr lvl="1"/>
            <a:r>
              <a:rPr lang="en-US" b="1" i="0" u="none" strike="noStrike" baseline="0" dirty="0"/>
              <a:t>Objective: </a:t>
            </a:r>
            <a:r>
              <a:rPr lang="en-US" b="0" i="0" u="none" strike="noStrike" baseline="0" dirty="0"/>
              <a:t>Develop a regular “annual report”-style update on historic preservation.</a:t>
            </a:r>
          </a:p>
          <a:p>
            <a:pPr lvl="1"/>
            <a:r>
              <a:rPr lang="en-US" b="1" i="0" u="none" strike="noStrike" baseline="0" dirty="0"/>
              <a:t>Objective: </a:t>
            </a:r>
            <a:r>
              <a:rPr lang="en-US" b="0" i="0" u="none" strike="noStrike" baseline="0" dirty="0"/>
              <a:t>Continue </a:t>
            </a:r>
            <a:r>
              <a:rPr lang="en-US" dirty="0"/>
              <a:t>and expand the </a:t>
            </a:r>
            <a:r>
              <a:rPr lang="en-US" b="0" i="0" u="none" strike="noStrike" baseline="0" dirty="0"/>
              <a:t>HPP digital newsletter.</a:t>
            </a:r>
          </a:p>
          <a:p>
            <a:pPr lvl="1"/>
            <a:r>
              <a:rPr lang="en-US" b="1" i="0" u="none" strike="noStrike" baseline="0" dirty="0"/>
              <a:t>Objective: </a:t>
            </a:r>
            <a:r>
              <a:rPr lang="en-US" b="0" i="0" u="none" strike="noStrike" baseline="0" dirty="0"/>
              <a:t>Reach out to areas and communities that typically have not participated in historic preservation activities.</a:t>
            </a:r>
            <a:endParaRPr lang="en-US" dirty="0"/>
          </a:p>
        </p:txBody>
      </p:sp>
    </p:spTree>
    <p:extLst>
      <p:ext uri="{BB962C8B-B14F-4D97-AF65-F5344CB8AC3E}">
        <p14:creationId xmlns:p14="http://schemas.microsoft.com/office/powerpoint/2010/main" val="125277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lstStyle/>
          <a:p>
            <a:r>
              <a:rPr lang="en-US" dirty="0"/>
              <a:t>Incentives for Preservation: Goals</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lnSpcReduction="10000"/>
          </a:bodyPr>
          <a:lstStyle/>
          <a:p>
            <a:r>
              <a:rPr lang="en-US" sz="3600" b="1" i="0" u="none" strike="noStrike" baseline="0" dirty="0">
                <a:solidFill>
                  <a:srgbClr val="000000"/>
                </a:solidFill>
              </a:rPr>
              <a:t>Goal: Provide incentives for preservation.</a:t>
            </a:r>
            <a:endParaRPr lang="en-US" sz="3600" b="0" i="0" u="none" strike="noStrike" baseline="0" dirty="0">
              <a:solidFill>
                <a:srgbClr val="000000"/>
              </a:solidFill>
            </a:endParaRPr>
          </a:p>
          <a:p>
            <a:pPr lvl="1"/>
            <a:r>
              <a:rPr lang="en-US" sz="2800" b="1" i="0" u="none" strike="noStrike" baseline="0" dirty="0">
                <a:solidFill>
                  <a:srgbClr val="000000"/>
                </a:solidFill>
              </a:rPr>
              <a:t>Objective: </a:t>
            </a:r>
            <a:r>
              <a:rPr lang="en-US" sz="2800" b="0" i="0" u="none" strike="noStrike" baseline="0" dirty="0">
                <a:solidFill>
                  <a:srgbClr val="000000"/>
                </a:solidFill>
              </a:rPr>
              <a:t>Recognize those under local historic districts (LHDs) and preservation easements.</a:t>
            </a:r>
          </a:p>
          <a:p>
            <a:pPr lvl="1"/>
            <a:r>
              <a:rPr lang="en-US" sz="2800" b="1" i="0" u="none" strike="noStrike" baseline="0" dirty="0">
                <a:solidFill>
                  <a:srgbClr val="000000"/>
                </a:solidFill>
              </a:rPr>
              <a:t>Objective: </a:t>
            </a:r>
            <a:r>
              <a:rPr lang="en-US" sz="2800" b="0" i="0" u="none" strike="noStrike" baseline="0" dirty="0">
                <a:solidFill>
                  <a:srgbClr val="000000"/>
                </a:solidFill>
              </a:rPr>
              <a:t>Provide financial incentives for preservation.</a:t>
            </a:r>
          </a:p>
          <a:p>
            <a:pPr lvl="1"/>
            <a:r>
              <a:rPr lang="en-US" sz="2800" b="1" i="0" u="none" strike="noStrike" baseline="0" dirty="0">
                <a:solidFill>
                  <a:srgbClr val="000000"/>
                </a:solidFill>
              </a:rPr>
              <a:t>Objective: </a:t>
            </a:r>
            <a:r>
              <a:rPr lang="en-US" sz="2800" b="0" i="0" u="none" strike="noStrike" baseline="0" dirty="0">
                <a:solidFill>
                  <a:srgbClr val="000000"/>
                </a:solidFill>
              </a:rPr>
              <a:t>Pursue flexible zoning standards (to the extent permitted by law) for historic buildings undergoing rehabilitation or adaptive reuse.</a:t>
            </a:r>
          </a:p>
          <a:p>
            <a:pPr lvl="1"/>
            <a:r>
              <a:rPr lang="en-US" sz="2800" b="1" i="0" u="none" strike="noStrike" baseline="0" dirty="0">
                <a:solidFill>
                  <a:srgbClr val="000000"/>
                </a:solidFill>
              </a:rPr>
              <a:t>Objective: </a:t>
            </a:r>
            <a:r>
              <a:rPr lang="en-US" sz="2800" b="0" i="0" u="none" strike="noStrike" baseline="0" dirty="0">
                <a:solidFill>
                  <a:srgbClr val="000000"/>
                </a:solidFill>
              </a:rPr>
              <a:t>Partner and coordinate with County departments and divisions to establish a menu of County provided benefits available to owners of LHDs, recorded preservation easements, or historic properties under site plan or development review.</a:t>
            </a:r>
            <a:endParaRPr lang="en-US" sz="4400" dirty="0"/>
          </a:p>
        </p:txBody>
      </p:sp>
    </p:spTree>
    <p:extLst>
      <p:ext uri="{BB962C8B-B14F-4D97-AF65-F5344CB8AC3E}">
        <p14:creationId xmlns:p14="http://schemas.microsoft.com/office/powerpoint/2010/main" val="184287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Rectangle 35">
            <a:extLst>
              <a:ext uri="{FF2B5EF4-FFF2-40B4-BE49-F238E27FC236}">
                <a16:creationId xmlns:a16="http://schemas.microsoft.com/office/drawing/2014/main" id="{B908E8DC-1025-4FCC-873D-DC5C2ADE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a:xfrm>
            <a:off x="422899" y="540168"/>
            <a:ext cx="4274607" cy="1628606"/>
          </a:xfrm>
        </p:spPr>
        <p:txBody>
          <a:bodyPr anchor="b">
            <a:normAutofit/>
          </a:bodyPr>
          <a:lstStyle/>
          <a:p>
            <a:r>
              <a:rPr lang="en-US" sz="4800" dirty="0"/>
              <a:t>Partnerships: Goals</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a:xfrm>
            <a:off x="422899" y="2181878"/>
            <a:ext cx="4274607" cy="3794020"/>
          </a:xfrm>
        </p:spPr>
        <p:txBody>
          <a:bodyPr anchor="t">
            <a:normAutofit lnSpcReduction="10000"/>
          </a:bodyPr>
          <a:lstStyle/>
          <a:p>
            <a:r>
              <a:rPr lang="en-US" sz="2000" b="1" i="0" u="none" strike="noStrike" baseline="0" dirty="0"/>
              <a:t>Goal: Formalize and define the inclusion of historic preservation into other County planning and reviews.</a:t>
            </a:r>
            <a:endParaRPr lang="en-US" sz="2000" b="0" i="0" u="none" strike="noStrike" baseline="0" dirty="0"/>
          </a:p>
          <a:p>
            <a:pPr lvl="1"/>
            <a:r>
              <a:rPr lang="en-US" sz="2000" b="1" i="0" u="none" strike="noStrike" baseline="0" dirty="0"/>
              <a:t>Objective: </a:t>
            </a:r>
            <a:r>
              <a:rPr lang="en-US" sz="2000" i="0" u="none" strike="noStrike" baseline="0" dirty="0"/>
              <a:t>Develop </a:t>
            </a:r>
            <a:r>
              <a:rPr lang="en-US" sz="2000" b="0" i="0" u="none" strike="noStrike" baseline="0" dirty="0"/>
              <a:t>proactive, constructive, and consistent partnerships among historic preservation and other County functions.</a:t>
            </a:r>
          </a:p>
          <a:p>
            <a:pPr lvl="1"/>
            <a:r>
              <a:rPr lang="en-US" sz="2000" b="1" dirty="0"/>
              <a:t>Objective:</a:t>
            </a:r>
            <a:r>
              <a:rPr lang="en-US" sz="2000" dirty="0"/>
              <a:t> Require historic preservation to be included in all Sector Plans, Area Plans, Long-Range Plans, and countywide planning studies.</a:t>
            </a:r>
            <a:endParaRPr lang="en-US" sz="2000" b="0" i="0" u="none" strike="noStrike" baseline="0" dirty="0"/>
          </a:p>
        </p:txBody>
      </p:sp>
      <p:pic>
        <p:nvPicPr>
          <p:cNvPr id="5" name="Picture 4" descr="A picture containing tree, outdoor, plant&#10;&#10;Description automatically generated">
            <a:extLst>
              <a:ext uri="{FF2B5EF4-FFF2-40B4-BE49-F238E27FC236}">
                <a16:creationId xmlns:a16="http://schemas.microsoft.com/office/drawing/2014/main" id="{5E5F2D81-BD0E-98C0-4A64-4BBF93C128C5}"/>
              </a:ext>
            </a:extLst>
          </p:cNvPr>
          <p:cNvPicPr>
            <a:picLocks noChangeAspect="1"/>
          </p:cNvPicPr>
          <p:nvPr/>
        </p:nvPicPr>
        <p:blipFill rotWithShape="1">
          <a:blip r:embed="rId2">
            <a:extLst>
              <a:ext uri="{28A0092B-C50C-407E-A947-70E740481C1C}">
                <a14:useLocalDpi xmlns:a14="http://schemas.microsoft.com/office/drawing/2010/main" val="0"/>
              </a:ext>
            </a:extLst>
          </a:blip>
          <a:srcRect t="10958" r="3" b="10420"/>
          <a:stretch/>
        </p:blipFill>
        <p:spPr>
          <a:xfrm rot="5400000">
            <a:off x="4094243" y="1817150"/>
            <a:ext cx="5445836" cy="3211333"/>
          </a:xfrm>
          <a:prstGeom prst="rect">
            <a:avLst/>
          </a:prstGeom>
        </p:spPr>
      </p:pic>
      <p:pic>
        <p:nvPicPr>
          <p:cNvPr id="7" name="Picture 6" descr="A picture containing tree, outdoor, plant&#10;&#10;Description automatically generated">
            <a:extLst>
              <a:ext uri="{FF2B5EF4-FFF2-40B4-BE49-F238E27FC236}">
                <a16:creationId xmlns:a16="http://schemas.microsoft.com/office/drawing/2014/main" id="{C07ECFE3-5F5C-56BB-7DEB-46BB0A368C75}"/>
              </a:ext>
            </a:extLst>
          </p:cNvPr>
          <p:cNvPicPr>
            <a:picLocks noChangeAspect="1"/>
          </p:cNvPicPr>
          <p:nvPr/>
        </p:nvPicPr>
        <p:blipFill rotWithShape="1">
          <a:blip r:embed="rId3">
            <a:extLst>
              <a:ext uri="{28A0092B-C50C-407E-A947-70E740481C1C}">
                <a14:useLocalDpi xmlns:a14="http://schemas.microsoft.com/office/drawing/2010/main" val="0"/>
              </a:ext>
            </a:extLst>
          </a:blip>
          <a:srcRect r="4613" b="3"/>
          <a:stretch/>
        </p:blipFill>
        <p:spPr>
          <a:xfrm rot="5400000">
            <a:off x="7419271" y="1842035"/>
            <a:ext cx="5445836" cy="3211333"/>
          </a:xfrm>
          <a:prstGeom prst="rect">
            <a:avLst/>
          </a:prstGeom>
        </p:spPr>
      </p:pic>
      <p:cxnSp>
        <p:nvCxnSpPr>
          <p:cNvPr id="38" name="Straight Connector 37">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42" name="Straight Connector 4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632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63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1678-E00F-ED5B-5AD9-4C937B337257}"/>
              </a:ext>
            </a:extLst>
          </p:cNvPr>
          <p:cNvSpPr>
            <a:spLocks noGrp="1"/>
          </p:cNvSpPr>
          <p:nvPr>
            <p:ph type="title"/>
          </p:nvPr>
        </p:nvSpPr>
        <p:spPr/>
        <p:txBody>
          <a:bodyPr/>
          <a:lstStyle/>
          <a:p>
            <a:r>
              <a:rPr lang="en-US" sz="4400" dirty="0"/>
              <a:t>Partnerships: Goals (cont.)</a:t>
            </a:r>
            <a:endParaRPr lang="en-US" dirty="0"/>
          </a:p>
        </p:txBody>
      </p:sp>
      <p:sp>
        <p:nvSpPr>
          <p:cNvPr id="3" name="Content Placeholder 2">
            <a:extLst>
              <a:ext uri="{FF2B5EF4-FFF2-40B4-BE49-F238E27FC236}">
                <a16:creationId xmlns:a16="http://schemas.microsoft.com/office/drawing/2014/main" id="{9AA62927-55DE-F89C-505A-76CC3A8C7A30}"/>
              </a:ext>
            </a:extLst>
          </p:cNvPr>
          <p:cNvSpPr>
            <a:spLocks noGrp="1"/>
          </p:cNvSpPr>
          <p:nvPr>
            <p:ph idx="1"/>
          </p:nvPr>
        </p:nvSpPr>
        <p:spPr/>
        <p:txBody>
          <a:bodyPr>
            <a:normAutofit/>
          </a:bodyPr>
          <a:lstStyle/>
          <a:p>
            <a:r>
              <a:rPr lang="en-US" sz="3200" dirty="0"/>
              <a:t>Goal: Integrate historic preservation with priority initiatives.</a:t>
            </a:r>
          </a:p>
          <a:p>
            <a:pPr lvl="1"/>
            <a:r>
              <a:rPr lang="en-US" sz="2800" b="1" dirty="0"/>
              <a:t>Objective:</a:t>
            </a:r>
            <a:r>
              <a:rPr lang="en-US" sz="2800" dirty="0"/>
              <a:t> Increase partnership between affordable housing and historic preservation.</a:t>
            </a:r>
          </a:p>
          <a:p>
            <a:pPr lvl="1"/>
            <a:r>
              <a:rPr lang="en-US" sz="2800" b="1" dirty="0"/>
              <a:t>Objective:</a:t>
            </a:r>
            <a:r>
              <a:rPr lang="en-US" sz="2800" dirty="0"/>
              <a:t> Provide support for retrofitting historic properties for improved energy efficiency.</a:t>
            </a:r>
          </a:p>
          <a:p>
            <a:pPr lvl="1"/>
            <a:r>
              <a:rPr lang="en-US" sz="2800" b="1" dirty="0"/>
              <a:t>Objective:</a:t>
            </a:r>
            <a:r>
              <a:rPr lang="en-US" sz="2800" dirty="0"/>
              <a:t> Support the role of trees, vegetation, and landscape design in historic neighborhoods and landscapes.</a:t>
            </a:r>
          </a:p>
          <a:p>
            <a:endParaRPr lang="en-US" sz="3200" dirty="0"/>
          </a:p>
        </p:txBody>
      </p:sp>
    </p:spTree>
    <p:extLst>
      <p:ext uri="{BB962C8B-B14F-4D97-AF65-F5344CB8AC3E}">
        <p14:creationId xmlns:p14="http://schemas.microsoft.com/office/powerpoint/2010/main" val="210638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2B198BE-F6DF-4465-B329-28C9E71EB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a:xfrm>
            <a:off x="4826002" y="457201"/>
            <a:ext cx="6743698" cy="1556870"/>
          </a:xfrm>
        </p:spPr>
        <p:txBody>
          <a:bodyPr anchor="b">
            <a:normAutofit/>
          </a:bodyPr>
          <a:lstStyle/>
          <a:p>
            <a:r>
              <a:rPr lang="en-US" sz="4000" dirty="0"/>
              <a:t>Partnerships: Goals (cont.)</a:t>
            </a:r>
          </a:p>
        </p:txBody>
      </p:sp>
      <p:pic>
        <p:nvPicPr>
          <p:cNvPr id="5" name="Picture 4" descr="A picture containing grass, tree, outdoor, lawn&#10;&#10;Description automatically generated">
            <a:extLst>
              <a:ext uri="{FF2B5EF4-FFF2-40B4-BE49-F238E27FC236}">
                <a16:creationId xmlns:a16="http://schemas.microsoft.com/office/drawing/2014/main" id="{1B429838-450D-3CDD-F040-4861BFBEB764}"/>
              </a:ext>
            </a:extLst>
          </p:cNvPr>
          <p:cNvPicPr>
            <a:picLocks noChangeAspect="1"/>
          </p:cNvPicPr>
          <p:nvPr/>
        </p:nvPicPr>
        <p:blipFill rotWithShape="1">
          <a:blip r:embed="rId2">
            <a:extLst>
              <a:ext uri="{28A0092B-C50C-407E-A947-70E740481C1C}">
                <a14:useLocalDpi xmlns:a14="http://schemas.microsoft.com/office/drawing/2010/main" val="0"/>
              </a:ext>
            </a:extLst>
          </a:blip>
          <a:srcRect l="10045" r="19503" b="1"/>
          <a:stretch/>
        </p:blipFill>
        <p:spPr>
          <a:xfrm>
            <a:off x="-1" y="10"/>
            <a:ext cx="4038601" cy="3224437"/>
          </a:xfrm>
          <a:prstGeom prst="rect">
            <a:avLst/>
          </a:prstGeom>
        </p:spPr>
      </p:pic>
      <p:pic>
        <p:nvPicPr>
          <p:cNvPr id="7" name="Picture 6" descr="A picture containing text, grass, tree, outdoor&#10;&#10;Description automatically generated">
            <a:extLst>
              <a:ext uri="{FF2B5EF4-FFF2-40B4-BE49-F238E27FC236}">
                <a16:creationId xmlns:a16="http://schemas.microsoft.com/office/drawing/2014/main" id="{9CF7A286-8E35-B43C-131E-F29701DB1782}"/>
              </a:ext>
            </a:extLst>
          </p:cNvPr>
          <p:cNvPicPr>
            <a:picLocks noChangeAspect="1"/>
          </p:cNvPicPr>
          <p:nvPr/>
        </p:nvPicPr>
        <p:blipFill rotWithShape="1">
          <a:blip r:embed="rId3">
            <a:extLst>
              <a:ext uri="{28A0092B-C50C-407E-A947-70E740481C1C}">
                <a14:useLocalDpi xmlns:a14="http://schemas.microsoft.com/office/drawing/2010/main" val="0"/>
              </a:ext>
            </a:extLst>
          </a:blip>
          <a:srcRect l="12609" r="16008" b="1"/>
          <a:stretch/>
        </p:blipFill>
        <p:spPr>
          <a:xfrm>
            <a:off x="20" y="3218008"/>
            <a:ext cx="4038581" cy="3182363"/>
          </a:xfrm>
          <a:prstGeom prst="rect">
            <a:avLst/>
          </a:prstGeom>
        </p:spPr>
      </p:pic>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a:xfrm>
            <a:off x="4826001" y="2277036"/>
            <a:ext cx="6743700" cy="3461155"/>
          </a:xfrm>
        </p:spPr>
        <p:txBody>
          <a:bodyPr>
            <a:normAutofit fontScale="92500" lnSpcReduction="10000"/>
          </a:bodyPr>
          <a:lstStyle/>
          <a:p>
            <a:r>
              <a:rPr lang="en-US" b="1" i="0" u="none" strike="noStrike" baseline="0" dirty="0"/>
              <a:t>Goal: Explicitly address cultural landscapes in Arlington.</a:t>
            </a:r>
            <a:endParaRPr lang="en-US" b="0" i="0" u="none" strike="noStrike" baseline="0" dirty="0"/>
          </a:p>
          <a:p>
            <a:pPr lvl="1"/>
            <a:r>
              <a:rPr lang="en-US" sz="2800" b="1" i="0" u="none" strike="noStrike" baseline="0" dirty="0"/>
              <a:t>Objective: </a:t>
            </a:r>
            <a:r>
              <a:rPr lang="en-US" sz="2800" b="0" i="0" u="none" strike="noStrike" baseline="0" dirty="0"/>
              <a:t>Develop recommendations for maintenance and development issues at cemeteries and burial grounds.</a:t>
            </a:r>
          </a:p>
          <a:p>
            <a:pPr lvl="1"/>
            <a:r>
              <a:rPr lang="en-US" sz="2800" b="1" i="0" u="none" strike="noStrike" baseline="0" dirty="0"/>
              <a:t>Objective: </a:t>
            </a:r>
            <a:r>
              <a:rPr lang="en-US" sz="2800" b="0" i="0" u="none" strike="noStrike" baseline="0" dirty="0"/>
              <a:t>Work with partners to understand, interpret, and preserve or enhance the physical historic resources and cultural meaning of County parks and other public spaces.</a:t>
            </a:r>
            <a:endParaRPr lang="en-US" sz="2800" dirty="0"/>
          </a:p>
        </p:txBody>
      </p:sp>
      <p:sp>
        <p:nvSpPr>
          <p:cNvPr id="21" name="Rectangle 2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12192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6400799"/>
            <a:ext cx="815339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989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lstStyle/>
          <a:p>
            <a:r>
              <a:rPr lang="en-US" dirty="0"/>
              <a:t>Regulation: Goals</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lnSpcReduction="10000"/>
          </a:bodyPr>
          <a:lstStyle/>
          <a:p>
            <a:r>
              <a:rPr lang="en-US" sz="3600" b="1" i="0" u="none" strike="noStrike" baseline="0" dirty="0">
                <a:solidFill>
                  <a:srgbClr val="000000"/>
                </a:solidFill>
              </a:rPr>
              <a:t>Goal: Assess and improve the LHD designation process.</a:t>
            </a:r>
            <a:endParaRPr lang="en-US" sz="3600" b="0" i="0" u="none" strike="noStrike" baseline="0" dirty="0">
              <a:solidFill>
                <a:srgbClr val="000000"/>
              </a:solidFill>
            </a:endParaRPr>
          </a:p>
          <a:p>
            <a:pPr lvl="1"/>
            <a:r>
              <a:rPr lang="en-US" sz="2800" b="1" i="0" u="none" strike="noStrike" baseline="0" dirty="0">
                <a:solidFill>
                  <a:srgbClr val="000000"/>
                </a:solidFill>
              </a:rPr>
              <a:t>Objective: </a:t>
            </a:r>
            <a:r>
              <a:rPr lang="en-US" sz="2800" i="0" u="none" strike="noStrike" baseline="0" dirty="0">
                <a:solidFill>
                  <a:srgbClr val="000000"/>
                </a:solidFill>
              </a:rPr>
              <a:t>Evaluate the </a:t>
            </a:r>
            <a:r>
              <a:rPr lang="en-US" sz="2800" b="0" i="0" u="none" strike="noStrike" baseline="0" dirty="0">
                <a:solidFill>
                  <a:srgbClr val="000000"/>
                </a:solidFill>
              </a:rPr>
              <a:t>LHD designation process to strengthen alignment between HALRB recommendations and County </a:t>
            </a:r>
            <a:r>
              <a:rPr lang="en-US" sz="2800" b="0" i="0" u="none" strike="noStrike" baseline="0">
                <a:solidFill>
                  <a:srgbClr val="000000"/>
                </a:solidFill>
              </a:rPr>
              <a:t>Board decisions.</a:t>
            </a:r>
            <a:endParaRPr lang="en-US" sz="2800" b="0" i="0" u="none" strike="noStrike" baseline="0" dirty="0">
              <a:solidFill>
                <a:srgbClr val="000000"/>
              </a:solidFill>
            </a:endParaRPr>
          </a:p>
          <a:p>
            <a:pPr lvl="1"/>
            <a:r>
              <a:rPr lang="en-US" sz="2800" b="1" i="0" u="none" strike="noStrike" baseline="0" dirty="0">
                <a:solidFill>
                  <a:srgbClr val="000000"/>
                </a:solidFill>
              </a:rPr>
              <a:t>Objective: </a:t>
            </a:r>
            <a:r>
              <a:rPr lang="en-US" sz="2800" b="0" i="0" u="none" strike="noStrike" baseline="0" dirty="0">
                <a:solidFill>
                  <a:srgbClr val="000000"/>
                </a:solidFill>
              </a:rPr>
              <a:t>Ensure designation decisions utilize those legal requirements included in the state enabling legislation (Section 15.2-2306) or ACZO (Section 11.3.4).</a:t>
            </a:r>
          </a:p>
          <a:p>
            <a:pPr lvl="1"/>
            <a:r>
              <a:rPr lang="en-US" sz="2800" b="1" i="0" u="none" strike="noStrike" baseline="0" dirty="0">
                <a:solidFill>
                  <a:srgbClr val="000000"/>
                </a:solidFill>
              </a:rPr>
              <a:t>Objective:</a:t>
            </a:r>
            <a:r>
              <a:rPr lang="en-US" sz="2800" i="0" u="none" strike="noStrike" baseline="0" dirty="0">
                <a:solidFill>
                  <a:srgbClr val="000000"/>
                </a:solidFill>
              </a:rPr>
              <a:t> S</a:t>
            </a:r>
            <a:r>
              <a:rPr lang="en-US" sz="2800" dirty="0">
                <a:solidFill>
                  <a:srgbClr val="000000"/>
                </a:solidFill>
              </a:rPr>
              <a:t>eek legislative changes at the state level to align </a:t>
            </a:r>
            <a:r>
              <a:rPr lang="en-US" sz="2800" b="0" i="0" u="none" strike="noStrike" baseline="0" dirty="0">
                <a:solidFill>
                  <a:srgbClr val="000000"/>
                </a:solidFill>
              </a:rPr>
              <a:t>LHD designation process with national benchmarks</a:t>
            </a:r>
            <a:r>
              <a:rPr lang="en-US" sz="2800" b="0" i="0" u="none" strike="noStrike" baseline="0" dirty="0">
                <a:solidFill>
                  <a:srgbClr val="000000"/>
                </a:solidFill>
                <a:latin typeface="Nunito Sans" pitchFamily="2" charset="0"/>
              </a:rPr>
              <a:t>.</a:t>
            </a:r>
            <a:endParaRPr lang="en-US" sz="4400" dirty="0"/>
          </a:p>
        </p:txBody>
      </p:sp>
    </p:spTree>
    <p:extLst>
      <p:ext uri="{BB962C8B-B14F-4D97-AF65-F5344CB8AC3E}">
        <p14:creationId xmlns:p14="http://schemas.microsoft.com/office/powerpoint/2010/main" val="2144123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lstStyle/>
          <a:p>
            <a:r>
              <a:rPr lang="en-US" dirty="0"/>
              <a:t>Regulation: Goals (cont.)</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a:bodyPr>
          <a:lstStyle/>
          <a:p>
            <a:r>
              <a:rPr lang="en-US" sz="3200" b="1" i="0" u="none" strike="noStrike" baseline="0" dirty="0">
                <a:solidFill>
                  <a:srgbClr val="000000"/>
                </a:solidFill>
              </a:rPr>
              <a:t>Goal: Protect structures with meaning beyond architecture and of places that are neither a single building nor a complete large neighborhood, but rather in-between in size.</a:t>
            </a:r>
            <a:endParaRPr lang="en-US" sz="3200" b="0" i="0" u="none" strike="noStrike" baseline="0" dirty="0">
              <a:solidFill>
                <a:srgbClr val="000000"/>
              </a:solidFill>
            </a:endParaRPr>
          </a:p>
          <a:p>
            <a:pPr lvl="1"/>
            <a:r>
              <a:rPr lang="en-US" sz="2800" b="1" i="0" u="none" strike="noStrike" baseline="0" dirty="0">
                <a:solidFill>
                  <a:srgbClr val="000000"/>
                </a:solidFill>
              </a:rPr>
              <a:t>Objective: </a:t>
            </a:r>
            <a:r>
              <a:rPr lang="en-US" sz="2800" b="0" i="0" u="none" strike="noStrike" baseline="0" dirty="0">
                <a:solidFill>
                  <a:srgbClr val="000000"/>
                </a:solidFill>
              </a:rPr>
              <a:t>Pursue the establishment of “Neighborhood Heritage Districts” focused on scale, rhythm/layout, broad materials, or other features in general.</a:t>
            </a:r>
          </a:p>
          <a:p>
            <a:pPr lvl="1"/>
            <a:r>
              <a:rPr lang="en-US" sz="2800" b="1" i="0" u="none" strike="noStrike" baseline="0" dirty="0">
                <a:solidFill>
                  <a:srgbClr val="000000"/>
                </a:solidFill>
              </a:rPr>
              <a:t>Objective: </a:t>
            </a:r>
            <a:r>
              <a:rPr lang="en-US" sz="2800" b="0" i="0" u="none" strike="noStrike" baseline="0" dirty="0">
                <a:solidFill>
                  <a:srgbClr val="000000"/>
                </a:solidFill>
              </a:rPr>
              <a:t>Pursue the establishment of “micro-districts,” which are modestly sized LHDs.</a:t>
            </a:r>
            <a:endParaRPr lang="en-US" sz="4400" dirty="0"/>
          </a:p>
        </p:txBody>
      </p:sp>
    </p:spTree>
    <p:extLst>
      <p:ext uri="{BB962C8B-B14F-4D97-AF65-F5344CB8AC3E}">
        <p14:creationId xmlns:p14="http://schemas.microsoft.com/office/powerpoint/2010/main" val="11841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lstStyle/>
          <a:p>
            <a:r>
              <a:rPr lang="en-US" dirty="0"/>
              <a:t>Regulation: Goals (cont.)</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a:bodyPr>
          <a:lstStyle/>
          <a:p>
            <a:r>
              <a:rPr lang="en-US" sz="3200" b="1" i="0" u="none" strike="noStrike" baseline="0" dirty="0">
                <a:solidFill>
                  <a:srgbClr val="000000"/>
                </a:solidFill>
              </a:rPr>
              <a:t>Goal: Seek preservation for high-risk and underrepresented historic and cultural resources and landscapes.</a:t>
            </a:r>
            <a:endParaRPr lang="en-US" sz="3200" b="0" i="0" u="none" strike="noStrike" baseline="0" dirty="0">
              <a:solidFill>
                <a:srgbClr val="000000"/>
              </a:solidFill>
            </a:endParaRPr>
          </a:p>
          <a:p>
            <a:pPr lvl="1"/>
            <a:r>
              <a:rPr lang="en-US" b="1" i="0" u="none" strike="noStrike" baseline="0" dirty="0">
                <a:solidFill>
                  <a:srgbClr val="000000"/>
                </a:solidFill>
              </a:rPr>
              <a:t>Objective: </a:t>
            </a:r>
            <a:r>
              <a:rPr lang="en-US" b="0" i="0" u="none" strike="noStrike" baseline="0" dirty="0">
                <a:solidFill>
                  <a:srgbClr val="000000"/>
                </a:solidFill>
              </a:rPr>
              <a:t>Prioritize application of historic preservation tools to the highest risk and least protected resources.</a:t>
            </a:r>
          </a:p>
          <a:p>
            <a:r>
              <a:rPr lang="en-US" sz="3200" b="1" i="0" u="none" strike="noStrike" baseline="0" dirty="0">
                <a:solidFill>
                  <a:srgbClr val="000000"/>
                </a:solidFill>
              </a:rPr>
              <a:t>Goal: Establish an Archaeology Program for Arlington County.</a:t>
            </a:r>
            <a:endParaRPr lang="en-US" sz="3200" b="0" i="0" u="none" strike="noStrike" baseline="0" dirty="0">
              <a:solidFill>
                <a:srgbClr val="000000"/>
              </a:solidFill>
            </a:endParaRPr>
          </a:p>
          <a:p>
            <a:pPr lvl="1"/>
            <a:r>
              <a:rPr lang="en-US" b="1" i="0" u="none" strike="noStrike" baseline="0" dirty="0">
                <a:solidFill>
                  <a:srgbClr val="000000"/>
                </a:solidFill>
              </a:rPr>
              <a:t>Objective: </a:t>
            </a:r>
            <a:r>
              <a:rPr lang="en-US" b="0" i="0" u="none" strike="noStrike" baseline="0" dirty="0">
                <a:solidFill>
                  <a:srgbClr val="000000"/>
                </a:solidFill>
              </a:rPr>
              <a:t>Develop and adopt an Archaeology Ordinance.</a:t>
            </a:r>
          </a:p>
          <a:p>
            <a:pPr lvl="1"/>
            <a:r>
              <a:rPr lang="en-US" b="1" i="0" u="none" strike="noStrike" baseline="0" dirty="0">
                <a:solidFill>
                  <a:srgbClr val="000000"/>
                </a:solidFill>
              </a:rPr>
              <a:t>Objective: </a:t>
            </a:r>
            <a:r>
              <a:rPr lang="en-US" b="0" i="0" u="none" strike="noStrike" baseline="0" dirty="0">
                <a:solidFill>
                  <a:srgbClr val="000000"/>
                </a:solidFill>
              </a:rPr>
              <a:t>Develop an archaeology plan.</a:t>
            </a:r>
          </a:p>
          <a:p>
            <a:pPr lvl="1"/>
            <a:r>
              <a:rPr lang="en-US" b="1" i="0" u="none" strike="noStrike" baseline="0" dirty="0">
                <a:solidFill>
                  <a:srgbClr val="000000"/>
                </a:solidFill>
              </a:rPr>
              <a:t>Objective: </a:t>
            </a:r>
            <a:r>
              <a:rPr lang="en-US" b="0" i="0" u="none" strike="noStrike" baseline="0" dirty="0">
                <a:solidFill>
                  <a:srgbClr val="000000"/>
                </a:solidFill>
              </a:rPr>
              <a:t>Develop an archaeology review process for projects on County property.</a:t>
            </a:r>
            <a:endParaRPr lang="en-US" sz="4000" dirty="0"/>
          </a:p>
        </p:txBody>
      </p:sp>
    </p:spTree>
    <p:extLst>
      <p:ext uri="{BB962C8B-B14F-4D97-AF65-F5344CB8AC3E}">
        <p14:creationId xmlns:p14="http://schemas.microsoft.com/office/powerpoint/2010/main" val="1405909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FAD3E2-9035-0527-0B69-0E002EB4E671}"/>
              </a:ext>
            </a:extLst>
          </p:cNvPr>
          <p:cNvPicPr>
            <a:picLocks noChangeAspect="1"/>
          </p:cNvPicPr>
          <p:nvPr/>
        </p:nvPicPr>
        <p:blipFill rotWithShape="1">
          <a:blip r:embed="rId2">
            <a:alphaModFix amt="60000"/>
          </a:blip>
          <a:srcRect t="10628" r="6009"/>
          <a:stretch/>
        </p:blipFill>
        <p:spPr>
          <a:xfrm>
            <a:off x="-1" y="435429"/>
            <a:ext cx="12684542" cy="6422571"/>
          </a:xfrm>
          <a:prstGeom prst="rect">
            <a:avLst/>
          </a:prstGeom>
        </p:spPr>
      </p:pic>
      <p:sp>
        <p:nvSpPr>
          <p:cNvPr id="6" name="Rectangle 5">
            <a:extLst>
              <a:ext uri="{FF2B5EF4-FFF2-40B4-BE49-F238E27FC236}">
                <a16:creationId xmlns:a16="http://schemas.microsoft.com/office/drawing/2014/main" id="{38974684-9AA4-B09E-8A51-734300395A55}"/>
              </a:ext>
            </a:extLst>
          </p:cNvPr>
          <p:cNvSpPr/>
          <p:nvPr/>
        </p:nvSpPr>
        <p:spPr>
          <a:xfrm>
            <a:off x="522514" y="557190"/>
            <a:ext cx="11157857" cy="5743622"/>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a:xfrm>
            <a:off x="838199" y="557189"/>
            <a:ext cx="5155263" cy="5571899"/>
          </a:xfrm>
        </p:spPr>
        <p:txBody>
          <a:bodyPr>
            <a:normAutofit/>
          </a:bodyPr>
          <a:lstStyle/>
          <a:p>
            <a:r>
              <a:rPr lang="en-US" dirty="0">
                <a:solidFill>
                  <a:srgbClr val="FFFFFF"/>
                </a:solidFill>
              </a:rPr>
              <a:t>Technology, Information, and Tools: Goals</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a:xfrm>
            <a:off x="6195375" y="557189"/>
            <a:ext cx="5158424" cy="5571899"/>
          </a:xfrm>
        </p:spPr>
        <p:txBody>
          <a:bodyPr anchor="ctr">
            <a:normAutofit/>
          </a:bodyPr>
          <a:lstStyle/>
          <a:p>
            <a:r>
              <a:rPr lang="en-US" sz="2400" b="1" i="0" u="none" strike="noStrike" baseline="0" dirty="0">
                <a:solidFill>
                  <a:srgbClr val="FFFFFF"/>
                </a:solidFill>
                <a:latin typeface="Nunito Sans Black" pitchFamily="2" charset="0"/>
              </a:rPr>
              <a:t>Goal: </a:t>
            </a:r>
            <a:r>
              <a:rPr lang="en-US" sz="2400" b="1" i="0" u="none" strike="noStrike" baseline="0" dirty="0">
                <a:solidFill>
                  <a:srgbClr val="FFFFFF"/>
                </a:solidFill>
                <a:latin typeface="Nunito Sans SemiBold" pitchFamily="2" charset="0"/>
              </a:rPr>
              <a:t>Expand and improve the usability of the Historic Resources Inventory (HRI). </a:t>
            </a:r>
            <a:endParaRPr lang="en-US" sz="2400" b="0" i="0" u="none" strike="noStrike" baseline="0" dirty="0">
              <a:solidFill>
                <a:srgbClr val="FFFFFF"/>
              </a:solidFill>
              <a:latin typeface="Nunito Sans SemiBold" pitchFamily="2" charset="0"/>
            </a:endParaRPr>
          </a:p>
          <a:p>
            <a:pPr lvl="1"/>
            <a:r>
              <a:rPr lang="en-US" b="1" i="0" u="none" strike="noStrike" baseline="0" dirty="0">
                <a:solidFill>
                  <a:srgbClr val="FFFFFF"/>
                </a:solidFill>
                <a:latin typeface="Nunito Sans Black" pitchFamily="2" charset="0"/>
              </a:rPr>
              <a:t>Objective: </a:t>
            </a:r>
            <a:r>
              <a:rPr lang="en-US" b="0" i="0" u="none" strike="noStrike" baseline="0" dirty="0">
                <a:solidFill>
                  <a:srgbClr val="FFFFFF"/>
                </a:solidFill>
                <a:latin typeface="Nunito Sans" pitchFamily="2" charset="0"/>
              </a:rPr>
              <a:t>Make corrections to Phase 1 of the HRI.</a:t>
            </a:r>
          </a:p>
          <a:p>
            <a:pPr lvl="1"/>
            <a:r>
              <a:rPr lang="en-US" b="1" i="0" u="none" strike="noStrike" baseline="0" dirty="0">
                <a:solidFill>
                  <a:srgbClr val="FFFFFF"/>
                </a:solidFill>
                <a:latin typeface="Nunito Sans Black" pitchFamily="2" charset="0"/>
              </a:rPr>
              <a:t>Objective: </a:t>
            </a:r>
            <a:r>
              <a:rPr lang="en-US" b="0" i="0" u="none" strike="noStrike" baseline="0" dirty="0">
                <a:solidFill>
                  <a:srgbClr val="FFFFFF"/>
                </a:solidFill>
                <a:latin typeface="Nunito Sans" pitchFamily="2" charset="0"/>
              </a:rPr>
              <a:t>Provide clearer policy requirements for HRI-listed properties.</a:t>
            </a:r>
          </a:p>
          <a:p>
            <a:pPr lvl="1"/>
            <a:r>
              <a:rPr lang="en-US" b="1" i="0" u="none" strike="noStrike" baseline="0" dirty="0">
                <a:solidFill>
                  <a:srgbClr val="FFFFFF"/>
                </a:solidFill>
                <a:latin typeface="Nunito Sans Black" pitchFamily="2" charset="0"/>
              </a:rPr>
              <a:t>Objective: </a:t>
            </a:r>
            <a:r>
              <a:rPr lang="en-US" b="0" i="0" u="none" strike="noStrike" baseline="0" dirty="0">
                <a:solidFill>
                  <a:srgbClr val="FFFFFF"/>
                </a:solidFill>
                <a:latin typeface="Nunito Sans" pitchFamily="2" charset="0"/>
              </a:rPr>
              <a:t>Provide accessible Geographic Information Systems (GIS) mapping connectivity to the HRI.</a:t>
            </a:r>
          </a:p>
          <a:p>
            <a:pPr lvl="1"/>
            <a:r>
              <a:rPr lang="en-US" b="1" i="0" u="none" strike="noStrike" baseline="0" dirty="0">
                <a:solidFill>
                  <a:srgbClr val="FFFFFF"/>
                </a:solidFill>
                <a:latin typeface="Nunito Sans Black" pitchFamily="2" charset="0"/>
              </a:rPr>
              <a:t>Objective: </a:t>
            </a:r>
            <a:r>
              <a:rPr lang="en-US" b="0" i="0" u="none" strike="noStrike" baseline="0" dirty="0">
                <a:solidFill>
                  <a:srgbClr val="FFFFFF"/>
                </a:solidFill>
                <a:latin typeface="Nunito Sans" pitchFamily="2" charset="0"/>
              </a:rPr>
              <a:t>Develop a Phase 2 of the HRI.</a:t>
            </a:r>
            <a:endParaRPr lang="en-US" dirty="0">
              <a:solidFill>
                <a:srgbClr val="FFFFFF"/>
              </a:solidFill>
            </a:endParaRPr>
          </a:p>
        </p:txBody>
      </p:sp>
    </p:spTree>
    <p:extLst>
      <p:ext uri="{BB962C8B-B14F-4D97-AF65-F5344CB8AC3E}">
        <p14:creationId xmlns:p14="http://schemas.microsoft.com/office/powerpoint/2010/main" val="104360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45BD-0D02-C8AC-92AE-C805BEAB1463}"/>
              </a:ext>
            </a:extLst>
          </p:cNvPr>
          <p:cNvSpPr>
            <a:spLocks noGrp="1"/>
          </p:cNvSpPr>
          <p:nvPr>
            <p:ph type="title"/>
          </p:nvPr>
        </p:nvSpPr>
        <p:spPr/>
        <p:txBody>
          <a:bodyPr/>
          <a:lstStyle/>
          <a:p>
            <a:r>
              <a:rPr lang="en-US" dirty="0"/>
              <a:t>Technology, Information, and Tools: Goals (cont.)</a:t>
            </a:r>
          </a:p>
        </p:txBody>
      </p:sp>
      <p:sp>
        <p:nvSpPr>
          <p:cNvPr id="3" name="Content Placeholder 2">
            <a:extLst>
              <a:ext uri="{FF2B5EF4-FFF2-40B4-BE49-F238E27FC236}">
                <a16:creationId xmlns:a16="http://schemas.microsoft.com/office/drawing/2014/main" id="{55E69A2C-08E6-C8E7-C65E-8549C9917AA7}"/>
              </a:ext>
            </a:extLst>
          </p:cNvPr>
          <p:cNvSpPr>
            <a:spLocks noGrp="1"/>
          </p:cNvSpPr>
          <p:nvPr>
            <p:ph idx="1"/>
          </p:nvPr>
        </p:nvSpPr>
        <p:spPr/>
        <p:txBody>
          <a:bodyPr>
            <a:normAutofit/>
          </a:bodyPr>
          <a:lstStyle/>
          <a:p>
            <a:r>
              <a:rPr lang="en-US" sz="3200" b="1" i="0" u="none" strike="noStrike" baseline="0" dirty="0">
                <a:solidFill>
                  <a:srgbClr val="000000"/>
                </a:solidFill>
              </a:rPr>
              <a:t>Goal: Improve and expand the County’s historic preservation information systems. </a:t>
            </a:r>
            <a:endParaRPr lang="en-US" sz="3200" b="0" i="0" u="none" strike="noStrike" baseline="0" dirty="0">
              <a:solidFill>
                <a:srgbClr val="000000"/>
              </a:solidFill>
            </a:endParaRPr>
          </a:p>
          <a:p>
            <a:pPr lvl="1"/>
            <a:r>
              <a:rPr lang="en-US" b="1" i="0" u="none" strike="noStrike" baseline="0" dirty="0">
                <a:solidFill>
                  <a:srgbClr val="000000"/>
                </a:solidFill>
              </a:rPr>
              <a:t>Objective: </a:t>
            </a:r>
            <a:r>
              <a:rPr lang="en-US" b="0" i="0" u="none" strike="noStrike" baseline="0" dirty="0">
                <a:solidFill>
                  <a:srgbClr val="000000"/>
                </a:solidFill>
              </a:rPr>
              <a:t>Conduct additional architectural and cultural surveys and studies.</a:t>
            </a:r>
          </a:p>
          <a:p>
            <a:pPr lvl="1"/>
            <a:r>
              <a:rPr lang="en-US" b="1" i="0" u="none" strike="noStrike" baseline="0" dirty="0">
                <a:solidFill>
                  <a:srgbClr val="000000"/>
                </a:solidFill>
              </a:rPr>
              <a:t>Objective: </a:t>
            </a:r>
            <a:r>
              <a:rPr lang="en-US" b="0" i="0" u="none" strike="noStrike" baseline="0" dirty="0">
                <a:solidFill>
                  <a:srgbClr val="000000"/>
                </a:solidFill>
              </a:rPr>
              <a:t>Complete the African American Multiple Property Documentation heritage survey.</a:t>
            </a:r>
          </a:p>
          <a:p>
            <a:pPr lvl="1"/>
            <a:r>
              <a:rPr lang="en-US" b="1" i="0" u="none" strike="noStrike" baseline="0" dirty="0">
                <a:solidFill>
                  <a:srgbClr val="000000"/>
                </a:solidFill>
              </a:rPr>
              <a:t>Objective: </a:t>
            </a:r>
            <a:r>
              <a:rPr lang="en-US" b="0" i="0" u="none" strike="noStrike" baseline="0" dirty="0">
                <a:solidFill>
                  <a:srgbClr val="000000"/>
                </a:solidFill>
              </a:rPr>
              <a:t>Share Arlington’s historic preservation data, information, and physical records.</a:t>
            </a:r>
          </a:p>
          <a:p>
            <a:pPr lvl="1"/>
            <a:r>
              <a:rPr lang="en-US" b="1" i="0" u="none" strike="noStrike" baseline="0" dirty="0">
                <a:solidFill>
                  <a:srgbClr val="000000"/>
                </a:solidFill>
              </a:rPr>
              <a:t>Objective:</a:t>
            </a:r>
            <a:r>
              <a:rPr lang="en-US" b="0" i="0" u="none" strike="noStrike" baseline="0" dirty="0">
                <a:solidFill>
                  <a:srgbClr val="000000"/>
                </a:solidFill>
              </a:rPr>
              <a:t> Establish a Countywide historic archival records program and records management function.</a:t>
            </a:r>
          </a:p>
          <a:p>
            <a:pPr lvl="1"/>
            <a:r>
              <a:rPr lang="en-US" b="1" i="0" u="none" strike="noStrike" baseline="0" dirty="0">
                <a:solidFill>
                  <a:srgbClr val="000000"/>
                </a:solidFill>
              </a:rPr>
              <a:t>Objective: </a:t>
            </a:r>
            <a:r>
              <a:rPr lang="en-US" b="0" i="0" u="none" strike="noStrike" baseline="0" dirty="0">
                <a:solidFill>
                  <a:srgbClr val="000000"/>
                </a:solidFill>
              </a:rPr>
              <a:t>Inventory and integrate the risks for historic properties into historic preservation information systems.</a:t>
            </a:r>
            <a:endParaRPr lang="en-US" sz="4000" dirty="0"/>
          </a:p>
        </p:txBody>
      </p:sp>
    </p:spTree>
    <p:extLst>
      <p:ext uri="{BB962C8B-B14F-4D97-AF65-F5344CB8AC3E}">
        <p14:creationId xmlns:p14="http://schemas.microsoft.com/office/powerpoint/2010/main" val="351362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010396-66CC-2925-B1D5-6119A460D02D}"/>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t>Welcome &amp; Introductions</a:t>
            </a:r>
          </a:p>
        </p:txBody>
      </p:sp>
      <p:sp>
        <p:nvSpPr>
          <p:cNvPr id="3" name="Text Placeholder 2">
            <a:extLst>
              <a:ext uri="{FF2B5EF4-FFF2-40B4-BE49-F238E27FC236}">
                <a16:creationId xmlns:a16="http://schemas.microsoft.com/office/drawing/2014/main" id="{4DEB7C2B-46C8-9736-3B7D-FC6716E9678B}"/>
              </a:ext>
            </a:extLst>
          </p:cNvPr>
          <p:cNvSpPr>
            <a:spLocks noGrp="1"/>
          </p:cNvSpPr>
          <p:nvPr>
            <p:ph type="body" idx="1"/>
          </p:nvPr>
        </p:nvSpPr>
        <p:spPr>
          <a:xfrm>
            <a:off x="7380408" y="4629234"/>
            <a:ext cx="3973386" cy="1485319"/>
          </a:xfrm>
          <a:noFill/>
        </p:spPr>
        <p:txBody>
          <a:bodyPr vert="horz" lIns="91440" tIns="45720" rIns="91440" bIns="45720" rtlCol="0">
            <a:normAutofit/>
          </a:bodyPr>
          <a:lstStyle/>
          <a:p>
            <a:r>
              <a:rPr lang="en-US" dirty="0">
                <a:solidFill>
                  <a:schemeClr val="tx1"/>
                </a:solidFill>
              </a:rPr>
              <a:t>Birch Wood Planning</a:t>
            </a:r>
          </a:p>
          <a:p>
            <a:r>
              <a:rPr lang="en-US" dirty="0">
                <a:solidFill>
                  <a:schemeClr val="tx1"/>
                </a:solidFill>
              </a:rPr>
              <a:t>Staff</a:t>
            </a:r>
          </a:p>
          <a:p>
            <a:r>
              <a:rPr lang="en-US" dirty="0">
                <a:solidFill>
                  <a:schemeClr val="tx1"/>
                </a:solidFill>
              </a:rPr>
              <a:t>HALRB Members</a:t>
            </a:r>
          </a:p>
        </p:txBody>
      </p:sp>
      <p:pic>
        <p:nvPicPr>
          <p:cNvPr id="5" name="Picture 4" descr="A picture containing outdoor, tree, building, street&#10;&#10;Description automatically generated">
            <a:extLst>
              <a:ext uri="{FF2B5EF4-FFF2-40B4-BE49-F238E27FC236}">
                <a16:creationId xmlns:a16="http://schemas.microsoft.com/office/drawing/2014/main" id="{BF9D4039-C44E-AD85-87F9-A61F45A70775}"/>
              </a:ext>
            </a:extLst>
          </p:cNvPr>
          <p:cNvPicPr>
            <a:picLocks noChangeAspect="1"/>
          </p:cNvPicPr>
          <p:nvPr/>
        </p:nvPicPr>
        <p:blipFill rotWithShape="1">
          <a:blip r:embed="rId2">
            <a:extLst>
              <a:ext uri="{28A0092B-C50C-407E-A947-70E740481C1C}">
                <a14:useLocalDpi xmlns:a14="http://schemas.microsoft.com/office/drawing/2010/main" val="0"/>
              </a:ext>
            </a:extLst>
          </a:blip>
          <a:srcRect l="10977" r="31666"/>
          <a:stretch/>
        </p:blipFill>
        <p:spPr>
          <a:xfrm>
            <a:off x="20" y="10"/>
            <a:ext cx="6992881" cy="6857990"/>
          </a:xfrm>
          <a:prstGeom prst="rect">
            <a:avLst/>
          </a:prstGeom>
        </p:spPr>
      </p:pic>
    </p:spTree>
    <p:extLst>
      <p:ext uri="{BB962C8B-B14F-4D97-AF65-F5344CB8AC3E}">
        <p14:creationId xmlns:p14="http://schemas.microsoft.com/office/powerpoint/2010/main" val="3491772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Calendar&#10;&#10;Description automatically generated">
            <a:extLst>
              <a:ext uri="{FF2B5EF4-FFF2-40B4-BE49-F238E27FC236}">
                <a16:creationId xmlns:a16="http://schemas.microsoft.com/office/drawing/2014/main" id="{8E8CF0E6-35C7-A688-590E-FB8863027B09}"/>
              </a:ext>
            </a:extLst>
          </p:cNvPr>
          <p:cNvPicPr>
            <a:picLocks noChangeAspect="1"/>
          </p:cNvPicPr>
          <p:nvPr/>
        </p:nvPicPr>
        <p:blipFill rotWithShape="1">
          <a:blip r:embed="rId2">
            <a:extLst>
              <a:ext uri="{28A0092B-C50C-407E-A947-70E740481C1C}">
                <a14:useLocalDpi xmlns:a14="http://schemas.microsoft.com/office/drawing/2010/main" val="0"/>
              </a:ext>
            </a:extLst>
          </a:blip>
          <a:srcRect r="17376" b="-2"/>
          <a:stretch/>
        </p:blipFill>
        <p:spPr>
          <a:xfrm rot="5400000">
            <a:off x="-206169" y="206167"/>
            <a:ext cx="4469316" cy="4056982"/>
          </a:xfrm>
          <a:prstGeom prst="rect">
            <a:avLst/>
          </a:prstGeom>
        </p:spPr>
      </p:pic>
      <p:pic>
        <p:nvPicPr>
          <p:cNvPr id="5" name="Picture 4" descr="A picture containing tree, outdoor, sky, ground&#10;&#10;Description automatically generated">
            <a:extLst>
              <a:ext uri="{FF2B5EF4-FFF2-40B4-BE49-F238E27FC236}">
                <a16:creationId xmlns:a16="http://schemas.microsoft.com/office/drawing/2014/main" id="{BECA0B3B-B0AA-0BD1-6C71-553869E4C1B4}"/>
              </a:ext>
            </a:extLst>
          </p:cNvPr>
          <p:cNvPicPr>
            <a:picLocks noChangeAspect="1"/>
          </p:cNvPicPr>
          <p:nvPr/>
        </p:nvPicPr>
        <p:blipFill rotWithShape="1">
          <a:blip r:embed="rId3">
            <a:extLst>
              <a:ext uri="{28A0092B-C50C-407E-A947-70E740481C1C}">
                <a14:useLocalDpi xmlns:a14="http://schemas.microsoft.com/office/drawing/2010/main" val="0"/>
              </a:ext>
            </a:extLst>
          </a:blip>
          <a:srcRect l="9631" r="13791" b="3"/>
          <a:stretch/>
        </p:blipFill>
        <p:spPr>
          <a:xfrm>
            <a:off x="8115283" y="4462444"/>
            <a:ext cx="4076715" cy="2395556"/>
          </a:xfrm>
          <a:prstGeom prst="rect">
            <a:avLst/>
          </a:prstGeom>
        </p:spPr>
      </p:pic>
      <p:pic>
        <p:nvPicPr>
          <p:cNvPr id="15" name="Picture 14" descr="A picture containing text, sky, outdoor, building&#10;&#10;Description automatically generated">
            <a:extLst>
              <a:ext uri="{FF2B5EF4-FFF2-40B4-BE49-F238E27FC236}">
                <a16:creationId xmlns:a16="http://schemas.microsoft.com/office/drawing/2014/main" id="{5BA60BB9-CD85-3427-183A-D9B8B48AF1FD}"/>
              </a:ext>
            </a:extLst>
          </p:cNvPr>
          <p:cNvPicPr>
            <a:picLocks noChangeAspect="1"/>
          </p:cNvPicPr>
          <p:nvPr/>
        </p:nvPicPr>
        <p:blipFill rotWithShape="1">
          <a:blip r:embed="rId4">
            <a:extLst>
              <a:ext uri="{28A0092B-C50C-407E-A947-70E740481C1C}">
                <a14:useLocalDpi xmlns:a14="http://schemas.microsoft.com/office/drawing/2010/main" val="0"/>
              </a:ext>
            </a:extLst>
          </a:blip>
          <a:srcRect l="16094" r="15496" b="2"/>
          <a:stretch/>
        </p:blipFill>
        <p:spPr>
          <a:xfrm>
            <a:off x="8115283" y="-1"/>
            <a:ext cx="4076717" cy="4469316"/>
          </a:xfrm>
          <a:prstGeom prst="rect">
            <a:avLst/>
          </a:prstGeom>
        </p:spPr>
      </p:pic>
      <p:pic>
        <p:nvPicPr>
          <p:cNvPr id="7" name="Picture 6" descr="A picture containing qr code&#10;&#10;Description automatically generated">
            <a:extLst>
              <a:ext uri="{FF2B5EF4-FFF2-40B4-BE49-F238E27FC236}">
                <a16:creationId xmlns:a16="http://schemas.microsoft.com/office/drawing/2014/main" id="{C274273D-BAED-1F3D-9E81-B6CC6E57082F}"/>
              </a:ext>
            </a:extLst>
          </p:cNvPr>
          <p:cNvPicPr>
            <a:picLocks noChangeAspect="1"/>
          </p:cNvPicPr>
          <p:nvPr/>
        </p:nvPicPr>
        <p:blipFill rotWithShape="1">
          <a:blip r:embed="rId5">
            <a:extLst>
              <a:ext uri="{28A0092B-C50C-407E-A947-70E740481C1C}">
                <a14:useLocalDpi xmlns:a14="http://schemas.microsoft.com/office/drawing/2010/main" val="0"/>
              </a:ext>
            </a:extLst>
          </a:blip>
          <a:srcRect l="1325" r="36801" b="-1"/>
          <a:stretch/>
        </p:blipFill>
        <p:spPr>
          <a:xfrm rot="5400000">
            <a:off x="3853866" y="203113"/>
            <a:ext cx="4469316" cy="4063088"/>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C015FA-1C1E-3525-9771-C5F86715A9D9}"/>
              </a:ext>
            </a:extLst>
          </p:cNvPr>
          <p:cNvSpPr>
            <a:spLocks noGrp="1"/>
          </p:cNvSpPr>
          <p:nvPr>
            <p:ph type="ctrTitle"/>
          </p:nvPr>
        </p:nvSpPr>
        <p:spPr>
          <a:xfrm>
            <a:off x="699608" y="4777524"/>
            <a:ext cx="6863410" cy="1113911"/>
          </a:xfrm>
        </p:spPr>
        <p:txBody>
          <a:bodyPr>
            <a:normAutofit/>
          </a:bodyPr>
          <a:lstStyle/>
          <a:p>
            <a:pPr algn="l"/>
            <a:r>
              <a:rPr lang="en-US" sz="4000" dirty="0">
                <a:solidFill>
                  <a:srgbClr val="FFFFFF"/>
                </a:solidFill>
              </a:rPr>
              <a:t>Discussion</a:t>
            </a:r>
          </a:p>
        </p:txBody>
      </p:sp>
      <p:sp>
        <p:nvSpPr>
          <p:cNvPr id="3" name="Subtitle 2">
            <a:extLst>
              <a:ext uri="{FF2B5EF4-FFF2-40B4-BE49-F238E27FC236}">
                <a16:creationId xmlns:a16="http://schemas.microsoft.com/office/drawing/2014/main" id="{C9778D61-9834-4F1E-BE91-7C58D7AB5044}"/>
              </a:ext>
            </a:extLst>
          </p:cNvPr>
          <p:cNvSpPr>
            <a:spLocks noGrp="1"/>
          </p:cNvSpPr>
          <p:nvPr>
            <p:ph type="subTitle" idx="1"/>
          </p:nvPr>
        </p:nvSpPr>
        <p:spPr>
          <a:xfrm>
            <a:off x="699608" y="5891437"/>
            <a:ext cx="6863409" cy="534998"/>
          </a:xfrm>
        </p:spPr>
        <p:txBody>
          <a:bodyPr>
            <a:normAutofit/>
          </a:bodyPr>
          <a:lstStyle/>
          <a:p>
            <a:pPr algn="l"/>
            <a:endParaRPr lang="en-US" sz="2000" dirty="0">
              <a:solidFill>
                <a:srgbClr val="FFFFFF"/>
              </a:solidFill>
            </a:endParaRPr>
          </a:p>
        </p:txBody>
      </p:sp>
    </p:spTree>
    <p:extLst>
      <p:ext uri="{BB962C8B-B14F-4D97-AF65-F5344CB8AC3E}">
        <p14:creationId xmlns:p14="http://schemas.microsoft.com/office/powerpoint/2010/main" val="242479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6E3B-BBFE-590D-44AE-B3AEF8C1702D}"/>
              </a:ext>
            </a:extLst>
          </p:cNvPr>
          <p:cNvSpPr>
            <a:spLocks noGrp="1"/>
          </p:cNvSpPr>
          <p:nvPr>
            <p:ph type="title"/>
          </p:nvPr>
        </p:nvSpPr>
        <p:spPr/>
        <p:txBody>
          <a:bodyPr/>
          <a:lstStyle/>
          <a:p>
            <a:r>
              <a:rPr lang="en-US" dirty="0"/>
              <a:t>Next Steps for HALRB Members</a:t>
            </a:r>
          </a:p>
        </p:txBody>
      </p:sp>
      <p:sp>
        <p:nvSpPr>
          <p:cNvPr id="3" name="Text Placeholder 2">
            <a:extLst>
              <a:ext uri="{FF2B5EF4-FFF2-40B4-BE49-F238E27FC236}">
                <a16:creationId xmlns:a16="http://schemas.microsoft.com/office/drawing/2014/main" id="{886FC1AB-7F50-9B81-A339-3C4D6FD38764}"/>
              </a:ext>
            </a:extLst>
          </p:cNvPr>
          <p:cNvSpPr>
            <a:spLocks noGrp="1"/>
          </p:cNvSpPr>
          <p:nvPr>
            <p:ph idx="1"/>
          </p:nvPr>
        </p:nvSpPr>
        <p:spPr/>
        <p:txBody>
          <a:bodyPr>
            <a:normAutofit/>
          </a:bodyPr>
          <a:lstStyle/>
          <a:p>
            <a:r>
              <a:rPr lang="en-US" sz="3200" dirty="0"/>
              <a:t>Read the Plan.</a:t>
            </a:r>
          </a:p>
          <a:p>
            <a:r>
              <a:rPr lang="en-US" sz="3200" dirty="0"/>
              <a:t>Fill out feedback form here: </a:t>
            </a:r>
            <a:r>
              <a:rPr lang="en-US" sz="3200" dirty="0">
                <a:hlinkClick r:id="rId2"/>
              </a:rPr>
              <a:t>https://publicinput.com/d7306</a:t>
            </a:r>
            <a:r>
              <a:rPr lang="en-US" sz="3200" dirty="0"/>
              <a:t>.</a:t>
            </a:r>
          </a:p>
          <a:p>
            <a:r>
              <a:rPr lang="en-US" sz="3200" dirty="0"/>
              <a:t>Share the Plan and the feedback form on your social media.</a:t>
            </a:r>
          </a:p>
          <a:p>
            <a:r>
              <a:rPr lang="en-US" sz="3200" dirty="0"/>
              <a:t>Sign up for a community outreach event with the HPP Staff team.</a:t>
            </a:r>
          </a:p>
          <a:p>
            <a:r>
              <a:rPr lang="en-US" sz="3200" dirty="0"/>
              <a:t>Sign up to speak on behalf of the Plan at public hearings with HPP Staff team.</a:t>
            </a:r>
          </a:p>
          <a:p>
            <a:endParaRPr lang="en-US" sz="3200" dirty="0"/>
          </a:p>
          <a:p>
            <a:endParaRPr lang="en-US" sz="3200" dirty="0"/>
          </a:p>
        </p:txBody>
      </p:sp>
    </p:spTree>
    <p:extLst>
      <p:ext uri="{BB962C8B-B14F-4D97-AF65-F5344CB8AC3E}">
        <p14:creationId xmlns:p14="http://schemas.microsoft.com/office/powerpoint/2010/main" val="324293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grass, building, sky, outdoor&#10;&#10;Description automatically generated">
            <a:extLst>
              <a:ext uri="{FF2B5EF4-FFF2-40B4-BE49-F238E27FC236}">
                <a16:creationId xmlns:a16="http://schemas.microsoft.com/office/drawing/2014/main" id="{75A80C10-0058-E261-E1B3-EC75525F8549}"/>
              </a:ext>
            </a:extLst>
          </p:cNvPr>
          <p:cNvPicPr>
            <a:picLocks noChangeAspect="1"/>
          </p:cNvPicPr>
          <p:nvPr/>
        </p:nvPicPr>
        <p:blipFill rotWithShape="1">
          <a:blip r:embed="rId2">
            <a:extLst>
              <a:ext uri="{28A0092B-C50C-407E-A947-70E740481C1C}">
                <a14:useLocalDpi xmlns:a14="http://schemas.microsoft.com/office/drawing/2010/main" val="0"/>
              </a:ext>
            </a:extLst>
          </a:blip>
          <a:srcRect l="10165" r="10523"/>
          <a:stretch/>
        </p:blipFill>
        <p:spPr>
          <a:xfrm>
            <a:off x="2522358" y="10"/>
            <a:ext cx="9669642" cy="6857990"/>
          </a:xfrm>
          <a:prstGeom prst="rect">
            <a:avLst/>
          </a:prstGeom>
        </p:spPr>
      </p:pic>
      <p:sp>
        <p:nvSpPr>
          <p:cNvPr id="33" name="Rectangle 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97C963-17D0-F61D-9F57-0E4024F123B8}"/>
              </a:ext>
            </a:extLst>
          </p:cNvPr>
          <p:cNvSpPr>
            <a:spLocks noGrp="1"/>
          </p:cNvSpPr>
          <p:nvPr>
            <p:ph type="title"/>
          </p:nvPr>
        </p:nvSpPr>
        <p:spPr>
          <a:xfrm>
            <a:off x="952228" y="743447"/>
            <a:ext cx="3973385" cy="3040277"/>
          </a:xfrm>
          <a:noFill/>
        </p:spPr>
        <p:txBody>
          <a:bodyPr vert="horz" lIns="91440" tIns="45720" rIns="91440" bIns="45720" rtlCol="0" anchor="b">
            <a:normAutofit/>
          </a:bodyPr>
          <a:lstStyle/>
          <a:p>
            <a:r>
              <a:rPr lang="en-US" sz="5200" dirty="0"/>
              <a:t>Role of the HALRB</a:t>
            </a:r>
          </a:p>
        </p:txBody>
      </p:sp>
      <p:sp>
        <p:nvSpPr>
          <p:cNvPr id="3" name="Text Placeholder 2">
            <a:extLst>
              <a:ext uri="{FF2B5EF4-FFF2-40B4-BE49-F238E27FC236}">
                <a16:creationId xmlns:a16="http://schemas.microsoft.com/office/drawing/2014/main" id="{17B6273A-8880-4718-4BB3-5315FD196337}"/>
              </a:ext>
            </a:extLst>
          </p:cNvPr>
          <p:cNvSpPr>
            <a:spLocks noGrp="1"/>
          </p:cNvSpPr>
          <p:nvPr>
            <p:ph type="body" idx="1"/>
          </p:nvPr>
        </p:nvSpPr>
        <p:spPr>
          <a:xfrm>
            <a:off x="952229" y="3710152"/>
            <a:ext cx="3973386" cy="2404401"/>
          </a:xfrm>
          <a:noFill/>
        </p:spPr>
        <p:txBody>
          <a:bodyPr vert="horz" lIns="91440" tIns="45720" rIns="91440" bIns="45720" rtlCol="0">
            <a:normAutofit/>
          </a:bodyPr>
          <a:lstStyle/>
          <a:p>
            <a:r>
              <a:rPr lang="en-US" sz="1800" dirty="0">
                <a:solidFill>
                  <a:schemeClr val="tx1"/>
                </a:solidFill>
              </a:rPr>
              <a:t>Partner in Arlington’s historic preservation</a:t>
            </a:r>
          </a:p>
          <a:p>
            <a:r>
              <a:rPr lang="en-US" sz="1800" dirty="0">
                <a:solidFill>
                  <a:schemeClr val="tx1"/>
                </a:solidFill>
              </a:rPr>
              <a:t>Review and comment on the draft Historic and Cultural Resources Plan before community open house</a:t>
            </a:r>
          </a:p>
          <a:p>
            <a:r>
              <a:rPr lang="en-US" sz="1800" dirty="0">
                <a:solidFill>
                  <a:schemeClr val="tx1"/>
                </a:solidFill>
              </a:rPr>
              <a:t>Support the Historic and Cultural Resources Plan</a:t>
            </a:r>
            <a:br>
              <a:rPr lang="en-US" sz="1800" dirty="0">
                <a:solidFill>
                  <a:schemeClr val="tx1"/>
                </a:solidFill>
              </a:rPr>
            </a:br>
            <a:endParaRPr lang="en-US" sz="1800" dirty="0">
              <a:solidFill>
                <a:schemeClr val="tx1"/>
              </a:solidFill>
            </a:endParaRPr>
          </a:p>
        </p:txBody>
      </p:sp>
    </p:spTree>
    <p:extLst>
      <p:ext uri="{BB962C8B-B14F-4D97-AF65-F5344CB8AC3E}">
        <p14:creationId xmlns:p14="http://schemas.microsoft.com/office/powerpoint/2010/main" val="304909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utside&#10;&#10;Description automatically generated with medium confidence">
            <a:extLst>
              <a:ext uri="{FF2B5EF4-FFF2-40B4-BE49-F238E27FC236}">
                <a16:creationId xmlns:a16="http://schemas.microsoft.com/office/drawing/2014/main" id="{2C48C54C-EF5F-4087-8E1D-EB427A60DD99}"/>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99000"/>
                    </a14:imgEffect>
                  </a14:imgLayer>
                </a14:imgProps>
              </a:ext>
              <a:ext uri="{28A0092B-C50C-407E-A947-70E740481C1C}">
                <a14:useLocalDpi xmlns:a14="http://schemas.microsoft.com/office/drawing/2010/main" val="0"/>
              </a:ext>
            </a:extLst>
          </a:blip>
          <a:stretch>
            <a:fillRect/>
          </a:stretch>
        </p:blipFill>
        <p:spPr>
          <a:xfrm>
            <a:off x="-73572" y="-965256"/>
            <a:ext cx="12265572" cy="9199179"/>
          </a:xfrm>
          <a:prstGeom prst="rect">
            <a:avLst/>
          </a:prstGeom>
        </p:spPr>
      </p:pic>
      <p:sp>
        <p:nvSpPr>
          <p:cNvPr id="11" name="Rectangle 10">
            <a:extLst>
              <a:ext uri="{FF2B5EF4-FFF2-40B4-BE49-F238E27FC236}">
                <a16:creationId xmlns:a16="http://schemas.microsoft.com/office/drawing/2014/main" id="{620F6BD8-49F8-44AC-8B31-CEDE7A413A1B}"/>
              </a:ext>
            </a:extLst>
          </p:cNvPr>
          <p:cNvSpPr/>
          <p:nvPr/>
        </p:nvSpPr>
        <p:spPr>
          <a:xfrm>
            <a:off x="836612" y="525517"/>
            <a:ext cx="10377926" cy="614855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202BB5-0B07-99D4-C4A9-810D310615A6}"/>
              </a:ext>
            </a:extLst>
          </p:cNvPr>
          <p:cNvSpPr>
            <a:spLocks noGrp="1"/>
          </p:cNvSpPr>
          <p:nvPr>
            <p:ph type="title"/>
          </p:nvPr>
        </p:nvSpPr>
        <p:spPr/>
        <p:txBody>
          <a:bodyPr/>
          <a:lstStyle/>
          <a:p>
            <a:r>
              <a:rPr lang="en-US" dirty="0">
                <a:solidFill>
                  <a:schemeClr val="bg1"/>
                </a:solidFill>
              </a:rPr>
              <a:t>Plan Process &amp; Timeline </a:t>
            </a:r>
          </a:p>
        </p:txBody>
      </p:sp>
      <p:sp>
        <p:nvSpPr>
          <p:cNvPr id="6" name="Text Placeholder 5">
            <a:extLst>
              <a:ext uri="{FF2B5EF4-FFF2-40B4-BE49-F238E27FC236}">
                <a16:creationId xmlns:a16="http://schemas.microsoft.com/office/drawing/2014/main" id="{495FD467-E0B3-673E-A651-75196A049E73}"/>
              </a:ext>
            </a:extLst>
          </p:cNvPr>
          <p:cNvSpPr>
            <a:spLocks noGrp="1"/>
          </p:cNvSpPr>
          <p:nvPr>
            <p:ph type="body" idx="1"/>
          </p:nvPr>
        </p:nvSpPr>
        <p:spPr/>
        <p:txBody>
          <a:bodyPr/>
          <a:lstStyle/>
          <a:p>
            <a:r>
              <a:rPr lang="en-US" dirty="0">
                <a:solidFill>
                  <a:schemeClr val="bg1"/>
                </a:solidFill>
              </a:rPr>
              <a:t>Complete</a:t>
            </a:r>
          </a:p>
        </p:txBody>
      </p:sp>
      <p:sp>
        <p:nvSpPr>
          <p:cNvPr id="7" name="Content Placeholder 6">
            <a:extLst>
              <a:ext uri="{FF2B5EF4-FFF2-40B4-BE49-F238E27FC236}">
                <a16:creationId xmlns:a16="http://schemas.microsoft.com/office/drawing/2014/main" id="{D99E3521-FE84-9252-840E-2B93E653B285}"/>
              </a:ext>
            </a:extLst>
          </p:cNvPr>
          <p:cNvSpPr>
            <a:spLocks noGrp="1"/>
          </p:cNvSpPr>
          <p:nvPr>
            <p:ph sz="half" idx="2"/>
          </p:nvPr>
        </p:nvSpPr>
        <p:spPr/>
        <p:txBody>
          <a:bodyPr>
            <a:normAutofit fontScale="85000" lnSpcReduction="10000"/>
          </a:bodyPr>
          <a:lstStyle/>
          <a:p>
            <a:r>
              <a:rPr lang="en-US" dirty="0">
                <a:solidFill>
                  <a:schemeClr val="bg1"/>
                </a:solidFill>
              </a:rPr>
              <a:t>Interviews</a:t>
            </a:r>
          </a:p>
          <a:p>
            <a:r>
              <a:rPr lang="en-US" dirty="0">
                <a:solidFill>
                  <a:schemeClr val="bg1"/>
                </a:solidFill>
              </a:rPr>
              <a:t>Community Feedback Questionnaires</a:t>
            </a:r>
          </a:p>
          <a:p>
            <a:r>
              <a:rPr lang="en-US" dirty="0">
                <a:solidFill>
                  <a:schemeClr val="bg1"/>
                </a:solidFill>
              </a:rPr>
              <a:t>Virtual Kickoff Event</a:t>
            </a:r>
          </a:p>
          <a:p>
            <a:r>
              <a:rPr lang="en-US" dirty="0">
                <a:solidFill>
                  <a:schemeClr val="bg1"/>
                </a:solidFill>
              </a:rPr>
              <a:t>Social Media Outreach</a:t>
            </a:r>
          </a:p>
          <a:p>
            <a:r>
              <a:rPr lang="en-US" dirty="0">
                <a:solidFill>
                  <a:schemeClr val="bg1"/>
                </a:solidFill>
              </a:rPr>
              <a:t>Focus Groups</a:t>
            </a:r>
          </a:p>
          <a:p>
            <a:r>
              <a:rPr lang="en-US" dirty="0">
                <a:solidFill>
                  <a:schemeClr val="bg1"/>
                </a:solidFill>
              </a:rPr>
              <a:t>Outreach Week</a:t>
            </a:r>
          </a:p>
          <a:p>
            <a:r>
              <a:rPr lang="en-US" dirty="0">
                <a:solidFill>
                  <a:schemeClr val="bg1"/>
                </a:solidFill>
              </a:rPr>
              <a:t>Internal Draft Review</a:t>
            </a:r>
          </a:p>
          <a:p>
            <a:r>
              <a:rPr lang="en-US" dirty="0">
                <a:solidFill>
                  <a:schemeClr val="bg1"/>
                </a:solidFill>
              </a:rPr>
              <a:t>Release Draft Plan for Public Review/Comment</a:t>
            </a:r>
          </a:p>
          <a:p>
            <a:endParaRPr lang="en-US" dirty="0">
              <a:solidFill>
                <a:schemeClr val="bg1"/>
              </a:solidFill>
            </a:endParaRPr>
          </a:p>
        </p:txBody>
      </p:sp>
      <p:sp>
        <p:nvSpPr>
          <p:cNvPr id="8" name="Text Placeholder 7">
            <a:extLst>
              <a:ext uri="{FF2B5EF4-FFF2-40B4-BE49-F238E27FC236}">
                <a16:creationId xmlns:a16="http://schemas.microsoft.com/office/drawing/2014/main" id="{F1954B61-2EA1-7E0F-D742-814607F5FF2A}"/>
              </a:ext>
            </a:extLst>
          </p:cNvPr>
          <p:cNvSpPr>
            <a:spLocks noGrp="1"/>
          </p:cNvSpPr>
          <p:nvPr>
            <p:ph type="body" sz="quarter" idx="3"/>
          </p:nvPr>
        </p:nvSpPr>
        <p:spPr/>
        <p:txBody>
          <a:bodyPr/>
          <a:lstStyle/>
          <a:p>
            <a:r>
              <a:rPr lang="en-US" dirty="0">
                <a:solidFill>
                  <a:schemeClr val="bg1"/>
                </a:solidFill>
              </a:rPr>
              <a:t>Remaining</a:t>
            </a:r>
          </a:p>
        </p:txBody>
      </p:sp>
      <p:sp>
        <p:nvSpPr>
          <p:cNvPr id="9" name="Content Placeholder 8">
            <a:extLst>
              <a:ext uri="{FF2B5EF4-FFF2-40B4-BE49-F238E27FC236}">
                <a16:creationId xmlns:a16="http://schemas.microsoft.com/office/drawing/2014/main" id="{5E9FEDDC-5787-73B4-5D1A-183607D3153D}"/>
              </a:ext>
            </a:extLst>
          </p:cNvPr>
          <p:cNvSpPr>
            <a:spLocks noGrp="1"/>
          </p:cNvSpPr>
          <p:nvPr>
            <p:ph sz="quarter" idx="4"/>
          </p:nvPr>
        </p:nvSpPr>
        <p:spPr/>
        <p:txBody>
          <a:bodyPr>
            <a:normAutofit fontScale="85000" lnSpcReduction="10000"/>
          </a:bodyPr>
          <a:lstStyle/>
          <a:p>
            <a:r>
              <a:rPr lang="en-US" dirty="0">
                <a:solidFill>
                  <a:schemeClr val="bg1"/>
                </a:solidFill>
              </a:rPr>
              <a:t>HALRB Meetings (April, August)</a:t>
            </a:r>
          </a:p>
          <a:p>
            <a:r>
              <a:rPr lang="en-US" dirty="0">
                <a:solidFill>
                  <a:schemeClr val="bg1"/>
                </a:solidFill>
              </a:rPr>
              <a:t>Plan Outreach: </a:t>
            </a:r>
          </a:p>
          <a:p>
            <a:pPr lvl="1"/>
            <a:r>
              <a:rPr lang="en-US" dirty="0">
                <a:solidFill>
                  <a:schemeClr val="bg1"/>
                </a:solidFill>
              </a:rPr>
              <a:t>Community open house</a:t>
            </a:r>
          </a:p>
          <a:p>
            <a:pPr lvl="1"/>
            <a:r>
              <a:rPr lang="en-US" dirty="0">
                <a:solidFill>
                  <a:schemeClr val="bg1"/>
                </a:solidFill>
              </a:rPr>
              <a:t>Pop-up events</a:t>
            </a:r>
          </a:p>
          <a:p>
            <a:pPr lvl="1"/>
            <a:r>
              <a:rPr lang="en-US" dirty="0">
                <a:solidFill>
                  <a:schemeClr val="bg1"/>
                </a:solidFill>
              </a:rPr>
              <a:t>Online feedback questionnaire</a:t>
            </a:r>
          </a:p>
          <a:p>
            <a:pPr lvl="1"/>
            <a:r>
              <a:rPr lang="en-US" dirty="0">
                <a:solidFill>
                  <a:schemeClr val="bg1"/>
                </a:solidFill>
              </a:rPr>
              <a:t>Cultural heritage videos</a:t>
            </a:r>
          </a:p>
          <a:p>
            <a:pPr lvl="1"/>
            <a:r>
              <a:rPr lang="en-US" dirty="0">
                <a:solidFill>
                  <a:schemeClr val="bg1"/>
                </a:solidFill>
              </a:rPr>
              <a:t>Virtual story map</a:t>
            </a:r>
          </a:p>
          <a:p>
            <a:r>
              <a:rPr lang="en-US" dirty="0">
                <a:solidFill>
                  <a:schemeClr val="bg1"/>
                </a:solidFill>
              </a:rPr>
              <a:t>Plan Presentation to County Board for Adoption (October 2023)</a:t>
            </a:r>
          </a:p>
        </p:txBody>
      </p:sp>
    </p:spTree>
    <p:extLst>
      <p:ext uri="{BB962C8B-B14F-4D97-AF65-F5344CB8AC3E}">
        <p14:creationId xmlns:p14="http://schemas.microsoft.com/office/powerpoint/2010/main" val="142180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9F47-8F3B-EC12-28CE-8E8C701B1866}"/>
              </a:ext>
            </a:extLst>
          </p:cNvPr>
          <p:cNvSpPr>
            <a:spLocks noGrp="1"/>
          </p:cNvSpPr>
          <p:nvPr>
            <p:ph type="title"/>
          </p:nvPr>
        </p:nvSpPr>
        <p:spPr/>
        <p:txBody>
          <a:bodyPr/>
          <a:lstStyle/>
          <a:p>
            <a:r>
              <a:rPr lang="en-US" dirty="0"/>
              <a:t>Plan Process &amp; Timeline </a:t>
            </a:r>
          </a:p>
        </p:txBody>
      </p:sp>
      <p:pic>
        <p:nvPicPr>
          <p:cNvPr id="6" name="Picture 5" descr="Timeline&#10;&#10;Description automatically generated">
            <a:extLst>
              <a:ext uri="{FF2B5EF4-FFF2-40B4-BE49-F238E27FC236}">
                <a16:creationId xmlns:a16="http://schemas.microsoft.com/office/drawing/2014/main" id="{1BA5F68C-0B5C-45F9-D6DD-90B4BFB3A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5F89E0-3B2A-20B5-ABAD-BD3C9D82BB29}"/>
              </a:ext>
            </a:extLst>
          </p:cNvPr>
          <p:cNvSpPr/>
          <p:nvPr/>
        </p:nvSpPr>
        <p:spPr>
          <a:xfrm>
            <a:off x="378372" y="462455"/>
            <a:ext cx="6001407" cy="35735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106092A-1FEC-179C-39C6-A638E0BE63E3}"/>
              </a:ext>
            </a:extLst>
          </p:cNvPr>
          <p:cNvSpPr txBox="1"/>
          <p:nvPr/>
        </p:nvSpPr>
        <p:spPr>
          <a:xfrm>
            <a:off x="7714594" y="1439919"/>
            <a:ext cx="1818290" cy="400110"/>
          </a:xfrm>
          <a:prstGeom prst="rect">
            <a:avLst/>
          </a:prstGeom>
          <a:solidFill>
            <a:schemeClr val="bg1"/>
          </a:solidFill>
          <a:ln>
            <a:solidFill>
              <a:schemeClr val="bg1"/>
            </a:solidFill>
          </a:ln>
        </p:spPr>
        <p:txBody>
          <a:bodyPr wrap="square" rtlCol="0">
            <a:spAutoFit/>
          </a:bodyPr>
          <a:lstStyle/>
          <a:p>
            <a:pPr algn="ctr"/>
            <a:r>
              <a:rPr lang="en-US" sz="1000" dirty="0">
                <a:latin typeface="Century Gothic" panose="020B0502020202020204" pitchFamily="34" charset="0"/>
              </a:rPr>
              <a:t>Release Draft Historic and Cultural Resources Plan</a:t>
            </a:r>
          </a:p>
        </p:txBody>
      </p:sp>
    </p:spTree>
    <p:extLst>
      <p:ext uri="{BB962C8B-B14F-4D97-AF65-F5344CB8AC3E}">
        <p14:creationId xmlns:p14="http://schemas.microsoft.com/office/powerpoint/2010/main" val="376772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rick building with a sign in front of it&#10;&#10;Description automatically generated with medium confidence">
            <a:extLst>
              <a:ext uri="{FF2B5EF4-FFF2-40B4-BE49-F238E27FC236}">
                <a16:creationId xmlns:a16="http://schemas.microsoft.com/office/drawing/2014/main" id="{04257C6C-C9DE-9AE5-1BEB-B3ACAC1F09C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AC8E1B-95C6-AB6E-F7E0-082903B18BC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Original Plan: Accomplishments</a:t>
            </a:r>
          </a:p>
        </p:txBody>
      </p:sp>
      <p:sp>
        <p:nvSpPr>
          <p:cNvPr id="5" name="Text Placeholder 4">
            <a:extLst>
              <a:ext uri="{FF2B5EF4-FFF2-40B4-BE49-F238E27FC236}">
                <a16:creationId xmlns:a16="http://schemas.microsoft.com/office/drawing/2014/main" id="{C1910378-47A4-7E3F-CCE0-DC1928BAE8AD}"/>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dirty="0">
                <a:solidFill>
                  <a:srgbClr val="FFFFFF"/>
                </a:solidFill>
              </a:rPr>
              <a:t>Historic Preservation Program Staff</a:t>
            </a:r>
          </a:p>
          <a:p>
            <a:pPr algn="ctr"/>
            <a:r>
              <a:rPr lang="en-US" dirty="0">
                <a:solidFill>
                  <a:srgbClr val="FFFFFF"/>
                </a:solidFill>
              </a:rPr>
              <a:t>Cynthia Liccese-Torres</a:t>
            </a:r>
          </a:p>
        </p:txBody>
      </p:sp>
    </p:spTree>
    <p:extLst>
      <p:ext uri="{BB962C8B-B14F-4D97-AF65-F5344CB8AC3E}">
        <p14:creationId xmlns:p14="http://schemas.microsoft.com/office/powerpoint/2010/main" val="42633416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AC8E1B-95C6-AB6E-F7E0-082903B18BC8}"/>
              </a:ext>
            </a:extLst>
          </p:cNvPr>
          <p:cNvSpPr>
            <a:spLocks noGrp="1"/>
          </p:cNvSpPr>
          <p:nvPr>
            <p:ph type="title"/>
          </p:nvPr>
        </p:nvSpPr>
        <p:spPr>
          <a:xfrm>
            <a:off x="1136398" y="457201"/>
            <a:ext cx="10117810" cy="1150470"/>
          </a:xfrm>
        </p:spPr>
        <p:txBody>
          <a:bodyPr anchor="b">
            <a:normAutofit/>
          </a:bodyPr>
          <a:lstStyle/>
          <a:p>
            <a:r>
              <a:rPr lang="en-US" sz="4000" dirty="0"/>
              <a:t>Original Plan: Challenges</a:t>
            </a:r>
          </a:p>
        </p:txBody>
      </p:sp>
      <p:sp>
        <p:nvSpPr>
          <p:cNvPr id="3" name="Content Placeholder 2">
            <a:extLst>
              <a:ext uri="{FF2B5EF4-FFF2-40B4-BE49-F238E27FC236}">
                <a16:creationId xmlns:a16="http://schemas.microsoft.com/office/drawing/2014/main" id="{4875AA9E-B7F7-F14F-2A36-5EC30B3CA718}"/>
              </a:ext>
            </a:extLst>
          </p:cNvPr>
          <p:cNvSpPr>
            <a:spLocks noGrp="1"/>
          </p:cNvSpPr>
          <p:nvPr>
            <p:ph idx="1"/>
          </p:nvPr>
        </p:nvSpPr>
        <p:spPr>
          <a:xfrm>
            <a:off x="1150286" y="1980775"/>
            <a:ext cx="6001836" cy="3632824"/>
          </a:xfrm>
        </p:spPr>
        <p:txBody>
          <a:bodyPr anchor="t">
            <a:normAutofit/>
          </a:bodyPr>
          <a:lstStyle/>
          <a:p>
            <a:r>
              <a:rPr lang="en-US" sz="2000" dirty="0"/>
              <a:t>Resources</a:t>
            </a:r>
          </a:p>
          <a:p>
            <a:r>
              <a:rPr lang="en-US" sz="2000" dirty="0"/>
              <a:t>Emergent issues requiring attention from strategic focus</a:t>
            </a:r>
          </a:p>
          <a:p>
            <a:r>
              <a:rPr lang="en-US" sz="2000" dirty="0"/>
              <a:t>Relationships and structure surrounding HP work:</a:t>
            </a:r>
          </a:p>
          <a:p>
            <a:pPr lvl="1"/>
            <a:r>
              <a:rPr lang="en-US" sz="2000" dirty="0"/>
              <a:t>Extensive public and internal input and review</a:t>
            </a:r>
          </a:p>
          <a:p>
            <a:pPr lvl="1"/>
            <a:r>
              <a:rPr lang="en-US" sz="2000" dirty="0"/>
              <a:t>Varying understanding and priorities regarding historic preservation (staff, leadership, commissions, boards, public)</a:t>
            </a:r>
          </a:p>
          <a:p>
            <a:pPr lvl="1"/>
            <a:endParaRPr lang="en-US" sz="2000" dirty="0"/>
          </a:p>
          <a:p>
            <a:pPr lvl="1"/>
            <a:endParaRPr lang="en-US" sz="2000" dirty="0"/>
          </a:p>
        </p:txBody>
      </p:sp>
      <p:pic>
        <p:nvPicPr>
          <p:cNvPr id="5" name="Picture 4" descr="A group of multi coloured wooden stick figures">
            <a:extLst>
              <a:ext uri="{FF2B5EF4-FFF2-40B4-BE49-F238E27FC236}">
                <a16:creationId xmlns:a16="http://schemas.microsoft.com/office/drawing/2014/main" id="{05613771-CA2C-8E0A-533E-09F793F4BBEC}"/>
              </a:ext>
            </a:extLst>
          </p:cNvPr>
          <p:cNvPicPr>
            <a:picLocks noChangeAspect="1"/>
          </p:cNvPicPr>
          <p:nvPr/>
        </p:nvPicPr>
        <p:blipFill rotWithShape="1">
          <a:blip r:embed="rId2"/>
          <a:srcRect l="10013" r="18526" b="1"/>
          <a:stretch/>
        </p:blipFill>
        <p:spPr>
          <a:xfrm>
            <a:off x="7646838" y="1980775"/>
            <a:ext cx="3748858" cy="3632824"/>
          </a:xfrm>
          <a:prstGeom prst="rect">
            <a:avLst/>
          </a:prstGeom>
        </p:spPr>
      </p:pic>
      <p:sp>
        <p:nvSpPr>
          <p:cNvPr id="35" name="Rectangle 34">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652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DDA6ED-D94B-809D-E97C-507F56542FE3}"/>
              </a:ext>
            </a:extLst>
          </p:cNvPr>
          <p:cNvSpPr>
            <a:spLocks noGrp="1"/>
          </p:cNvSpPr>
          <p:nvPr>
            <p:ph type="title"/>
          </p:nvPr>
        </p:nvSpPr>
        <p:spPr>
          <a:xfrm>
            <a:off x="533149" y="436360"/>
            <a:ext cx="3404369" cy="2244634"/>
          </a:xfrm>
        </p:spPr>
        <p:txBody>
          <a:bodyPr>
            <a:normAutofit/>
          </a:bodyPr>
          <a:lstStyle/>
          <a:p>
            <a:pPr algn="ctr"/>
            <a:r>
              <a:rPr lang="en-US" sz="2800" dirty="0"/>
              <a:t>Plan Context &amp; Focus: Equity, Accessibility</a:t>
            </a:r>
          </a:p>
        </p:txBody>
      </p:sp>
      <p:pic>
        <p:nvPicPr>
          <p:cNvPr id="7" name="Picture 6" descr="A picture containing tree, outdoor, grass, building&#10;&#10;Description automatically generated">
            <a:extLst>
              <a:ext uri="{FF2B5EF4-FFF2-40B4-BE49-F238E27FC236}">
                <a16:creationId xmlns:a16="http://schemas.microsoft.com/office/drawing/2014/main" id="{DFAB7AD8-6302-8935-7DED-18FD4A9AF05E}"/>
              </a:ext>
            </a:extLst>
          </p:cNvPr>
          <p:cNvPicPr>
            <a:picLocks noChangeAspect="1"/>
          </p:cNvPicPr>
          <p:nvPr/>
        </p:nvPicPr>
        <p:blipFill rotWithShape="1">
          <a:blip r:embed="rId2">
            <a:extLst>
              <a:ext uri="{28A0092B-C50C-407E-A947-70E740481C1C}">
                <a14:useLocalDpi xmlns:a14="http://schemas.microsoft.com/office/drawing/2010/main" val="0"/>
              </a:ext>
            </a:extLst>
          </a:blip>
          <a:srcRect l="23420" r="10463" b="-1"/>
          <a:stretch/>
        </p:blipFill>
        <p:spPr>
          <a:xfrm>
            <a:off x="-1" y="3184849"/>
            <a:ext cx="4317491" cy="3673153"/>
          </a:xfrm>
          <a:prstGeom prst="rect">
            <a:avLst/>
          </a:prstGeom>
        </p:spPr>
      </p:pic>
      <p:sp>
        <p:nvSpPr>
          <p:cNvPr id="43" name="Rectangle 3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2841"/>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3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5777649-9409-AD32-4073-7697E1BD373A}"/>
              </a:ext>
            </a:extLst>
          </p:cNvPr>
          <p:cNvSpPr>
            <a:spLocks noGrp="1"/>
          </p:cNvSpPr>
          <p:nvPr>
            <p:ph idx="1"/>
          </p:nvPr>
        </p:nvSpPr>
        <p:spPr>
          <a:xfrm>
            <a:off x="4907921" y="397565"/>
            <a:ext cx="3378708" cy="5715383"/>
          </a:xfrm>
        </p:spPr>
        <p:txBody>
          <a:bodyPr anchor="ctr">
            <a:normAutofit/>
          </a:bodyPr>
          <a:lstStyle/>
          <a:p>
            <a:r>
              <a:rPr lang="en-US" sz="2000" dirty="0"/>
              <a:t>There has been a gradual and accelerating movement for change based on awareness of inequity and shifting demographics.</a:t>
            </a:r>
          </a:p>
          <a:p>
            <a:r>
              <a:rPr lang="en-US" sz="2000" dirty="0"/>
              <a:t>Language (ex: plan name), interpretation, and more impact public ability to connect to historic preservation.</a:t>
            </a:r>
          </a:p>
          <a:p>
            <a:r>
              <a:rPr lang="en-US" sz="2000" dirty="0"/>
              <a:t>The plan includes Equity Aspirations for each goal, as our intent is to ensure County historic preservation tools and services are accessible to anyone who can benefit and would want to use them.</a:t>
            </a:r>
          </a:p>
          <a:p>
            <a:endParaRPr lang="en-US" sz="2000" dirty="0"/>
          </a:p>
        </p:txBody>
      </p:sp>
      <p:pic>
        <p:nvPicPr>
          <p:cNvPr id="5" name="Picture 4" descr="A tombstone in a garden&#10;&#10;Description automatically generated with medium confidence">
            <a:extLst>
              <a:ext uri="{FF2B5EF4-FFF2-40B4-BE49-F238E27FC236}">
                <a16:creationId xmlns:a16="http://schemas.microsoft.com/office/drawing/2014/main" id="{45DF8170-B665-2C1A-1947-23A7F1B59D7F}"/>
              </a:ext>
            </a:extLst>
          </p:cNvPr>
          <p:cNvPicPr>
            <a:picLocks noChangeAspect="1"/>
          </p:cNvPicPr>
          <p:nvPr/>
        </p:nvPicPr>
        <p:blipFill rotWithShape="1">
          <a:blip r:embed="rId3">
            <a:extLst>
              <a:ext uri="{28A0092B-C50C-407E-A947-70E740481C1C}">
                <a14:useLocalDpi xmlns:a14="http://schemas.microsoft.com/office/drawing/2010/main" val="0"/>
              </a:ext>
            </a:extLst>
          </a:blip>
          <a:srcRect t="12273"/>
          <a:stretch/>
        </p:blipFill>
        <p:spPr>
          <a:xfrm rot="5400000">
            <a:off x="7070918" y="1736914"/>
            <a:ext cx="6858002" cy="3384162"/>
          </a:xfrm>
          <a:prstGeom prst="rect">
            <a:avLst/>
          </a:prstGeom>
        </p:spPr>
      </p:pic>
      <p:sp>
        <p:nvSpPr>
          <p:cNvPr id="45" name="Rectangle 3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5305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600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B6A2CD-6CC1-98D7-4F92-C26C1C8784BF}"/>
              </a:ext>
            </a:extLst>
          </p:cNvPr>
          <p:cNvSpPr>
            <a:spLocks noGrp="1"/>
          </p:cNvSpPr>
          <p:nvPr>
            <p:ph type="title"/>
          </p:nvPr>
        </p:nvSpPr>
        <p:spPr>
          <a:xfrm>
            <a:off x="841248" y="4068772"/>
            <a:ext cx="10506456" cy="1110868"/>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Plan Summary &amp; Discussion</a:t>
            </a:r>
          </a:p>
        </p:txBody>
      </p:sp>
      <p:sp>
        <p:nvSpPr>
          <p:cNvPr id="3" name="Text Placeholder 2">
            <a:extLst>
              <a:ext uri="{FF2B5EF4-FFF2-40B4-BE49-F238E27FC236}">
                <a16:creationId xmlns:a16="http://schemas.microsoft.com/office/drawing/2014/main" id="{5507A301-ECA5-3B3B-1CD6-8C2A8E924ACA}"/>
              </a:ext>
            </a:extLst>
          </p:cNvPr>
          <p:cNvSpPr>
            <a:spLocks noGrp="1"/>
          </p:cNvSpPr>
          <p:nvPr>
            <p:ph type="body" idx="1"/>
          </p:nvPr>
        </p:nvSpPr>
        <p:spPr>
          <a:xfrm>
            <a:off x="841248" y="5358142"/>
            <a:ext cx="10506456" cy="764161"/>
          </a:xfrm>
        </p:spPr>
        <p:txBody>
          <a:bodyPr vert="horz" lIns="91440" tIns="45720" rIns="91440" bIns="45720" rtlCol="0">
            <a:normAutofit/>
          </a:bodyPr>
          <a:lstStyle/>
          <a:p>
            <a:pPr algn="ctr"/>
            <a:endParaRPr lang="en-US" sz="2400" kern="1200" dirty="0">
              <a:solidFill>
                <a:schemeClr val="tx1"/>
              </a:solidFill>
              <a:latin typeface="+mn-lt"/>
              <a:ea typeface="+mn-ea"/>
              <a:cs typeface="+mn-cs"/>
            </a:endParaRPr>
          </a:p>
        </p:txBody>
      </p:sp>
      <p:pic>
        <p:nvPicPr>
          <p:cNvPr id="11" name="Picture 10" descr="A picture containing sky, outdoor, plane, clouds&#10;&#10;Description automatically generated">
            <a:extLst>
              <a:ext uri="{FF2B5EF4-FFF2-40B4-BE49-F238E27FC236}">
                <a16:creationId xmlns:a16="http://schemas.microsoft.com/office/drawing/2014/main" id="{68F084A6-1BA6-FB25-521A-07D25792336E}"/>
              </a:ext>
            </a:extLst>
          </p:cNvPr>
          <p:cNvPicPr>
            <a:picLocks noChangeAspect="1"/>
          </p:cNvPicPr>
          <p:nvPr/>
        </p:nvPicPr>
        <p:blipFill rotWithShape="1">
          <a:blip r:embed="rId2">
            <a:extLst>
              <a:ext uri="{28A0092B-C50C-407E-A947-70E740481C1C}">
                <a14:useLocalDpi xmlns:a14="http://schemas.microsoft.com/office/drawing/2010/main" val="0"/>
              </a:ext>
            </a:extLst>
          </a:blip>
          <a:srcRect r="1021" b="-2"/>
          <a:stretch/>
        </p:blipFill>
        <p:spPr>
          <a:xfrm rot="5400000">
            <a:off x="-269226" y="623728"/>
            <a:ext cx="3731891" cy="282786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14248E7-C01C-C857-B45C-584FC9109232}"/>
              </a:ext>
            </a:extLst>
          </p:cNvPr>
          <p:cNvPicPr>
            <a:picLocks noChangeAspect="1"/>
          </p:cNvPicPr>
          <p:nvPr/>
        </p:nvPicPr>
        <p:blipFill rotWithShape="1">
          <a:blip r:embed="rId3">
            <a:extLst>
              <a:ext uri="{28A0092B-C50C-407E-A947-70E740481C1C}">
                <a14:useLocalDpi xmlns:a14="http://schemas.microsoft.com/office/drawing/2010/main" val="0"/>
              </a:ext>
            </a:extLst>
          </a:blip>
          <a:srcRect r="1021" b="-2"/>
          <a:stretch/>
        </p:blipFill>
        <p:spPr>
          <a:xfrm rot="5400000">
            <a:off x="2728747" y="623728"/>
            <a:ext cx="3731891" cy="2827865"/>
          </a:xfrm>
          <a:prstGeom prst="rect">
            <a:avLst/>
          </a:prstGeom>
        </p:spPr>
      </p:pic>
      <p:pic>
        <p:nvPicPr>
          <p:cNvPr id="7" name="Picture 6" descr="A brick building with a sign in front of it&#10;&#10;Description automatically generated with medium confidence">
            <a:extLst>
              <a:ext uri="{FF2B5EF4-FFF2-40B4-BE49-F238E27FC236}">
                <a16:creationId xmlns:a16="http://schemas.microsoft.com/office/drawing/2014/main" id="{8EBC8125-8CB5-5506-6743-3C7E857F3597}"/>
              </a:ext>
            </a:extLst>
          </p:cNvPr>
          <p:cNvPicPr>
            <a:picLocks noChangeAspect="1"/>
          </p:cNvPicPr>
          <p:nvPr/>
        </p:nvPicPr>
        <p:blipFill rotWithShape="1">
          <a:blip r:embed="rId4">
            <a:extLst>
              <a:ext uri="{28A0092B-C50C-407E-A947-70E740481C1C}">
                <a14:useLocalDpi xmlns:a14="http://schemas.microsoft.com/office/drawing/2010/main" val="0"/>
              </a:ext>
            </a:extLst>
          </a:blip>
          <a:srcRect l="30114" r="27262" b="-1"/>
          <a:stretch/>
        </p:blipFill>
        <p:spPr>
          <a:xfrm>
            <a:off x="6178733" y="171715"/>
            <a:ext cx="2827865" cy="3731891"/>
          </a:xfrm>
          <a:prstGeom prst="rect">
            <a:avLst/>
          </a:prstGeom>
        </p:spPr>
      </p:pic>
      <p:pic>
        <p:nvPicPr>
          <p:cNvPr id="19" name="Picture 18" descr="A picture containing tree, outdoor, government building, apartment building&#10;&#10;Description automatically generated">
            <a:extLst>
              <a:ext uri="{FF2B5EF4-FFF2-40B4-BE49-F238E27FC236}">
                <a16:creationId xmlns:a16="http://schemas.microsoft.com/office/drawing/2014/main" id="{BB7C3053-4389-3C72-F467-77A96549B908}"/>
              </a:ext>
            </a:extLst>
          </p:cNvPr>
          <p:cNvPicPr>
            <a:picLocks noChangeAspect="1"/>
          </p:cNvPicPr>
          <p:nvPr/>
        </p:nvPicPr>
        <p:blipFill rotWithShape="1">
          <a:blip r:embed="rId5">
            <a:extLst>
              <a:ext uri="{28A0092B-C50C-407E-A947-70E740481C1C}">
                <a14:useLocalDpi xmlns:a14="http://schemas.microsoft.com/office/drawing/2010/main" val="0"/>
              </a:ext>
            </a:extLst>
          </a:blip>
          <a:srcRect l="23624" r="33752" b="-1"/>
          <a:stretch/>
        </p:blipFill>
        <p:spPr>
          <a:xfrm>
            <a:off x="9176706" y="171715"/>
            <a:ext cx="2827865" cy="3731891"/>
          </a:xfrm>
          <a:prstGeom prst="rect">
            <a:avLst/>
          </a:prstGeom>
        </p:spPr>
      </p:pic>
    </p:spTree>
    <p:extLst>
      <p:ext uri="{BB962C8B-B14F-4D97-AF65-F5344CB8AC3E}">
        <p14:creationId xmlns:p14="http://schemas.microsoft.com/office/powerpoint/2010/main" val="2731585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4389</TotalTime>
  <Words>1095</Words>
  <Application>Microsoft Office PowerPoint</Application>
  <PresentationFormat>Widescreen</PresentationFormat>
  <Paragraphs>109</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Century Gothic</vt:lpstr>
      <vt:lpstr>Helvetica Neue Medium</vt:lpstr>
      <vt:lpstr>Nunito Sans</vt:lpstr>
      <vt:lpstr>Nunito Sans Black</vt:lpstr>
      <vt:lpstr>Nunito Sans SemiBold</vt:lpstr>
      <vt:lpstr>Office Theme</vt:lpstr>
      <vt:lpstr>Arlington’s Comprehensive Plan:  Historic and Cultural Resources Plan</vt:lpstr>
      <vt:lpstr>Welcome &amp; Introductions</vt:lpstr>
      <vt:lpstr>Role of the HALRB</vt:lpstr>
      <vt:lpstr>Plan Process &amp; Timeline </vt:lpstr>
      <vt:lpstr>Plan Process &amp; Timeline </vt:lpstr>
      <vt:lpstr>Original Plan: Accomplishments</vt:lpstr>
      <vt:lpstr>Original Plan: Challenges</vt:lpstr>
      <vt:lpstr>Plan Context &amp; Focus: Equity, Accessibility</vt:lpstr>
      <vt:lpstr>Plan Summary &amp; Discussion</vt:lpstr>
      <vt:lpstr>Community Engagement: Goals</vt:lpstr>
      <vt:lpstr>Incentives for Preservation: Goals</vt:lpstr>
      <vt:lpstr>Partnerships: Goals</vt:lpstr>
      <vt:lpstr>Partnerships: Goals (cont.)</vt:lpstr>
      <vt:lpstr>Partnerships: Goals (cont.)</vt:lpstr>
      <vt:lpstr>Regulation: Goals</vt:lpstr>
      <vt:lpstr>Regulation: Goals (cont.)</vt:lpstr>
      <vt:lpstr>Regulation: Goals (cont.)</vt:lpstr>
      <vt:lpstr>Technology, Information, and Tools: Goals</vt:lpstr>
      <vt:lpstr>Technology, Information, and Tools: Goals (cont.)</vt:lpstr>
      <vt:lpstr>Discussion</vt:lpstr>
      <vt:lpstr>Next Steps for HALRB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Preservation Plan</dc:title>
  <dc:creator>Jackie Barton, Birch Wood Planning</dc:creator>
  <cp:lastModifiedBy>Jackie Barton, Birch Wood Planning</cp:lastModifiedBy>
  <cp:revision>18</cp:revision>
  <cp:lastPrinted>2023-04-26T01:16:23Z</cp:lastPrinted>
  <dcterms:created xsi:type="dcterms:W3CDTF">2023-03-20T15:15:16Z</dcterms:created>
  <dcterms:modified xsi:type="dcterms:W3CDTF">2023-04-26T22:10:06Z</dcterms:modified>
</cp:coreProperties>
</file>