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585" r:id="rId2"/>
    <p:sldId id="589" r:id="rId3"/>
    <p:sldId id="588" r:id="rId4"/>
    <p:sldId id="592" r:id="rId5"/>
    <p:sldId id="591" r:id="rId6"/>
    <p:sldId id="593" r:id="rId7"/>
    <p:sldId id="59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1" autoAdjust="0"/>
    <p:restoredTop sz="82945" autoAdjust="0"/>
  </p:normalViewPr>
  <p:slideViewPr>
    <p:cSldViewPr snapToGrid="0">
      <p:cViewPr varScale="1">
        <p:scale>
          <a:sx n="94" d="100"/>
          <a:sy n="94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EE33-AFBE-449D-9EE8-61C798EA7AA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307EE-760F-4426-8EA7-59F6EAF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lingtonva.s3.amazonaws.com/wp-content/uploads/sites/21/2020/02/Equity-Resolution-FINAL-09-21-19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lingtonva.us/files/sharedassets/public/housing/documents/affordable-housing/fy2022-indicator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328FA-9473-413D-BFF8-5975019A9F6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5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E176D-277C-42DE-B7E2-1C65047F62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2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E176D-277C-42DE-B7E2-1C65047F62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2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County Board adopted an Equity Resolution in </a:t>
            </a:r>
            <a:r>
              <a:rPr lang="en-US" sz="1800" u="none" strike="noStrike" dirty="0">
                <a:solidFill>
                  <a:srgbClr val="015CB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September 2019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resolution includes, in part, direction to apply a racial equity lens for every project.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Specifically staff asks the following questions when considering racial impacts of County projects: 1) Who benefits?, 2) Who is burdened?, 3) Who is missing?, 4) How do we know?, and 5) What do/did we do?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E176D-277C-42DE-B7E2-1C65047F62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52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terms of demographics, the 2021 American Community Survey 5-year estimate data for racial composition for the census tract where the site plan is located indicates this area is not as diverse as the County as a whole.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example, there is a smaller percentage of black (2% versus 9% Countywide) and Asian races (5% versus 10% Countywide) in the census tract where the site plan is located compared to the County as a whole.  The data also shows that 6% of the population within this census tract identifies as having Hispanic or Latino origin as compared to almost 16% countywide.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E176D-277C-42DE-B7E2-1C65047F62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9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terms of the racial equity questions, the proposed 15 on-site CAFs will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enable income-eligible families to live in an area of the County nearby metro and other community amenities. Those who benefit may also be those who are burdened, as the </a:t>
            </a:r>
            <a:r>
              <a:rPr lang="en-US" sz="1800" u="none" strike="noStrike" dirty="0">
                <a:solidFill>
                  <a:srgbClr val="015CB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FY 22 Annual Affordable Housing Plan Indicator Report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indicates only 12.3% of Arlington’s rental housing stock is affordable to households earning less than 60% of the AMI. Furthermore, the 2021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American Community Survey 5-year estimate for household incomes indicate that 38% of black households earn under $50k per year, compared to almost 17% of households in the County as a whole.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terms of who is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proposed units will be affordable up to 60% AMI and may not be affordable to households with very low incomes and who may not be eligible for housing grants or housing choice vouchers. These very-low income units are typically achieved through projects that utilize our County loan funds.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 information based on the census tract information for this geographic area as compared to the rest of the County as well as racial data for households earning under $50,000 annually. In terms of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we do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County has an opportunity to consider this site plan’s proposed Affordable Housing Program in light of these potential benefits and impacts.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E176D-277C-42DE-B7E2-1C65047F62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4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E176D-277C-42DE-B7E2-1C65047F62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40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F35-958F-4A52-9107-BA38E00D1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C390F4-4AD7-42D0-A4D2-D57A6AE8C7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17457"/>
            <a:ext cx="2032000" cy="4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8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F56C-094B-4806-9586-43754960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5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1BE0D-0F23-47A5-8824-44894AAD2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C9FE-49FB-4C2C-966A-06A09B7D2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D920A7-FA8F-411E-AF23-E4AD3255AF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76425"/>
            <a:ext cx="2032000" cy="4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0B03-E299-4E99-B313-D7DA4F3C0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8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E846-6FF9-4DCA-A5EC-89809C36F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1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4AA7-96F2-46CF-854A-2DE18409D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E674-E2F5-4677-9321-98460F04E5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96D389-3D5C-4787-91E4-98012A7A0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88894"/>
            <a:ext cx="2032000" cy="4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79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AAAB-735F-48B6-A543-73F771B9C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DC3E4E-E077-495C-A4D2-5AEA29CB78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317457"/>
            <a:ext cx="2032000" cy="4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6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397DF-DBAA-43E0-B5AD-8ACDD54A8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2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138E-8441-416A-AE29-7400DBAD4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7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90A925-7EB4-4EE6-AF72-319E4B40A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9" descr="Arlington_logo_whit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60000" y="6019800"/>
            <a:ext cx="177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11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158211" y="1676401"/>
            <a:ext cx="77975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itchFamily="34" charset="0"/>
              </a:rPr>
              <a:t>Bingham Center/Silver Diner Site Plan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1600" dirty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Century Gothic" pitchFamily="34" charset="0"/>
              </a:rPr>
              <a:t>September 14, 2023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Century Gothic" pitchFamily="34" charset="0"/>
              </a:rPr>
              <a:t>Housing Commission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5239BF35-958F-4A52-9107-BA38E00D1E85}" type="slidenum">
              <a:rPr lang="en-US">
                <a:solidFill>
                  <a:srgbClr val="D4D2D0">
                    <a:shade val="50000"/>
                  </a:srgbClr>
                </a:solidFill>
                <a:latin typeface="Arial"/>
              </a:rPr>
              <a:pPr defTabSz="914400">
                <a:defRPr/>
              </a:pPr>
              <a:t>1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2895600"/>
            <a:ext cx="6781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2F92D5-2D3A-4F67-8E6D-FC334421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29" y="6073542"/>
            <a:ext cx="2053387" cy="6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/>
          </p:cNvCxnSpPr>
          <p:nvPr/>
        </p:nvCxnSpPr>
        <p:spPr>
          <a:xfrm>
            <a:off x="1828800" y="838200"/>
            <a:ext cx="8534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376536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The Site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5239BF35-958F-4A52-9107-BA38E00D1E85}" type="slidenum">
              <a:rPr lang="en-US">
                <a:solidFill>
                  <a:srgbClr val="D4D2D0">
                    <a:shade val="50000"/>
                  </a:srgbClr>
                </a:solidFill>
                <a:latin typeface="Arial"/>
              </a:rPr>
              <a:pPr defTabSz="914400">
                <a:defRPr/>
              </a:pPr>
              <a:t>2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BA9CD-A32A-4337-ACB9-67BE1F14D52C}"/>
              </a:ext>
            </a:extLst>
          </p:cNvPr>
          <p:cNvSpPr txBox="1"/>
          <p:nvPr/>
        </p:nvSpPr>
        <p:spPr>
          <a:xfrm>
            <a:off x="550343" y="1174899"/>
            <a:ext cx="501225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3200 Wilson Blvd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Redevelopment of the site w/hotel and 290-unit multifamily building w/ground floor retail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auto repair facility, two office buildings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Silver Diner restaurant to be demolished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Located within the Clarendon Sector Plan Area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4A298-E64D-4357-46FE-BAA26BF8F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76" t="34482" r="62266" b="44861"/>
          <a:stretch/>
        </p:blipFill>
        <p:spPr bwMode="auto">
          <a:xfrm>
            <a:off x="6753862" y="1577022"/>
            <a:ext cx="4163060" cy="34194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72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/>
          </p:cNvCxnSpPr>
          <p:nvPr/>
        </p:nvCxnSpPr>
        <p:spPr>
          <a:xfrm>
            <a:off x="1828800" y="838200"/>
            <a:ext cx="8534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376536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Affordable Housing Program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5239BF35-958F-4A52-9107-BA38E00D1E85}" type="slidenum">
              <a:rPr lang="en-US">
                <a:solidFill>
                  <a:srgbClr val="D4D2D0">
                    <a:shade val="50000"/>
                  </a:srgbClr>
                </a:solidFill>
                <a:latin typeface="Arial"/>
              </a:rPr>
              <a:pPr defTabSz="914400">
                <a:defRPr/>
              </a:pPr>
              <a:t>3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4DF2D-BCAC-9B30-3F3B-2FBB0E4AAE02}"/>
              </a:ext>
            </a:extLst>
          </p:cNvPr>
          <p:cNvSpPr txBox="1"/>
          <p:nvPr/>
        </p:nvSpPr>
        <p:spPr>
          <a:xfrm>
            <a:off x="1130221" y="1198375"/>
            <a:ext cx="9002013" cy="280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Base: Choice of $1,108,118 or approximately 10 on-site units, 14 off-site nearby units or 15 off-site units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Times New Roman" panose="02020603050405020304" pitchFamily="18" charset="0"/>
              </a:rPr>
              <a:t>Bonus Density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15 total on-site CAFs in 13,000 sq. ft. 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Times New Roman" panose="02020603050405020304" pitchFamily="18" charset="0"/>
              </a:rPr>
              <a:t>Five 1-bedroom units (652 avg SF)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Ten 2-bedroom units (974 avg SF)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36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/>
          </p:cNvCxnSpPr>
          <p:nvPr/>
        </p:nvCxnSpPr>
        <p:spPr>
          <a:xfrm>
            <a:off x="1828800" y="838200"/>
            <a:ext cx="8534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376536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Racial Equity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5239BF35-958F-4A52-9107-BA38E00D1E85}" type="slidenum">
              <a:rPr lang="en-US">
                <a:solidFill>
                  <a:srgbClr val="D4D2D0">
                    <a:shade val="50000"/>
                  </a:srgbClr>
                </a:solidFill>
                <a:latin typeface="Arial"/>
              </a:rPr>
              <a:pPr defTabSz="914400">
                <a:defRPr/>
              </a:pPr>
              <a:t>4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277C4C7-6060-89DF-AD15-1CC4DC29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3829"/>
            <a:ext cx="4456545" cy="29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B4495E3-7519-4521-AECF-F77CCD77E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36" y="2028824"/>
            <a:ext cx="4019193" cy="24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4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/>
          </p:cNvCxnSpPr>
          <p:nvPr/>
        </p:nvCxnSpPr>
        <p:spPr>
          <a:xfrm>
            <a:off x="1828800" y="838200"/>
            <a:ext cx="8534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376536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Racial Equity - Demographics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5239BF35-958F-4A52-9107-BA38E00D1E85}" type="slidenum">
              <a:rPr lang="en-US">
                <a:solidFill>
                  <a:srgbClr val="D4D2D0">
                    <a:shade val="50000"/>
                  </a:srgbClr>
                </a:solidFill>
                <a:latin typeface="Arial"/>
              </a:rPr>
              <a:pPr defTabSz="914400">
                <a:defRPr/>
              </a:pPr>
              <a:t>5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DA153-39A1-6116-C1D9-445DBACFAEB6}"/>
              </a:ext>
            </a:extLst>
          </p:cNvPr>
          <p:cNvGrpSpPr/>
          <p:nvPr/>
        </p:nvGrpSpPr>
        <p:grpSpPr>
          <a:xfrm>
            <a:off x="1641474" y="1204912"/>
            <a:ext cx="9453246" cy="4708203"/>
            <a:chOff x="0" y="0"/>
            <a:chExt cx="6877050" cy="2924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45A117-4AC2-83D8-F89B-E6BCE9B91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8" r="10361"/>
            <a:stretch/>
          </p:blipFill>
          <p:spPr bwMode="auto">
            <a:xfrm>
              <a:off x="0" y="0"/>
              <a:ext cx="3587115" cy="29241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1B26CF-3289-71E8-DEDA-E8E6F0D1A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1"/>
            <a:stretch/>
          </p:blipFill>
          <p:spPr bwMode="auto">
            <a:xfrm>
              <a:off x="3552825" y="0"/>
              <a:ext cx="3324225" cy="28702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683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/>
          </p:cNvCxnSpPr>
          <p:nvPr/>
        </p:nvCxnSpPr>
        <p:spPr>
          <a:xfrm>
            <a:off x="1828800" y="838200"/>
            <a:ext cx="8534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376536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Racial Equity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5239BF35-958F-4A52-9107-BA38E00D1E85}" type="slidenum">
              <a:rPr lang="en-US">
                <a:solidFill>
                  <a:srgbClr val="D4D2D0">
                    <a:shade val="50000"/>
                  </a:srgbClr>
                </a:solidFill>
                <a:latin typeface="Arial"/>
              </a:rPr>
              <a:pPr defTabSz="914400">
                <a:defRPr/>
              </a:pPr>
              <a:t>6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55810-D875-4CF6-4C0E-959A3903D3A0}"/>
              </a:ext>
            </a:extLst>
          </p:cNvPr>
          <p:cNvSpPr txBox="1"/>
          <p:nvPr/>
        </p:nvSpPr>
        <p:spPr>
          <a:xfrm>
            <a:off x="550343" y="1033245"/>
            <a:ext cx="1032085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Benefits: Provides opportunity for low-income families to live nearby metro and other community amenities</a:t>
            </a:r>
          </a:p>
          <a:p>
            <a:pPr marL="342900" indent="-342900" defTabSz="914400" fontAlgn="base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is Burdened:</a:t>
            </a:r>
          </a:p>
          <a:p>
            <a:pPr marL="800100" lvl="1" indent="-342900" defTabSz="914400" fontAlgn="base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12.3% of rental units affordable to HH earning less than 60% of AMI</a:t>
            </a:r>
          </a:p>
          <a:p>
            <a:pPr marL="800100" lvl="1" indent="-342900" defTabSz="914400" fontAlgn="base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38% of black HH Countywide earn under $50k/year, compared to 17% of HH in County.</a:t>
            </a:r>
          </a:p>
          <a:p>
            <a:pPr marL="342900" indent="-342900" defTabSz="914400" fontAlgn="base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is Missing: Very-low income HH who may not be eligible fo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 housing grants/housing choice vouchers</a:t>
            </a:r>
          </a:p>
          <a:p>
            <a:pPr marL="342900" indent="-342900" defTabSz="914400" fontAlgn="base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we know: Information is based on Censu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Tract data for this geographic area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914400" fontAlgn="base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we do: Consider this site plan’s proposed affordable housing contribution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3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/>
          </p:cNvCxnSpPr>
          <p:nvPr/>
        </p:nvCxnSpPr>
        <p:spPr>
          <a:xfrm>
            <a:off x="1828800" y="838200"/>
            <a:ext cx="85344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376536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Staff Recommendation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5239BF35-958F-4A52-9107-BA38E00D1E85}" type="slidenum">
              <a:rPr lang="en-US">
                <a:solidFill>
                  <a:srgbClr val="D4D2D0">
                    <a:shade val="50000"/>
                  </a:srgbClr>
                </a:solidFill>
                <a:latin typeface="Arial"/>
              </a:rPr>
              <a:pPr defTabSz="914400">
                <a:defRPr/>
              </a:pPr>
              <a:t>7</a:t>
            </a:fld>
            <a:endParaRPr lang="en-US" dirty="0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4DF2D-BCAC-9B30-3F3B-2FBB0E4AAE02}"/>
              </a:ext>
            </a:extLst>
          </p:cNvPr>
          <p:cNvSpPr txBox="1"/>
          <p:nvPr/>
        </p:nvSpPr>
        <p:spPr>
          <a:xfrm>
            <a:off x="1130221" y="1198375"/>
            <a:ext cx="9002013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County staff supports the proposed affordable housing program which includes a base ordinance contribution of $1,108,118 or approximately 10 on-site units, 14 off-site nearby units or 19 off-site units, and an additional bonus density contribution of 15 on-site CAFs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4937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1131</TotalTime>
  <Words>718</Words>
  <Application>Microsoft Office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Franklin Gothic Book</vt:lpstr>
      <vt:lpstr>Times New Roman</vt:lpstr>
      <vt:lpstr>Wingdings 2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Americana Hotel Site Plan</dc:title>
  <dc:creator>Alexander McMillen</dc:creator>
  <cp:lastModifiedBy>Melissa Danowski</cp:lastModifiedBy>
  <cp:revision>25</cp:revision>
  <dcterms:created xsi:type="dcterms:W3CDTF">2023-04-05T17:09:22Z</dcterms:created>
  <dcterms:modified xsi:type="dcterms:W3CDTF">2023-09-14T17:01:31Z</dcterms:modified>
</cp:coreProperties>
</file>