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5"/>
  </p:notesMasterIdLst>
  <p:sldIdLst>
    <p:sldId id="256" r:id="rId7"/>
    <p:sldId id="257" r:id="rId8"/>
    <p:sldId id="277" r:id="rId9"/>
    <p:sldId id="278" r:id="rId10"/>
    <p:sldId id="279" r:id="rId11"/>
    <p:sldId id="280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15F61F-20F9-280F-F432-FA0D80FA52BB}" name="Amber Barnett" initials="AB" userId="S::aklbarnett@arlingtonva.us::0514f848-6176-4384-80fa-e0bd3cccb08d" providerId="AD"/>
  <p188:author id="{431BD8C4-021A-9BB8-A607-616E0B9E06F3}" name="Samia Byrd" initials="SB" userId="S::Sbyrd@arlingtonva.us::cfb522e5-fd96-49c0-81c8-7af100fef1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er Barnett" initials="AB" lastIdx="1" clrIdx="0">
    <p:extLst>
      <p:ext uri="{19B8F6BF-5375-455C-9EA6-DF929625EA0E}">
        <p15:presenceInfo xmlns:p15="http://schemas.microsoft.com/office/powerpoint/2012/main" userId="S::aklbarnett@arlingtonva.us::0514f848-6176-4384-80fa-e0bd3cccb0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006AB-B3BE-4B22-9CF2-CE309F251381}" v="2" dt="2023-02-16T17:20:4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583" autoAdjust="0"/>
  </p:normalViewPr>
  <p:slideViewPr>
    <p:cSldViewPr snapToGrid="0">
      <p:cViewPr varScale="1">
        <p:scale>
          <a:sx n="96" d="100"/>
          <a:sy n="96" d="100"/>
        </p:scale>
        <p:origin x="52" y="112"/>
      </p:cViewPr>
      <p:guideLst/>
    </p:cSldViewPr>
  </p:slideViewPr>
  <p:outlineViewPr>
    <p:cViewPr>
      <p:scale>
        <a:sx n="33" d="100"/>
        <a:sy n="33" d="100"/>
      </p:scale>
      <p:origin x="0" y="-71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Barnett" userId="0514f848-6176-4384-80fa-e0bd3cccb08d" providerId="ADAL" clId="{821006AB-B3BE-4B22-9CF2-CE309F251381}"/>
    <pc:docChg chg="modSld">
      <pc:chgData name="Amber Barnett" userId="0514f848-6176-4384-80fa-e0bd3cccb08d" providerId="ADAL" clId="{821006AB-B3BE-4B22-9CF2-CE309F251381}" dt="2023-02-16T17:20:53.245" v="4"/>
      <pc:docMkLst>
        <pc:docMk/>
      </pc:docMkLst>
      <pc:sldChg chg="modSp mod delCm">
        <pc:chgData name="Amber Barnett" userId="0514f848-6176-4384-80fa-e0bd3cccb08d" providerId="ADAL" clId="{821006AB-B3BE-4B22-9CF2-CE309F251381}" dt="2023-02-16T17:20:53.245" v="4"/>
        <pc:sldMkLst>
          <pc:docMk/>
          <pc:sldMk cId="4145575910" sldId="280"/>
        </pc:sldMkLst>
        <pc:graphicFrameChg chg="mod modGraphic">
          <ac:chgData name="Amber Barnett" userId="0514f848-6176-4384-80fa-e0bd3cccb08d" providerId="ADAL" clId="{821006AB-B3BE-4B22-9CF2-CE309F251381}" dt="2023-02-16T17:20:45.106" v="3"/>
          <ac:graphicFrameMkLst>
            <pc:docMk/>
            <pc:sldMk cId="4145575910" sldId="280"/>
            <ac:graphicFrameMk id="4" creationId="{59E812DB-6DF1-489F-88F7-C0DE3A116E15}"/>
          </ac:graphicFrameMkLst>
        </pc:graphicFrameChg>
      </pc:sldChg>
      <pc:sldChg chg="delCm">
        <pc:chgData name="Amber Barnett" userId="0514f848-6176-4384-80fa-e0bd3cccb08d" providerId="ADAL" clId="{821006AB-B3BE-4B22-9CF2-CE309F251381}" dt="2023-02-16T17:19:28.931" v="0"/>
        <pc:sldMkLst>
          <pc:docMk/>
          <pc:sldMk cId="1094616834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ABAE3-8474-45F9-96F1-A7CC7FF6F7A6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0B9EE7-286A-494A-9023-8403C036ADC7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NORMALIZE</a:t>
          </a:r>
        </a:p>
      </dgm:t>
    </dgm:pt>
    <dgm:pt modelId="{ED5F00DB-4F31-431A-87A2-C52BB606671C}" type="parTrans" cxnId="{11679629-839E-4E16-9807-E6CC406B60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420BA4-447E-4A3A-806F-33E074A783E0}" type="sibTrans" cxnId="{11679629-839E-4E16-9807-E6CC406B60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8C3777-B4E3-4433-9834-78E503B0C04B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Leading with Race Modules + Conversation Guides</a:t>
          </a:r>
        </a:p>
      </dgm:t>
    </dgm:pt>
    <dgm:pt modelId="{BF0270EE-1568-4683-B993-698E51BECCA5}" type="parTrans" cxnId="{EB8C1BB7-AF2B-42FE-935A-84468D052C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9428C2-79FF-471B-A274-DFCB457DFCF4}" type="sibTrans" cxnId="{EB8C1BB7-AF2B-42FE-935A-84468D052C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0EACB0-3014-4218-9B5E-41019977C303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Race &amp; Ethnicity Dashboard</a:t>
          </a:r>
        </a:p>
      </dgm:t>
    </dgm:pt>
    <dgm:pt modelId="{0DAE4152-5FBE-476E-B8BF-CFECBA208169}" type="parTrans" cxnId="{CE032D6F-009F-4A6F-90B5-AE63A19F20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B7BCD9-1B38-4DF8-B4EE-D4ECB70F7981}" type="sibTrans" cxnId="{CE032D6F-009F-4A6F-90B5-AE63A19F20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E468F2-DD04-4896-8650-7D72ECB68A49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ORGANIZE</a:t>
          </a:r>
          <a:endParaRPr lang="en-US" sz="1000" b="1" dirty="0">
            <a:solidFill>
              <a:schemeClr val="bg1"/>
            </a:solidFill>
          </a:endParaRPr>
        </a:p>
      </dgm:t>
    </dgm:pt>
    <dgm:pt modelId="{35C46A15-AA38-4D83-A343-6A396DBD2ED7}" type="parTrans" cxnId="{A7FFA665-1791-41EA-B520-512812571A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27933F-FBE9-474D-86A7-2E0D959604B5}" type="sibTrans" cxnId="{A7FFA665-1791-41EA-B520-512812571A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0E5698-F7BB-4099-BAF7-4DD7A68307E7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Racial Equity Core Team</a:t>
          </a:r>
        </a:p>
      </dgm:t>
    </dgm:pt>
    <dgm:pt modelId="{209B1458-5721-4BD1-84E5-C963D975E17D}" type="parTrans" cxnId="{28ECF626-6338-4FFD-9482-F6AF408336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B4904D-81C9-4D61-9D4C-AFB4F68B491D}" type="sibTrans" cxnId="{28ECF626-6338-4FFD-9482-F6AF408336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AE4A63-5D9D-43E7-92FD-2461A085CE8B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Department Equity</a:t>
          </a:r>
        </a:p>
      </dgm:t>
    </dgm:pt>
    <dgm:pt modelId="{25ED9788-0D25-4F0B-A48E-26DD8FF97213}" type="parTrans" cxnId="{08CC6FEE-169E-46A4-944C-01AD9B996C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F650AD-DFA7-43D4-A3EC-2A09F5D934AC}" type="sibTrans" cxnId="{08CC6FEE-169E-46A4-944C-01AD9B996C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FDB174-0524-46E2-B18D-94B3DBEE109E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OPERATIONALIZE</a:t>
          </a:r>
        </a:p>
      </dgm:t>
    </dgm:pt>
    <dgm:pt modelId="{7F27B168-3B25-4FB8-8A03-E7EBCFEDAD4C}" type="parTrans" cxnId="{89D6C3A9-911F-4B10-BD38-F1CEB206BA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DEAD450-8347-473C-8F7D-466F73E929F3}" type="sibTrans" cxnId="{89D6C3A9-911F-4B10-BD38-F1CEB206BA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3061D-6425-44B1-AED7-F534D18CC96A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Race &amp; Ethnicity Dashboard</a:t>
          </a:r>
        </a:p>
      </dgm:t>
    </dgm:pt>
    <dgm:pt modelId="{D3455F39-7D0A-4656-9D7F-C21958474F47}" type="parTrans" cxnId="{34FFE3F1-5321-442C-A1D6-BD08C8F31FD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2C0DDF-2DAE-4EE2-9822-247CD61C4B4B}" type="sibTrans" cxnId="{34FFE3F1-5321-442C-A1D6-BD08C8F31FD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D47DE2-91C4-45D4-B712-F832B2EA64EA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Equity Lens Process Guide &amp; Analysis</a:t>
          </a:r>
        </a:p>
      </dgm:t>
    </dgm:pt>
    <dgm:pt modelId="{605BC30F-64BA-4F5D-BD55-877565CD3D4C}" type="parTrans" cxnId="{2758EBED-F5FA-42BC-8244-F71BF3EC2C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E857BEA-0B83-4A88-B373-CD68259C6E0C}" type="sibTrans" cxnId="{2758EBED-F5FA-42BC-8244-F71BF3EC2C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CC1430-495B-4115-A43E-9113CA8B679C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ASSESS</a:t>
          </a:r>
        </a:p>
      </dgm:t>
    </dgm:pt>
    <dgm:pt modelId="{9338C1A8-FFE3-4665-922E-89F506B6896C}" type="parTrans" cxnId="{C215CF60-E9F0-496C-A6D8-140598312E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D61EA4-9FDD-49A5-B774-63C6D32C127E}" type="sibTrans" cxnId="{C215CF60-E9F0-496C-A6D8-140598312E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753533A-402F-4F12-9A86-0220E4FE991F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ERG Focus Groups + Summary</a:t>
          </a:r>
        </a:p>
      </dgm:t>
    </dgm:pt>
    <dgm:pt modelId="{2AE607EC-3BDD-4BC2-993E-E70B6F3362E9}" type="parTrans" cxnId="{B388DA67-544E-41CB-90B2-45B5AEC893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4E52AB-89F1-4EC6-8A04-3783A02BF317}" type="sibTrans" cxnId="{B388DA67-544E-41CB-90B2-45B5AEC893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31E91B3-C4D1-4035-BB8D-2E334E2D6438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Equity Mindset Cohort Training</a:t>
          </a:r>
        </a:p>
      </dgm:t>
    </dgm:pt>
    <dgm:pt modelId="{3C62C3FC-E601-4BAB-981E-AB1A70244D25}" type="parTrans" cxnId="{3DE622D7-8514-4006-B909-0C890A50DF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87BA4D-72D9-4FA3-806B-DCB2DA079024}" type="sibTrans" cxnId="{3DE622D7-8514-4006-B909-0C890A50DF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89D777-F8DD-4933-AA02-CF44181D7DDC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REWT Focus Groups + Interim Report</a:t>
          </a:r>
        </a:p>
      </dgm:t>
    </dgm:pt>
    <dgm:pt modelId="{15A65C4C-4B7A-4A73-B216-2801B999E297}" type="parTrans" cxnId="{FB51664F-D680-4882-86BF-07980DF18F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D76CC7-B58A-41E2-A320-B7AA388C0750}" type="sibTrans" cxnId="{FB51664F-D680-4882-86BF-07980DF18F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1C83AE8-2392-4BE8-BFD0-7E8BB48C4D8A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Leading with RACE Evaluations + Interim Report</a:t>
          </a:r>
        </a:p>
      </dgm:t>
    </dgm:pt>
    <dgm:pt modelId="{EB709BAC-0CE1-41A2-9F8E-088B1EEC7993}" type="parTrans" cxnId="{7BDFBD11-74F7-48F3-B84E-5CD62888E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B67DF0-458B-4787-9AC6-14B56CB38BCC}" type="sibTrans" cxnId="{7BDFBD11-74F7-48F3-B84E-5CD62888E9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A4A359-882B-4421-A36E-D8C496E23AA7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Resident Satisfaction Survey</a:t>
          </a:r>
        </a:p>
      </dgm:t>
    </dgm:pt>
    <dgm:pt modelId="{6C1EF07A-225C-4FA5-8C21-EC702B0A15C9}" type="parTrans" cxnId="{484DF47C-3150-4401-AF17-27ACDF2BD4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8B418A-7CAD-4029-B313-4DE57E135065}" type="sibTrans" cxnId="{484DF47C-3150-4401-AF17-27ACDF2BD4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182CB8-A9A1-4884-AF04-6AD6879CD571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Race &amp; Ethnicity Dashboard Briefing Report</a:t>
          </a:r>
        </a:p>
      </dgm:t>
    </dgm:pt>
    <dgm:pt modelId="{3A460F22-FDFC-4F47-87B7-0EBA0243887B}" type="parTrans" cxnId="{B7D9F110-867C-4C11-9237-2BD2782B9C6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126AB4-7183-44AB-9DAC-AA701DC22DAE}" type="sibTrans" cxnId="{B7D9F110-867C-4C11-9237-2BD2782B9C6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599BEC-8092-48AD-84BD-EB2F1B64E603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RACE FY2022 Report</a:t>
          </a:r>
        </a:p>
      </dgm:t>
    </dgm:pt>
    <dgm:pt modelId="{4D5306FC-03D6-4248-9945-0C263B2925DD}" type="parTrans" cxnId="{B75AA81B-E342-4050-8408-B47A430A665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4D86BB-057F-40D2-A7C7-C734BF8BCFA2}" type="sibTrans" cxnId="{B75AA81B-E342-4050-8408-B47A430A665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A018A5-7C4A-4047-AD62-408E5F3BB0D6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Racial History Timelines</a:t>
          </a:r>
        </a:p>
      </dgm:t>
    </dgm:pt>
    <dgm:pt modelId="{765927EB-393D-4B9B-9A71-C8BAD6DC5E0B}" type="parTrans" cxnId="{0E2714D7-224C-42FF-9D0D-24F88A3947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425DDC4-7397-4DA8-8347-89683CB380F4}" type="sibTrans" cxnId="{0E2714D7-224C-42FF-9D0D-24F88A3947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1226FE-7324-49F3-9552-C3AB16D6FCF8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GARE Membership</a:t>
          </a:r>
        </a:p>
      </dgm:t>
    </dgm:pt>
    <dgm:pt modelId="{D17749CC-31D1-483B-B24F-149D0E432136}" type="parTrans" cxnId="{C77F5B6B-71EC-490F-B7FC-96E8C5CF34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84D5D8-0123-4803-B5F4-EDA3D57A45EB}" type="sibTrans" cxnId="{C77F5B6B-71EC-490F-B7FC-96E8C5CF34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20D59B-E55A-4F19-86A7-B25A666AA723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COG Chief Equity Officers Committee</a:t>
          </a:r>
        </a:p>
      </dgm:t>
    </dgm:pt>
    <dgm:pt modelId="{49F4BCCE-39EE-4142-AC47-CD6B516B19DD}" type="parTrans" cxnId="{15ECB54E-C1F4-4EAA-9D7F-4B0BAF88E1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77E60E-989D-49F9-8366-EAD309B24953}" type="sibTrans" cxnId="{15ECB54E-C1F4-4EAA-9D7F-4B0BAF88E1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98CE2A-F2A3-4A42-BBBA-676998B5BCFE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DRE Together Partner Meetings</a:t>
          </a:r>
        </a:p>
      </dgm:t>
    </dgm:pt>
    <dgm:pt modelId="{8666A1EE-A0B7-4B4E-B63B-DBBAD64170DC}" type="parTrans" cxnId="{7642AE7C-E236-4814-8F56-9F8AAE3817FA}">
      <dgm:prSet/>
      <dgm:spPr/>
      <dgm:t>
        <a:bodyPr/>
        <a:lstStyle/>
        <a:p>
          <a:endParaRPr lang="en-US"/>
        </a:p>
      </dgm:t>
    </dgm:pt>
    <dgm:pt modelId="{EF0F7E11-028F-41F2-8568-55290DADA297}" type="sibTrans" cxnId="{7642AE7C-E236-4814-8F56-9F8AAE3817FA}">
      <dgm:prSet/>
      <dgm:spPr/>
      <dgm:t>
        <a:bodyPr/>
        <a:lstStyle/>
        <a:p>
          <a:endParaRPr lang="en-US"/>
        </a:p>
      </dgm:t>
    </dgm:pt>
    <dgm:pt modelId="{AB7B58C1-1B51-4B8D-9B45-6C452459A1CF}">
      <dgm:prSet phldrT="[Text]" custT="1"/>
      <dgm:spPr/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MWCOG-GARE Cohort</a:t>
          </a:r>
        </a:p>
      </dgm:t>
    </dgm:pt>
    <dgm:pt modelId="{2AFA278A-452B-4B0B-91E9-D7DB1B6CD763}" type="parTrans" cxnId="{BC1D8842-FC23-49FF-B19F-188C5F65D6B7}">
      <dgm:prSet/>
      <dgm:spPr/>
      <dgm:t>
        <a:bodyPr/>
        <a:lstStyle/>
        <a:p>
          <a:endParaRPr lang="en-US"/>
        </a:p>
      </dgm:t>
    </dgm:pt>
    <dgm:pt modelId="{B56F9B35-DF23-45CF-B6B6-FA1B86DD5A8D}" type="sibTrans" cxnId="{BC1D8842-FC23-49FF-B19F-188C5F65D6B7}">
      <dgm:prSet/>
      <dgm:spPr/>
      <dgm:t>
        <a:bodyPr/>
        <a:lstStyle/>
        <a:p>
          <a:endParaRPr lang="en-US"/>
        </a:p>
      </dgm:t>
    </dgm:pt>
    <dgm:pt modelId="{7B3E0CCB-7A7D-4959-9066-4D30EECFC9E8}" type="pres">
      <dgm:prSet presAssocID="{B2AABAE3-8474-45F9-96F1-A7CC7FF6F7A6}" presName="cycle" presStyleCnt="0">
        <dgm:presLayoutVars>
          <dgm:dir/>
          <dgm:resizeHandles val="exact"/>
        </dgm:presLayoutVars>
      </dgm:prSet>
      <dgm:spPr/>
    </dgm:pt>
    <dgm:pt modelId="{5F08A15A-185C-43FF-B0FF-E2AACC4477C7}" type="pres">
      <dgm:prSet presAssocID="{3D0B9EE7-286A-494A-9023-8403C036ADC7}" presName="dummy" presStyleCnt="0"/>
      <dgm:spPr/>
    </dgm:pt>
    <dgm:pt modelId="{B1C7BBDB-A88D-4E94-8B06-63673ADD999A}" type="pres">
      <dgm:prSet presAssocID="{3D0B9EE7-286A-494A-9023-8403C036ADC7}" presName="node" presStyleLbl="revTx" presStyleIdx="0" presStyleCnt="4">
        <dgm:presLayoutVars>
          <dgm:bulletEnabled val="1"/>
        </dgm:presLayoutVars>
      </dgm:prSet>
      <dgm:spPr/>
    </dgm:pt>
    <dgm:pt modelId="{EE514B83-542C-4064-9393-A2A74E78448C}" type="pres">
      <dgm:prSet presAssocID="{3C420BA4-447E-4A3A-806F-33E074A783E0}" presName="sibTrans" presStyleLbl="node1" presStyleIdx="0" presStyleCnt="4"/>
      <dgm:spPr/>
    </dgm:pt>
    <dgm:pt modelId="{22415E98-9805-45BE-9A4E-EA50A7E6E87A}" type="pres">
      <dgm:prSet presAssocID="{E5E468F2-DD04-4896-8650-7D72ECB68A49}" presName="dummy" presStyleCnt="0"/>
      <dgm:spPr/>
    </dgm:pt>
    <dgm:pt modelId="{2FDE4FA2-95A2-4F5C-93EE-17F4809FEB39}" type="pres">
      <dgm:prSet presAssocID="{E5E468F2-DD04-4896-8650-7D72ECB68A49}" presName="node" presStyleLbl="revTx" presStyleIdx="1" presStyleCnt="4">
        <dgm:presLayoutVars>
          <dgm:bulletEnabled val="1"/>
        </dgm:presLayoutVars>
      </dgm:prSet>
      <dgm:spPr/>
    </dgm:pt>
    <dgm:pt modelId="{78B08065-0F4E-488C-A90E-DF477633B47C}" type="pres">
      <dgm:prSet presAssocID="{BB27933F-FBE9-474D-86A7-2E0D959604B5}" presName="sibTrans" presStyleLbl="node1" presStyleIdx="1" presStyleCnt="4" custLinFactNeighborX="-5909" custLinFactNeighborY="1378"/>
      <dgm:spPr/>
    </dgm:pt>
    <dgm:pt modelId="{2B4AEFE7-2CE3-4A8C-B371-854BD3897AB3}" type="pres">
      <dgm:prSet presAssocID="{A2FDB174-0524-46E2-B18D-94B3DBEE109E}" presName="dummy" presStyleCnt="0"/>
      <dgm:spPr/>
    </dgm:pt>
    <dgm:pt modelId="{0D9422BD-6EFB-4194-A151-1BFDB8E17176}" type="pres">
      <dgm:prSet presAssocID="{A2FDB174-0524-46E2-B18D-94B3DBEE109E}" presName="node" presStyleLbl="revTx" presStyleIdx="2" presStyleCnt="4">
        <dgm:presLayoutVars>
          <dgm:bulletEnabled val="1"/>
        </dgm:presLayoutVars>
      </dgm:prSet>
      <dgm:spPr/>
    </dgm:pt>
    <dgm:pt modelId="{5F47FF36-08DA-495B-9A41-3466BE679E2C}" type="pres">
      <dgm:prSet presAssocID="{1DEAD450-8347-473C-8F7D-466F73E929F3}" presName="sibTrans" presStyleLbl="node1" presStyleIdx="2" presStyleCnt="4"/>
      <dgm:spPr/>
    </dgm:pt>
    <dgm:pt modelId="{D65AB679-094B-4AEB-9469-5C04A6A19BBB}" type="pres">
      <dgm:prSet presAssocID="{39CC1430-495B-4115-A43E-9113CA8B679C}" presName="dummy" presStyleCnt="0"/>
      <dgm:spPr/>
    </dgm:pt>
    <dgm:pt modelId="{7CA75C36-A287-4851-96F0-7C713D5F3ED2}" type="pres">
      <dgm:prSet presAssocID="{39CC1430-495B-4115-A43E-9113CA8B679C}" presName="node" presStyleLbl="revTx" presStyleIdx="3" presStyleCnt="4">
        <dgm:presLayoutVars>
          <dgm:bulletEnabled val="1"/>
        </dgm:presLayoutVars>
      </dgm:prSet>
      <dgm:spPr/>
    </dgm:pt>
    <dgm:pt modelId="{1CAE580D-2CA0-4E9B-A974-B619013A9755}" type="pres">
      <dgm:prSet presAssocID="{84D61EA4-9FDD-49A5-B774-63C6D32C127E}" presName="sibTrans" presStyleLbl="node1" presStyleIdx="3" presStyleCnt="4"/>
      <dgm:spPr/>
    </dgm:pt>
  </dgm:ptLst>
  <dgm:cxnLst>
    <dgm:cxn modelId="{4B00D002-6B65-4583-A8DF-95EB1C152465}" type="presOf" srcId="{B31E91B3-C4D1-4035-BB8D-2E334E2D6438}" destId="{2FDE4FA2-95A2-4F5C-93EE-17F4809FEB39}" srcOrd="0" destOrd="3" presId="urn:microsoft.com/office/officeart/2005/8/layout/cycle1"/>
    <dgm:cxn modelId="{B7D9F110-867C-4C11-9237-2BD2782B9C69}" srcId="{39CC1430-495B-4115-A43E-9113CA8B679C}" destId="{31182CB8-A9A1-4884-AF04-6AD6879CD571}" srcOrd="1" destOrd="0" parTransId="{3A460F22-FDFC-4F47-87B7-0EBA0243887B}" sibTransId="{07126AB4-7183-44AB-9DAC-AA701DC22DAE}"/>
    <dgm:cxn modelId="{7BDFBD11-74F7-48F3-B84E-5CD62888E905}" srcId="{39CC1430-495B-4115-A43E-9113CA8B679C}" destId="{B1C83AE8-2392-4BE8-BFD0-7E8BB48C4D8A}" srcOrd="4" destOrd="0" parTransId="{EB709BAC-0CE1-41A2-9F8E-088B1EEC7993}" sibTransId="{38B67DF0-458B-4787-9AC6-14B56CB38BCC}"/>
    <dgm:cxn modelId="{B75AA81B-E342-4050-8408-B47A430A665A}" srcId="{39CC1430-495B-4115-A43E-9113CA8B679C}" destId="{55599BEC-8092-48AD-84BD-EB2F1B64E603}" srcOrd="5" destOrd="0" parTransId="{4D5306FC-03D6-4248-9945-0C263B2925DD}" sibTransId="{C54D86BB-057F-40D2-A7C7-C734BF8BCFA2}"/>
    <dgm:cxn modelId="{7313CD25-9196-429F-8AE8-14F39B8F1BA0}" type="presOf" srcId="{62A4A359-882B-4421-A36E-D8C496E23AA7}" destId="{7CA75C36-A287-4851-96F0-7C713D5F3ED2}" srcOrd="0" destOrd="1" presId="urn:microsoft.com/office/officeart/2005/8/layout/cycle1"/>
    <dgm:cxn modelId="{28ECF626-6338-4FFD-9482-F6AF40833647}" srcId="{E5E468F2-DD04-4896-8650-7D72ECB68A49}" destId="{870E5698-F7BB-4099-BAF7-4DD7A68307E7}" srcOrd="0" destOrd="0" parTransId="{209B1458-5721-4BD1-84E5-C963D975E17D}" sibTransId="{F0B4904D-81C9-4D61-9D4C-AFB4F68B491D}"/>
    <dgm:cxn modelId="{11679629-839E-4E16-9807-E6CC406B60CD}" srcId="{B2AABAE3-8474-45F9-96F1-A7CC7FF6F7A6}" destId="{3D0B9EE7-286A-494A-9023-8403C036ADC7}" srcOrd="0" destOrd="0" parTransId="{ED5F00DB-4F31-431A-87A2-C52BB606671C}" sibTransId="{3C420BA4-447E-4A3A-806F-33E074A783E0}"/>
    <dgm:cxn modelId="{C231DC29-3F19-4267-91D1-1E84B018046E}" type="presOf" srcId="{121226FE-7324-49F3-9552-C3AB16D6FCF8}" destId="{2FDE4FA2-95A2-4F5C-93EE-17F4809FEB39}" srcOrd="0" destOrd="7" presId="urn:microsoft.com/office/officeart/2005/8/layout/cycle1"/>
    <dgm:cxn modelId="{388B7D2D-D990-49B2-A208-36D1FB01CCD3}" type="presOf" srcId="{E5E468F2-DD04-4896-8650-7D72ECB68A49}" destId="{2FDE4FA2-95A2-4F5C-93EE-17F4809FEB39}" srcOrd="0" destOrd="0" presId="urn:microsoft.com/office/officeart/2005/8/layout/cycle1"/>
    <dgm:cxn modelId="{A6EF1536-26F2-4EF9-ACC3-B696CC32EAD1}" type="presOf" srcId="{1DEAD450-8347-473C-8F7D-466F73E929F3}" destId="{5F47FF36-08DA-495B-9A41-3466BE679E2C}" srcOrd="0" destOrd="0" presId="urn:microsoft.com/office/officeart/2005/8/layout/cycle1"/>
    <dgm:cxn modelId="{39213360-012D-47A0-B1F9-A621E69B9B4F}" type="presOf" srcId="{870E5698-F7BB-4099-BAF7-4DD7A68307E7}" destId="{2FDE4FA2-95A2-4F5C-93EE-17F4809FEB39}" srcOrd="0" destOrd="1" presId="urn:microsoft.com/office/officeart/2005/8/layout/cycle1"/>
    <dgm:cxn modelId="{C215CF60-E9F0-496C-A6D8-140598312E9F}" srcId="{B2AABAE3-8474-45F9-96F1-A7CC7FF6F7A6}" destId="{39CC1430-495B-4115-A43E-9113CA8B679C}" srcOrd="3" destOrd="0" parTransId="{9338C1A8-FFE3-4665-922E-89F506B6896C}" sibTransId="{84D61EA4-9FDD-49A5-B774-63C6D32C127E}"/>
    <dgm:cxn modelId="{BC1D8842-FC23-49FF-B19F-188C5F65D6B7}" srcId="{E5E468F2-DD04-4896-8650-7D72ECB68A49}" destId="{AB7B58C1-1B51-4B8D-9B45-6C452459A1CF}" srcOrd="4" destOrd="0" parTransId="{2AFA278A-452B-4B0B-91E9-D7DB1B6CD763}" sibTransId="{B56F9B35-DF23-45CF-B6B6-FA1B86DD5A8D}"/>
    <dgm:cxn modelId="{A7FFA665-1791-41EA-B520-512812571AF3}" srcId="{B2AABAE3-8474-45F9-96F1-A7CC7FF6F7A6}" destId="{E5E468F2-DD04-4896-8650-7D72ECB68A49}" srcOrd="1" destOrd="0" parTransId="{35C46A15-AA38-4D83-A343-6A396DBD2ED7}" sibTransId="{BB27933F-FBE9-474D-86A7-2E0D959604B5}"/>
    <dgm:cxn modelId="{B388DA67-544E-41CB-90B2-45B5AEC89309}" srcId="{39CC1430-495B-4115-A43E-9113CA8B679C}" destId="{9753533A-402F-4F12-9A86-0220E4FE991F}" srcOrd="3" destOrd="0" parTransId="{2AE607EC-3BDD-4BC2-993E-E70B6F3362E9}" sibTransId="{F84E52AB-89F1-4EC6-8A04-3783A02BF317}"/>
    <dgm:cxn modelId="{28A64F68-00C3-4840-B13D-B2D1310DE89F}" type="presOf" srcId="{39CC1430-495B-4115-A43E-9113CA8B679C}" destId="{7CA75C36-A287-4851-96F0-7C713D5F3ED2}" srcOrd="0" destOrd="0" presId="urn:microsoft.com/office/officeart/2005/8/layout/cycle1"/>
    <dgm:cxn modelId="{0C4F9448-4F8B-46AD-A8E7-9B0107462FFD}" type="presOf" srcId="{9D8C3777-B4E3-4433-9834-78E503B0C04B}" destId="{B1C7BBDB-A88D-4E94-8B06-63673ADD999A}" srcOrd="0" destOrd="1" presId="urn:microsoft.com/office/officeart/2005/8/layout/cycle1"/>
    <dgm:cxn modelId="{C77F5B6B-71EC-490F-B7FC-96E8C5CF3456}" srcId="{E5E468F2-DD04-4896-8650-7D72ECB68A49}" destId="{121226FE-7324-49F3-9552-C3AB16D6FCF8}" srcOrd="6" destOrd="0" parTransId="{D17749CC-31D1-483B-B24F-149D0E432136}" sibTransId="{0884D5D8-0123-4803-B5F4-EDA3D57A45EB}"/>
    <dgm:cxn modelId="{14C6484B-5720-44E7-949F-A88F77D4976F}" type="presOf" srcId="{9753533A-402F-4F12-9A86-0220E4FE991F}" destId="{7CA75C36-A287-4851-96F0-7C713D5F3ED2}" srcOrd="0" destOrd="4" presId="urn:microsoft.com/office/officeart/2005/8/layout/cycle1"/>
    <dgm:cxn modelId="{35771D6E-EA14-44E9-A139-BC999958136D}" type="presOf" srcId="{B1C83AE8-2392-4BE8-BFD0-7E8BB48C4D8A}" destId="{7CA75C36-A287-4851-96F0-7C713D5F3ED2}" srcOrd="0" destOrd="5" presId="urn:microsoft.com/office/officeart/2005/8/layout/cycle1"/>
    <dgm:cxn modelId="{15ECB54E-C1F4-4EAA-9D7F-4B0BAF88E199}" srcId="{E5E468F2-DD04-4896-8650-7D72ECB68A49}" destId="{7420D59B-E55A-4F19-86A7-B25A666AA723}" srcOrd="5" destOrd="0" parTransId="{49F4BCCE-39EE-4142-AC47-CD6B516B19DD}" sibTransId="{F177E60E-989D-49F9-8366-EAD309B24953}"/>
    <dgm:cxn modelId="{CE032D6F-009F-4A6F-90B5-AE63A19F20D1}" srcId="{3D0B9EE7-286A-494A-9023-8403C036ADC7}" destId="{6D0EACB0-3014-4218-9B5E-41019977C303}" srcOrd="1" destOrd="0" parTransId="{0DAE4152-5FBE-476E-B8BF-CFECBA208169}" sibTransId="{18B7BCD9-1B38-4DF8-B4EE-D4ECB70F7981}"/>
    <dgm:cxn modelId="{FB51664F-D680-4882-86BF-07980DF18F6E}" srcId="{39CC1430-495B-4115-A43E-9113CA8B679C}" destId="{3E89D777-F8DD-4933-AA02-CF44181D7DDC}" srcOrd="2" destOrd="0" parTransId="{15A65C4C-4B7A-4A73-B216-2801B999E297}" sibTransId="{39D76CC7-B58A-41E2-A320-B7AA388C0750}"/>
    <dgm:cxn modelId="{20BAED71-D184-415E-8159-7308279B2C9E}" type="presOf" srcId="{B2AABAE3-8474-45F9-96F1-A7CC7FF6F7A6}" destId="{7B3E0CCB-7A7D-4959-9066-4D30EECFC9E8}" srcOrd="0" destOrd="0" presId="urn:microsoft.com/office/officeart/2005/8/layout/cycle1"/>
    <dgm:cxn modelId="{349D9F52-E093-4032-A935-8ACA8553D53F}" type="presOf" srcId="{55599BEC-8092-48AD-84BD-EB2F1B64E603}" destId="{7CA75C36-A287-4851-96F0-7C713D5F3ED2}" srcOrd="0" destOrd="6" presId="urn:microsoft.com/office/officeart/2005/8/layout/cycle1"/>
    <dgm:cxn modelId="{72B7EB76-44DF-40BD-8F9F-86A70308EE6B}" type="presOf" srcId="{3D0B9EE7-286A-494A-9023-8403C036ADC7}" destId="{B1C7BBDB-A88D-4E94-8B06-63673ADD999A}" srcOrd="0" destOrd="0" presId="urn:microsoft.com/office/officeart/2005/8/layout/cycle1"/>
    <dgm:cxn modelId="{C709BA7A-60B7-4602-AD68-CA3AA497ED38}" type="presOf" srcId="{3BA3061D-6425-44B1-AED7-F534D18CC96A}" destId="{0D9422BD-6EFB-4194-A151-1BFDB8E17176}" srcOrd="0" destOrd="1" presId="urn:microsoft.com/office/officeart/2005/8/layout/cycle1"/>
    <dgm:cxn modelId="{7642AE7C-E236-4814-8F56-9F8AAE3817FA}" srcId="{E5E468F2-DD04-4896-8650-7D72ECB68A49}" destId="{DB98CE2A-F2A3-4A42-BBBA-676998B5BCFE}" srcOrd="3" destOrd="0" parTransId="{8666A1EE-A0B7-4B4E-B63B-DBBAD64170DC}" sibTransId="{EF0F7E11-028F-41F2-8568-55290DADA297}"/>
    <dgm:cxn modelId="{484DF47C-3150-4401-AF17-27ACDF2BD44E}" srcId="{39CC1430-495B-4115-A43E-9113CA8B679C}" destId="{62A4A359-882B-4421-A36E-D8C496E23AA7}" srcOrd="0" destOrd="0" parTransId="{6C1EF07A-225C-4FA5-8C21-EC702B0A15C9}" sibTransId="{668B418A-7CAD-4029-B313-4DE57E135065}"/>
    <dgm:cxn modelId="{2930CC81-E188-4830-AD2A-7F15E312A77B}" type="presOf" srcId="{31182CB8-A9A1-4884-AF04-6AD6879CD571}" destId="{7CA75C36-A287-4851-96F0-7C713D5F3ED2}" srcOrd="0" destOrd="2" presId="urn:microsoft.com/office/officeart/2005/8/layout/cycle1"/>
    <dgm:cxn modelId="{682AE685-874F-44D1-9BF7-E18495B04E7A}" type="presOf" srcId="{6D0EACB0-3014-4218-9B5E-41019977C303}" destId="{B1C7BBDB-A88D-4E94-8B06-63673ADD999A}" srcOrd="0" destOrd="2" presId="urn:microsoft.com/office/officeart/2005/8/layout/cycle1"/>
    <dgm:cxn modelId="{F9D0CB9C-B349-4285-8E58-910F9CA4CD5F}" type="presOf" srcId="{FCAE4A63-5D9D-43E7-92FD-2461A085CE8B}" destId="{2FDE4FA2-95A2-4F5C-93EE-17F4809FEB39}" srcOrd="0" destOrd="2" presId="urn:microsoft.com/office/officeart/2005/8/layout/cycle1"/>
    <dgm:cxn modelId="{646587A7-5255-45BD-9BED-DCD50EA554E4}" type="presOf" srcId="{A2FDB174-0524-46E2-B18D-94B3DBEE109E}" destId="{0D9422BD-6EFB-4194-A151-1BFDB8E17176}" srcOrd="0" destOrd="0" presId="urn:microsoft.com/office/officeart/2005/8/layout/cycle1"/>
    <dgm:cxn modelId="{89D6C3A9-911F-4B10-BD38-F1CEB206BA0E}" srcId="{B2AABAE3-8474-45F9-96F1-A7CC7FF6F7A6}" destId="{A2FDB174-0524-46E2-B18D-94B3DBEE109E}" srcOrd="2" destOrd="0" parTransId="{7F27B168-3B25-4FB8-8A03-E7EBCFEDAD4C}" sibTransId="{1DEAD450-8347-473C-8F7D-466F73E929F3}"/>
    <dgm:cxn modelId="{1ECAC0B4-60E2-425D-8FC1-7B98FB2471C7}" type="presOf" srcId="{9FD47DE2-91C4-45D4-B712-F832B2EA64EA}" destId="{0D9422BD-6EFB-4194-A151-1BFDB8E17176}" srcOrd="0" destOrd="2" presId="urn:microsoft.com/office/officeart/2005/8/layout/cycle1"/>
    <dgm:cxn modelId="{EB8C1BB7-AF2B-42FE-935A-84468D052C85}" srcId="{3D0B9EE7-286A-494A-9023-8403C036ADC7}" destId="{9D8C3777-B4E3-4433-9834-78E503B0C04B}" srcOrd="0" destOrd="0" parTransId="{BF0270EE-1568-4683-B993-698E51BECCA5}" sibTransId="{B89428C2-79FF-471B-A274-DFCB457DFCF4}"/>
    <dgm:cxn modelId="{0E2714D7-224C-42FF-9D0D-24F88A394719}" srcId="{3D0B9EE7-286A-494A-9023-8403C036ADC7}" destId="{47A018A5-7C4A-4047-AD62-408E5F3BB0D6}" srcOrd="2" destOrd="0" parTransId="{765927EB-393D-4B9B-9A71-C8BAD6DC5E0B}" sibTransId="{9425DDC4-7397-4DA8-8347-89683CB380F4}"/>
    <dgm:cxn modelId="{3DE622D7-8514-4006-B909-0C890A50DFE5}" srcId="{E5E468F2-DD04-4896-8650-7D72ECB68A49}" destId="{B31E91B3-C4D1-4035-BB8D-2E334E2D6438}" srcOrd="2" destOrd="0" parTransId="{3C62C3FC-E601-4BAB-981E-AB1A70244D25}" sibTransId="{3787BA4D-72D9-4FA3-806B-DCB2DA079024}"/>
    <dgm:cxn modelId="{C18F43DB-72E6-4361-98A6-2BB89A6F146A}" type="presOf" srcId="{7420D59B-E55A-4F19-86A7-B25A666AA723}" destId="{2FDE4FA2-95A2-4F5C-93EE-17F4809FEB39}" srcOrd="0" destOrd="6" presId="urn:microsoft.com/office/officeart/2005/8/layout/cycle1"/>
    <dgm:cxn modelId="{14618FDC-DE0D-4621-8EC1-054222F9CF1D}" type="presOf" srcId="{BB27933F-FBE9-474D-86A7-2E0D959604B5}" destId="{78B08065-0F4E-488C-A90E-DF477633B47C}" srcOrd="0" destOrd="0" presId="urn:microsoft.com/office/officeart/2005/8/layout/cycle1"/>
    <dgm:cxn modelId="{6F436CE5-6442-401C-B829-324CE3D56B6F}" type="presOf" srcId="{3C420BA4-447E-4A3A-806F-33E074A783E0}" destId="{EE514B83-542C-4064-9393-A2A74E78448C}" srcOrd="0" destOrd="0" presId="urn:microsoft.com/office/officeart/2005/8/layout/cycle1"/>
    <dgm:cxn modelId="{32DB77EC-03B2-4C15-9E01-2B5C92AE3B82}" type="presOf" srcId="{AB7B58C1-1B51-4B8D-9B45-6C452459A1CF}" destId="{2FDE4FA2-95A2-4F5C-93EE-17F4809FEB39}" srcOrd="0" destOrd="5" presId="urn:microsoft.com/office/officeart/2005/8/layout/cycle1"/>
    <dgm:cxn modelId="{2758EBED-F5FA-42BC-8244-F71BF3EC2CA9}" srcId="{A2FDB174-0524-46E2-B18D-94B3DBEE109E}" destId="{9FD47DE2-91C4-45D4-B712-F832B2EA64EA}" srcOrd="1" destOrd="0" parTransId="{605BC30F-64BA-4F5D-BD55-877565CD3D4C}" sibTransId="{0E857BEA-0B83-4A88-B373-CD68259C6E0C}"/>
    <dgm:cxn modelId="{08CC6FEE-169E-46A4-944C-01AD9B996C29}" srcId="{E5E468F2-DD04-4896-8650-7D72ECB68A49}" destId="{FCAE4A63-5D9D-43E7-92FD-2461A085CE8B}" srcOrd="1" destOrd="0" parTransId="{25ED9788-0D25-4F0B-A48E-26DD8FF97213}" sibTransId="{48F650AD-DFA7-43D4-A3EC-2A09F5D934AC}"/>
    <dgm:cxn modelId="{E5BAB6EF-3896-4EFB-BC0F-2BF0FDB81805}" type="presOf" srcId="{84D61EA4-9FDD-49A5-B774-63C6D32C127E}" destId="{1CAE580D-2CA0-4E9B-A974-B619013A9755}" srcOrd="0" destOrd="0" presId="urn:microsoft.com/office/officeart/2005/8/layout/cycle1"/>
    <dgm:cxn modelId="{34FFE3F1-5321-442C-A1D6-BD08C8F31FD5}" srcId="{A2FDB174-0524-46E2-B18D-94B3DBEE109E}" destId="{3BA3061D-6425-44B1-AED7-F534D18CC96A}" srcOrd="0" destOrd="0" parTransId="{D3455F39-7D0A-4656-9D7F-C21958474F47}" sibTransId="{472C0DDF-2DAE-4EE2-9822-247CD61C4B4B}"/>
    <dgm:cxn modelId="{7DD8B2F2-1107-49AB-A9C0-76541A0D5D1E}" type="presOf" srcId="{DB98CE2A-F2A3-4A42-BBBA-676998B5BCFE}" destId="{2FDE4FA2-95A2-4F5C-93EE-17F4809FEB39}" srcOrd="0" destOrd="4" presId="urn:microsoft.com/office/officeart/2005/8/layout/cycle1"/>
    <dgm:cxn modelId="{FC83A7F4-AE71-494B-BBF1-E76A05B16B8F}" type="presOf" srcId="{47A018A5-7C4A-4047-AD62-408E5F3BB0D6}" destId="{B1C7BBDB-A88D-4E94-8B06-63673ADD999A}" srcOrd="0" destOrd="3" presId="urn:microsoft.com/office/officeart/2005/8/layout/cycle1"/>
    <dgm:cxn modelId="{0741C3F7-5AA6-42DC-9C40-1B48F8D46C56}" type="presOf" srcId="{3E89D777-F8DD-4933-AA02-CF44181D7DDC}" destId="{7CA75C36-A287-4851-96F0-7C713D5F3ED2}" srcOrd="0" destOrd="3" presId="urn:microsoft.com/office/officeart/2005/8/layout/cycle1"/>
    <dgm:cxn modelId="{48F28514-649E-4AF3-84EF-5028C05342BD}" type="presParOf" srcId="{7B3E0CCB-7A7D-4959-9066-4D30EECFC9E8}" destId="{5F08A15A-185C-43FF-B0FF-E2AACC4477C7}" srcOrd="0" destOrd="0" presId="urn:microsoft.com/office/officeart/2005/8/layout/cycle1"/>
    <dgm:cxn modelId="{00D371B8-A454-4161-B079-DCACFF93809B}" type="presParOf" srcId="{7B3E0CCB-7A7D-4959-9066-4D30EECFC9E8}" destId="{B1C7BBDB-A88D-4E94-8B06-63673ADD999A}" srcOrd="1" destOrd="0" presId="urn:microsoft.com/office/officeart/2005/8/layout/cycle1"/>
    <dgm:cxn modelId="{22A9B6FF-1076-4DE0-9699-ABE0B66F97A8}" type="presParOf" srcId="{7B3E0CCB-7A7D-4959-9066-4D30EECFC9E8}" destId="{EE514B83-542C-4064-9393-A2A74E78448C}" srcOrd="2" destOrd="0" presId="urn:microsoft.com/office/officeart/2005/8/layout/cycle1"/>
    <dgm:cxn modelId="{8FB5A045-45E0-4F0A-AB31-0E691083E8CB}" type="presParOf" srcId="{7B3E0CCB-7A7D-4959-9066-4D30EECFC9E8}" destId="{22415E98-9805-45BE-9A4E-EA50A7E6E87A}" srcOrd="3" destOrd="0" presId="urn:microsoft.com/office/officeart/2005/8/layout/cycle1"/>
    <dgm:cxn modelId="{266A07B1-1704-4905-AE7D-4D131227B91C}" type="presParOf" srcId="{7B3E0CCB-7A7D-4959-9066-4D30EECFC9E8}" destId="{2FDE4FA2-95A2-4F5C-93EE-17F4809FEB39}" srcOrd="4" destOrd="0" presId="urn:microsoft.com/office/officeart/2005/8/layout/cycle1"/>
    <dgm:cxn modelId="{C5807A3F-A8D2-40CB-A0A6-9E7A51AC5A7B}" type="presParOf" srcId="{7B3E0CCB-7A7D-4959-9066-4D30EECFC9E8}" destId="{78B08065-0F4E-488C-A90E-DF477633B47C}" srcOrd="5" destOrd="0" presId="urn:microsoft.com/office/officeart/2005/8/layout/cycle1"/>
    <dgm:cxn modelId="{EEBB2EEE-1F65-4C87-B16A-36C277226217}" type="presParOf" srcId="{7B3E0CCB-7A7D-4959-9066-4D30EECFC9E8}" destId="{2B4AEFE7-2CE3-4A8C-B371-854BD3897AB3}" srcOrd="6" destOrd="0" presId="urn:microsoft.com/office/officeart/2005/8/layout/cycle1"/>
    <dgm:cxn modelId="{22360E8A-7C64-4B58-867E-BF73198F0204}" type="presParOf" srcId="{7B3E0CCB-7A7D-4959-9066-4D30EECFC9E8}" destId="{0D9422BD-6EFB-4194-A151-1BFDB8E17176}" srcOrd="7" destOrd="0" presId="urn:microsoft.com/office/officeart/2005/8/layout/cycle1"/>
    <dgm:cxn modelId="{AD546107-F7EA-4B34-9FB6-01C13C7FC302}" type="presParOf" srcId="{7B3E0CCB-7A7D-4959-9066-4D30EECFC9E8}" destId="{5F47FF36-08DA-495B-9A41-3466BE679E2C}" srcOrd="8" destOrd="0" presId="urn:microsoft.com/office/officeart/2005/8/layout/cycle1"/>
    <dgm:cxn modelId="{14F200D5-978A-4F51-98B5-031E3B765344}" type="presParOf" srcId="{7B3E0CCB-7A7D-4959-9066-4D30EECFC9E8}" destId="{D65AB679-094B-4AEB-9469-5C04A6A19BBB}" srcOrd="9" destOrd="0" presId="urn:microsoft.com/office/officeart/2005/8/layout/cycle1"/>
    <dgm:cxn modelId="{DA0C38EF-4A3C-4D13-B0EC-13219A9A55EB}" type="presParOf" srcId="{7B3E0CCB-7A7D-4959-9066-4D30EECFC9E8}" destId="{7CA75C36-A287-4851-96F0-7C713D5F3ED2}" srcOrd="10" destOrd="0" presId="urn:microsoft.com/office/officeart/2005/8/layout/cycle1"/>
    <dgm:cxn modelId="{1A6C5956-B4DB-4BCD-80A8-EB56DD03D692}" type="presParOf" srcId="{7B3E0CCB-7A7D-4959-9066-4D30EECFC9E8}" destId="{1CAE580D-2CA0-4E9B-A974-B619013A975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F73A2-BDD0-4459-B40A-06947CC603AE}" type="doc">
      <dgm:prSet loTypeId="urn:microsoft.com/office/officeart/2008/layout/AlternatingHexagons" loCatId="list" qsTypeId="urn:microsoft.com/office/officeart/2005/8/quickstyle/simple4" qsCatId="simple" csTypeId="urn:microsoft.com/office/officeart/2005/8/colors/accent0_3" csCatId="mainScheme" phldr="1"/>
      <dgm:spPr/>
    </dgm:pt>
    <dgm:pt modelId="{D4E76EFC-C57C-4EA7-B6D8-E98DCC7F267E}">
      <dgm:prSet phldrT="[Text]" custT="1"/>
      <dgm:spPr/>
      <dgm:t>
        <a:bodyPr/>
        <a:lstStyle/>
        <a:p>
          <a:r>
            <a:rPr lang="en-US" sz="1200" b="1" dirty="0">
              <a:solidFill>
                <a:srgbClr val="00B050"/>
              </a:solidFill>
            </a:rPr>
            <a:t>NORMALIZE</a:t>
          </a:r>
        </a:p>
      </dgm:t>
    </dgm:pt>
    <dgm:pt modelId="{FF51F998-D242-47ED-986E-89CAD1ACF8AD}" type="parTrans" cxnId="{E6EC5007-9BAA-459C-AAD4-1CAE658ED830}">
      <dgm:prSet/>
      <dgm:spPr/>
      <dgm:t>
        <a:bodyPr/>
        <a:lstStyle/>
        <a:p>
          <a:endParaRPr lang="en-US"/>
        </a:p>
      </dgm:t>
    </dgm:pt>
    <dgm:pt modelId="{5434036F-EBFD-424E-9AD7-CF2E885FA314}" type="sibTrans" cxnId="{E6EC5007-9BAA-459C-AAD4-1CAE658ED830}">
      <dgm:prSet/>
      <dgm:spPr/>
      <dgm:t>
        <a:bodyPr/>
        <a:lstStyle/>
        <a:p>
          <a:endParaRPr lang="en-US"/>
        </a:p>
      </dgm:t>
    </dgm:pt>
    <dgm:pt modelId="{2DA51478-A8FA-4E47-929B-66644C8AB2E1}">
      <dgm:prSet phldrT="[Text]" custT="1"/>
      <dgm:spPr/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ORGANIZE</a:t>
          </a:r>
        </a:p>
      </dgm:t>
    </dgm:pt>
    <dgm:pt modelId="{07E22F98-BC3F-4BFF-A455-2827FC1D1447}" type="parTrans" cxnId="{9FCE8274-964A-4CA0-A787-30E88B764686}">
      <dgm:prSet/>
      <dgm:spPr/>
      <dgm:t>
        <a:bodyPr/>
        <a:lstStyle/>
        <a:p>
          <a:endParaRPr lang="en-US"/>
        </a:p>
      </dgm:t>
    </dgm:pt>
    <dgm:pt modelId="{D0E49203-AD2D-4B8B-9E52-81C5168873C1}" type="sibTrans" cxnId="{9FCE8274-964A-4CA0-A787-30E88B764686}">
      <dgm:prSet/>
      <dgm:spPr/>
      <dgm:t>
        <a:bodyPr/>
        <a:lstStyle/>
        <a:p>
          <a:endParaRPr lang="en-US"/>
        </a:p>
      </dgm:t>
    </dgm:pt>
    <dgm:pt modelId="{67FFE2EA-5C5B-4096-A99E-ACA3574D3F52}">
      <dgm:prSet phldrT="[Text]" custT="1"/>
      <dgm:spPr/>
      <dgm:t>
        <a:bodyPr/>
        <a:lstStyle/>
        <a:p>
          <a:pPr algn="ctr"/>
          <a:r>
            <a:rPr lang="en-US" sz="1200" b="1" dirty="0">
              <a:solidFill>
                <a:schemeClr val="accent2"/>
              </a:solidFill>
            </a:rPr>
            <a:t>OPERATIONALIZE</a:t>
          </a:r>
          <a:endParaRPr lang="en-US" sz="1050" b="1" dirty="0">
            <a:solidFill>
              <a:schemeClr val="accent2"/>
            </a:solidFill>
          </a:endParaRPr>
        </a:p>
      </dgm:t>
    </dgm:pt>
    <dgm:pt modelId="{28F28376-C202-452F-8D03-99D78D16EEB5}" type="parTrans" cxnId="{82B9E589-52FB-4B07-A78B-DA247BC7345A}">
      <dgm:prSet/>
      <dgm:spPr/>
      <dgm:t>
        <a:bodyPr/>
        <a:lstStyle/>
        <a:p>
          <a:endParaRPr lang="en-US"/>
        </a:p>
      </dgm:t>
    </dgm:pt>
    <dgm:pt modelId="{E608AF2E-FAC0-46F3-A3F0-7066F9C083E3}" type="sibTrans" cxnId="{82B9E589-52FB-4B07-A78B-DA247BC7345A}">
      <dgm:prSet/>
      <dgm:spPr/>
      <dgm:t>
        <a:bodyPr/>
        <a:lstStyle/>
        <a:p>
          <a:endParaRPr lang="en-US"/>
        </a:p>
      </dgm:t>
    </dgm:pt>
    <dgm:pt modelId="{0047A29F-55A8-477C-A78C-F5CAF7344500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Leading with RACE Modules</a:t>
          </a:r>
        </a:p>
      </dgm:t>
    </dgm:pt>
    <dgm:pt modelId="{74C6CDA1-AE8D-4ED1-A987-10097CADA162}" type="parTrans" cxnId="{8C84EB2D-D42F-4CC6-8466-DFDE83DD53D2}">
      <dgm:prSet/>
      <dgm:spPr/>
      <dgm:t>
        <a:bodyPr/>
        <a:lstStyle/>
        <a:p>
          <a:endParaRPr lang="en-US"/>
        </a:p>
      </dgm:t>
    </dgm:pt>
    <dgm:pt modelId="{EAA7A337-46B0-4231-86C5-303797CAE07C}" type="sibTrans" cxnId="{8C84EB2D-D42F-4CC6-8466-DFDE83DD53D2}">
      <dgm:prSet/>
      <dgm:spPr/>
      <dgm:t>
        <a:bodyPr/>
        <a:lstStyle/>
        <a:p>
          <a:endParaRPr lang="en-US"/>
        </a:p>
      </dgm:t>
    </dgm:pt>
    <dgm:pt modelId="{4BCAF78D-9D0B-4505-9EE9-4357F5B5478B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RACE Symposium</a:t>
          </a:r>
        </a:p>
      </dgm:t>
    </dgm:pt>
    <dgm:pt modelId="{77638C50-DBD2-41B3-8EFC-7A6021F7E786}" type="parTrans" cxnId="{64C26BE2-DAD9-4020-8DB3-10CE3B2E9153}">
      <dgm:prSet/>
      <dgm:spPr/>
      <dgm:t>
        <a:bodyPr/>
        <a:lstStyle/>
        <a:p>
          <a:endParaRPr lang="en-US"/>
        </a:p>
      </dgm:t>
    </dgm:pt>
    <dgm:pt modelId="{32406827-13C8-4EA8-A6F2-E63D14920DAA}" type="sibTrans" cxnId="{64C26BE2-DAD9-4020-8DB3-10CE3B2E9153}">
      <dgm:prSet/>
      <dgm:spPr/>
      <dgm:t>
        <a:bodyPr/>
        <a:lstStyle/>
        <a:p>
          <a:endParaRPr lang="en-US"/>
        </a:p>
      </dgm:t>
    </dgm:pt>
    <dgm:pt modelId="{311E067D-E5E0-475A-A059-A6424D61CC23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RACE Townhalls</a:t>
          </a:r>
        </a:p>
      </dgm:t>
    </dgm:pt>
    <dgm:pt modelId="{EED9E961-9E0C-4176-BD8E-8C4B81124004}" type="parTrans" cxnId="{F749AE6F-DBFD-4B46-B7BB-1D9C7A612BCF}">
      <dgm:prSet/>
      <dgm:spPr/>
      <dgm:t>
        <a:bodyPr/>
        <a:lstStyle/>
        <a:p>
          <a:endParaRPr lang="en-US"/>
        </a:p>
      </dgm:t>
    </dgm:pt>
    <dgm:pt modelId="{66F4B45D-0FEE-4D5F-8BFB-E247B6B7077E}" type="sibTrans" cxnId="{F749AE6F-DBFD-4B46-B7BB-1D9C7A612BCF}">
      <dgm:prSet/>
      <dgm:spPr/>
      <dgm:t>
        <a:bodyPr/>
        <a:lstStyle/>
        <a:p>
          <a:endParaRPr lang="en-US"/>
        </a:p>
      </dgm:t>
    </dgm:pt>
    <dgm:pt modelId="{7F8C0748-EAE9-46E8-84C4-468B78D44DE9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RACE VCircles</a:t>
          </a:r>
        </a:p>
      </dgm:t>
    </dgm:pt>
    <dgm:pt modelId="{3E3B9E35-D0BC-458A-9C16-A800615B8BE5}" type="parTrans" cxnId="{8FEFCA51-82E6-4B7B-9CFA-D3751A0C6C1A}">
      <dgm:prSet/>
      <dgm:spPr/>
      <dgm:t>
        <a:bodyPr/>
        <a:lstStyle/>
        <a:p>
          <a:endParaRPr lang="en-US"/>
        </a:p>
      </dgm:t>
    </dgm:pt>
    <dgm:pt modelId="{80884AD0-7C9A-4622-B817-5F35928B10C8}" type="sibTrans" cxnId="{8FEFCA51-82E6-4B7B-9CFA-D3751A0C6C1A}">
      <dgm:prSet/>
      <dgm:spPr/>
      <dgm:t>
        <a:bodyPr/>
        <a:lstStyle/>
        <a:p>
          <a:endParaRPr lang="en-US"/>
        </a:p>
      </dgm:t>
    </dgm:pt>
    <dgm:pt modelId="{C9BB3535-EBBB-4DEB-A7FB-F586CEC74F08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Equity Mindset Train the Trainer</a:t>
          </a:r>
        </a:p>
      </dgm:t>
    </dgm:pt>
    <dgm:pt modelId="{D16396D6-8DB1-4C35-BB7E-8234E71F3756}" type="parTrans" cxnId="{A37CE8C9-A98A-4D18-BC8E-3D8FFB7BBD47}">
      <dgm:prSet/>
      <dgm:spPr/>
      <dgm:t>
        <a:bodyPr/>
        <a:lstStyle/>
        <a:p>
          <a:endParaRPr lang="en-US"/>
        </a:p>
      </dgm:t>
    </dgm:pt>
    <dgm:pt modelId="{D77C118B-50BD-4BA4-9082-28FE0FD48397}" type="sibTrans" cxnId="{A37CE8C9-A98A-4D18-BC8E-3D8FFB7BBD47}">
      <dgm:prSet/>
      <dgm:spPr/>
      <dgm:t>
        <a:bodyPr/>
        <a:lstStyle/>
        <a:p>
          <a:endParaRPr lang="en-US"/>
        </a:p>
      </dgm:t>
    </dgm:pt>
    <dgm:pt modelId="{2E3A7903-5E0B-438A-8635-448CC8892FD8}">
      <dgm:prSet phldrT="[Text]"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</a:rPr>
            <a:t>ASSESS</a:t>
          </a:r>
          <a:endParaRPr lang="en-US" sz="2500" b="1" dirty="0">
            <a:solidFill>
              <a:srgbClr val="FF0000"/>
            </a:solidFill>
          </a:endParaRPr>
        </a:p>
      </dgm:t>
    </dgm:pt>
    <dgm:pt modelId="{15E6DB8B-94A1-49DD-B07D-9D302CBDC133}" type="parTrans" cxnId="{44D12487-9C6B-4B5F-A3D3-61E083C549A8}">
      <dgm:prSet/>
      <dgm:spPr/>
      <dgm:t>
        <a:bodyPr/>
        <a:lstStyle/>
        <a:p>
          <a:endParaRPr lang="en-US"/>
        </a:p>
      </dgm:t>
    </dgm:pt>
    <dgm:pt modelId="{5FA1D239-953F-4432-9930-CD9DD9D9CE23}" type="sibTrans" cxnId="{44D12487-9C6B-4B5F-A3D3-61E083C549A8}">
      <dgm:prSet/>
      <dgm:spPr/>
      <dgm:t>
        <a:bodyPr/>
        <a:lstStyle/>
        <a:p>
          <a:endParaRPr lang="en-US"/>
        </a:p>
      </dgm:t>
    </dgm:pt>
    <dgm:pt modelId="{FEE5BDA4-6ACA-452D-9413-4996177B6CF2}">
      <dgm:prSet phldrT="[Text]"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Leading with RACE Interim Report</a:t>
          </a:r>
        </a:p>
      </dgm:t>
    </dgm:pt>
    <dgm:pt modelId="{81E54647-D9EC-4B9A-8BD0-617C8B857B80}" type="parTrans" cxnId="{E7BFA23E-D46B-459B-B01A-0A38351FA06B}">
      <dgm:prSet/>
      <dgm:spPr/>
      <dgm:t>
        <a:bodyPr/>
        <a:lstStyle/>
        <a:p>
          <a:endParaRPr lang="en-US"/>
        </a:p>
      </dgm:t>
    </dgm:pt>
    <dgm:pt modelId="{3E4A666B-33EC-452B-AAA7-AB14C0AFC96D}" type="sibTrans" cxnId="{E7BFA23E-D46B-459B-B01A-0A38351FA06B}">
      <dgm:prSet/>
      <dgm:spPr/>
      <dgm:t>
        <a:bodyPr/>
        <a:lstStyle/>
        <a:p>
          <a:endParaRPr lang="en-US"/>
        </a:p>
      </dgm:t>
    </dgm:pt>
    <dgm:pt modelId="{68715A21-BDE6-4A69-90E3-8DB0A573B9F8}">
      <dgm:prSet phldrT="[Text]"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Racial Equity Audit Assessment</a:t>
          </a:r>
        </a:p>
        <a:p>
          <a:r>
            <a:rPr lang="en-US" sz="1000" b="1" dirty="0">
              <a:solidFill>
                <a:srgbClr val="FF0000"/>
              </a:solidFill>
            </a:rPr>
            <a:t>Program &amp; Project Evaluations</a:t>
          </a:r>
        </a:p>
      </dgm:t>
    </dgm:pt>
    <dgm:pt modelId="{58BE1384-64D1-4FE2-BD2C-D3199E4EC181}" type="parTrans" cxnId="{BF9F308C-8D6C-41DB-AF6B-27B105782DF6}">
      <dgm:prSet/>
      <dgm:spPr/>
      <dgm:t>
        <a:bodyPr/>
        <a:lstStyle/>
        <a:p>
          <a:endParaRPr lang="en-US"/>
        </a:p>
      </dgm:t>
    </dgm:pt>
    <dgm:pt modelId="{D67B5107-0EFB-4100-8EF1-0BD8FE36D5F3}" type="sibTrans" cxnId="{BF9F308C-8D6C-41DB-AF6B-27B105782DF6}">
      <dgm:prSet/>
      <dgm:spPr/>
      <dgm:t>
        <a:bodyPr/>
        <a:lstStyle/>
        <a:p>
          <a:endParaRPr lang="en-US"/>
        </a:p>
      </dgm:t>
    </dgm:pt>
    <dgm:pt modelId="{86B09CE8-1FCF-4746-8966-0A93DB0F2DC0}">
      <dgm:prSet phldrT="[Text]" custT="1"/>
      <dgm:spPr/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RACE Annual Report</a:t>
          </a:r>
        </a:p>
      </dgm:t>
    </dgm:pt>
    <dgm:pt modelId="{6C4D7E28-ED9B-4145-9B9D-635619F7A759}" type="parTrans" cxnId="{9ECDA924-2007-4F5A-942E-D9A8001699D0}">
      <dgm:prSet/>
      <dgm:spPr/>
      <dgm:t>
        <a:bodyPr/>
        <a:lstStyle/>
        <a:p>
          <a:endParaRPr lang="en-US"/>
        </a:p>
      </dgm:t>
    </dgm:pt>
    <dgm:pt modelId="{582F50E9-FCD8-401D-B6F7-6F146967EC85}" type="sibTrans" cxnId="{9ECDA924-2007-4F5A-942E-D9A8001699D0}">
      <dgm:prSet/>
      <dgm:spPr/>
      <dgm:t>
        <a:bodyPr/>
        <a:lstStyle/>
        <a:p>
          <a:endParaRPr lang="en-US"/>
        </a:p>
      </dgm:t>
    </dgm:pt>
    <dgm:pt modelId="{643B3390-445B-45B0-AA12-5E0B7B327947}">
      <dgm:prSet phldrT="[Text]" custT="1"/>
      <dgm:spPr/>
      <dgm:t>
        <a:bodyPr/>
        <a:lstStyle/>
        <a:p>
          <a:r>
            <a:rPr lang="en-US" sz="1000" b="1" dirty="0">
              <a:solidFill>
                <a:schemeClr val="accent2"/>
              </a:solidFill>
            </a:rPr>
            <a:t>Equity Lens Process Guide – Analysis &amp; Reporting</a:t>
          </a:r>
        </a:p>
      </dgm:t>
    </dgm:pt>
    <dgm:pt modelId="{32E72736-7FA4-49CF-856C-91CAD6BCE797}" type="parTrans" cxnId="{6C477705-D139-466B-9C9D-78222FA391EC}">
      <dgm:prSet/>
      <dgm:spPr/>
      <dgm:t>
        <a:bodyPr/>
        <a:lstStyle/>
        <a:p>
          <a:endParaRPr lang="en-US"/>
        </a:p>
      </dgm:t>
    </dgm:pt>
    <dgm:pt modelId="{5BF83F1E-5B50-42CE-8E54-7B3FB58D23D5}" type="sibTrans" cxnId="{6C477705-D139-466B-9C9D-78222FA391EC}">
      <dgm:prSet/>
      <dgm:spPr/>
      <dgm:t>
        <a:bodyPr/>
        <a:lstStyle/>
        <a:p>
          <a:endParaRPr lang="en-US"/>
        </a:p>
      </dgm:t>
    </dgm:pt>
    <dgm:pt modelId="{49B2F473-BC48-420D-A4FC-9CB8D65BFA07}">
      <dgm:prSet phldrT="[Text]" custT="1"/>
      <dgm:spPr/>
      <dgm:t>
        <a:bodyPr/>
        <a:lstStyle/>
        <a:p>
          <a:r>
            <a:rPr lang="en-US" sz="1000" b="1" dirty="0">
              <a:solidFill>
                <a:schemeClr val="accent2"/>
              </a:solidFill>
            </a:rPr>
            <a:t>Race &amp; Ethnicity Dashboard</a:t>
          </a:r>
        </a:p>
        <a:p>
          <a:r>
            <a:rPr lang="en-US" sz="1000" b="1" dirty="0">
              <a:solidFill>
                <a:schemeClr val="accent2"/>
              </a:solidFill>
            </a:rPr>
            <a:t>Equitable Community Engagement Guide</a:t>
          </a:r>
        </a:p>
        <a:p>
          <a:pPr rtl="0"/>
          <a:r>
            <a:rPr lang="en-US" sz="1000" b="1" dirty="0">
              <a:solidFill>
                <a:schemeClr val="accent2"/>
              </a:solidFill>
            </a:rPr>
            <a:t>Equity Based Nonprofit Funding Reform</a:t>
          </a:r>
          <a:endParaRPr lang="en-US" sz="1050" b="1" dirty="0">
            <a:solidFill>
              <a:schemeClr val="accent2"/>
            </a:solidFill>
            <a:latin typeface="Calibri Light" panose="020F0302020204030204"/>
          </a:endParaRPr>
        </a:p>
        <a:p>
          <a:pPr rtl="0"/>
          <a:r>
            <a:rPr lang="en-US" sz="1000" b="1" dirty="0">
              <a:solidFill>
                <a:schemeClr val="accent2"/>
              </a:solidFill>
              <a:latin typeface="Calibri"/>
              <a:cs typeface="Calibri"/>
            </a:rPr>
            <a:t>Green Valley Equity Demonstration</a:t>
          </a:r>
        </a:p>
      </dgm:t>
    </dgm:pt>
    <dgm:pt modelId="{FC6AA180-AC8E-427A-9D6B-E2BB22F1F1EA}" type="parTrans" cxnId="{C44EB216-E4FD-4F57-8153-D63E7017B87B}">
      <dgm:prSet/>
      <dgm:spPr/>
      <dgm:t>
        <a:bodyPr/>
        <a:lstStyle/>
        <a:p>
          <a:endParaRPr lang="en-US"/>
        </a:p>
      </dgm:t>
    </dgm:pt>
    <dgm:pt modelId="{B2998318-6E5E-42FD-9487-BFE94CCC803B}" type="sibTrans" cxnId="{C44EB216-E4FD-4F57-8153-D63E7017B87B}">
      <dgm:prSet/>
      <dgm:spPr/>
      <dgm:t>
        <a:bodyPr/>
        <a:lstStyle/>
        <a:p>
          <a:endParaRPr lang="en-US"/>
        </a:p>
      </dgm:t>
    </dgm:pt>
    <dgm:pt modelId="{701D7918-8388-458F-90E3-53A36CC87264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Racial History Timeline</a:t>
          </a:r>
        </a:p>
      </dgm:t>
    </dgm:pt>
    <dgm:pt modelId="{CAA15090-4E30-47D8-A96E-AA003B677D47}" type="parTrans" cxnId="{6A14B5BD-F853-45EC-920F-8161B59CAA0B}">
      <dgm:prSet/>
      <dgm:spPr/>
      <dgm:t>
        <a:bodyPr/>
        <a:lstStyle/>
        <a:p>
          <a:endParaRPr lang="en-US"/>
        </a:p>
      </dgm:t>
    </dgm:pt>
    <dgm:pt modelId="{678C64AC-C75B-4FEA-AB31-E6EA8B52E0D5}" type="sibTrans" cxnId="{6A14B5BD-F853-45EC-920F-8161B59CAA0B}">
      <dgm:prSet/>
      <dgm:spPr/>
      <dgm:t>
        <a:bodyPr/>
        <a:lstStyle/>
        <a:p>
          <a:endParaRPr lang="en-US"/>
        </a:p>
      </dgm:t>
    </dgm:pt>
    <dgm:pt modelId="{B60CF546-4943-4437-B15A-2A33828F6914}">
      <dgm:prSet phldrT="[Text]" custT="1"/>
      <dgm:spPr/>
      <dgm:t>
        <a:bodyPr/>
        <a:lstStyle/>
        <a:p>
          <a:r>
            <a:rPr lang="en-US" sz="1000" b="1" dirty="0">
              <a:solidFill>
                <a:srgbClr val="00B050"/>
              </a:solidFill>
            </a:rPr>
            <a:t>Race &amp; Ethnicity Dashboard</a:t>
          </a:r>
        </a:p>
        <a:p>
          <a:r>
            <a:rPr lang="en-US" sz="1000" b="1" dirty="0">
              <a:solidFill>
                <a:srgbClr val="00B050"/>
              </a:solidFill>
            </a:rPr>
            <a:t>DRE In Our Community</a:t>
          </a:r>
          <a:endParaRPr lang="en-US" sz="1050" b="1" dirty="0">
            <a:solidFill>
              <a:srgbClr val="00B050"/>
            </a:solidFill>
          </a:endParaRPr>
        </a:p>
      </dgm:t>
    </dgm:pt>
    <dgm:pt modelId="{B8B699DF-5931-48A0-B653-5EFD5B683EFC}" type="parTrans" cxnId="{0887D73A-468F-4003-BC7E-34E37181B394}">
      <dgm:prSet/>
      <dgm:spPr/>
      <dgm:t>
        <a:bodyPr/>
        <a:lstStyle/>
        <a:p>
          <a:endParaRPr lang="en-US"/>
        </a:p>
      </dgm:t>
    </dgm:pt>
    <dgm:pt modelId="{CD430E51-FF2D-4F51-96B8-64B5808D439F}" type="sibTrans" cxnId="{0887D73A-468F-4003-BC7E-34E37181B394}">
      <dgm:prSet/>
      <dgm:spPr/>
      <dgm:t>
        <a:bodyPr/>
        <a:lstStyle/>
        <a:p>
          <a:endParaRPr lang="en-US"/>
        </a:p>
      </dgm:t>
    </dgm:pt>
    <dgm:pt modelId="{53A9ED13-41DC-420F-8B5D-D84B59D884C6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Restorative Mindset &amp; Circle Process Training</a:t>
          </a:r>
        </a:p>
      </dgm:t>
    </dgm:pt>
    <dgm:pt modelId="{6A57ED6D-ECDC-4548-B144-F3F8E0AABF22}" type="parTrans" cxnId="{084C94A7-3B95-441D-8152-DBC9CB28F38A}">
      <dgm:prSet/>
      <dgm:spPr/>
      <dgm:t>
        <a:bodyPr/>
        <a:lstStyle/>
        <a:p>
          <a:endParaRPr lang="en-US"/>
        </a:p>
      </dgm:t>
    </dgm:pt>
    <dgm:pt modelId="{B519074B-4BAE-4193-BBA5-AC5DAE4B60AB}" type="sibTrans" cxnId="{084C94A7-3B95-441D-8152-DBC9CB28F38A}">
      <dgm:prSet/>
      <dgm:spPr/>
      <dgm:t>
        <a:bodyPr/>
        <a:lstStyle/>
        <a:p>
          <a:endParaRPr lang="en-US"/>
        </a:p>
      </dgm:t>
    </dgm:pt>
    <dgm:pt modelId="{5BD28041-DCFD-4F66-81A1-8535A6EC058F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Racial Equity Action Plan Template + Drafts</a:t>
          </a:r>
        </a:p>
      </dgm:t>
    </dgm:pt>
    <dgm:pt modelId="{15EE78E1-E8A9-4D4B-AE9D-AEED2F050C7E}" type="parTrans" cxnId="{83EFF174-29B4-4FA1-9B6A-D85A09B519AB}">
      <dgm:prSet/>
      <dgm:spPr/>
      <dgm:t>
        <a:bodyPr/>
        <a:lstStyle/>
        <a:p>
          <a:endParaRPr lang="en-US"/>
        </a:p>
      </dgm:t>
    </dgm:pt>
    <dgm:pt modelId="{278792CD-C7D6-4AA6-87DD-961B9321B00A}" type="sibTrans" cxnId="{83EFF174-29B4-4FA1-9B6A-D85A09B519AB}">
      <dgm:prSet/>
      <dgm:spPr/>
      <dgm:t>
        <a:bodyPr/>
        <a:lstStyle/>
        <a:p>
          <a:endParaRPr lang="en-US"/>
        </a:p>
      </dgm:t>
    </dgm:pt>
    <dgm:pt modelId="{40FCAE5D-C0E2-40C0-9869-8E50027C480D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DRE Together Partners</a:t>
          </a:r>
        </a:p>
        <a:p>
          <a:r>
            <a:rPr lang="en-US" sz="1000" b="1" dirty="0">
              <a:solidFill>
                <a:srgbClr val="FFFF00"/>
              </a:solidFill>
            </a:rPr>
            <a:t>COG Chief Equity Officers Committee</a:t>
          </a:r>
        </a:p>
      </dgm:t>
    </dgm:pt>
    <dgm:pt modelId="{7FC86ABD-D9A3-49A4-9B89-BDD918FE8106}" type="parTrans" cxnId="{820578DC-0CBE-4276-93C9-319C7BDA0A55}">
      <dgm:prSet/>
      <dgm:spPr/>
      <dgm:t>
        <a:bodyPr/>
        <a:lstStyle/>
        <a:p>
          <a:endParaRPr lang="en-US"/>
        </a:p>
      </dgm:t>
    </dgm:pt>
    <dgm:pt modelId="{23656A26-00B2-4D28-AFDB-451E9B683E81}" type="sibTrans" cxnId="{820578DC-0CBE-4276-93C9-319C7BDA0A55}">
      <dgm:prSet/>
      <dgm:spPr/>
      <dgm:t>
        <a:bodyPr/>
        <a:lstStyle/>
        <a:p>
          <a:endParaRPr lang="en-US"/>
        </a:p>
      </dgm:t>
    </dgm:pt>
    <dgm:pt modelId="{6AF115CD-EEFA-4C2F-817F-CCA10B84824F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GARE Membership</a:t>
          </a:r>
        </a:p>
      </dgm:t>
    </dgm:pt>
    <dgm:pt modelId="{3120797F-B705-4903-8D08-9FB4D2C798FB}" type="parTrans" cxnId="{25A76C36-4CB7-411A-9947-390798CC1EAF}">
      <dgm:prSet/>
      <dgm:spPr/>
      <dgm:t>
        <a:bodyPr/>
        <a:lstStyle/>
        <a:p>
          <a:endParaRPr lang="en-US"/>
        </a:p>
      </dgm:t>
    </dgm:pt>
    <dgm:pt modelId="{4321A202-7F53-4198-8F88-9E763A3F177E}" type="sibTrans" cxnId="{25A76C36-4CB7-411A-9947-390798CC1EAF}">
      <dgm:prSet/>
      <dgm:spPr/>
      <dgm:t>
        <a:bodyPr/>
        <a:lstStyle/>
        <a:p>
          <a:endParaRPr lang="en-US"/>
        </a:p>
      </dgm:t>
    </dgm:pt>
    <dgm:pt modelId="{E54CF234-974A-4CBD-802C-6F5E097AC6AC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Racial Equity Core Team</a:t>
          </a:r>
        </a:p>
      </dgm:t>
    </dgm:pt>
    <dgm:pt modelId="{2676BA43-B8BC-46A8-B954-674D7687DCBD}" type="parTrans" cxnId="{E2AFB9D9-5301-45CB-B5D0-7C11E2AC1D40}">
      <dgm:prSet/>
      <dgm:spPr/>
      <dgm:t>
        <a:bodyPr/>
        <a:lstStyle/>
        <a:p>
          <a:endParaRPr lang="en-US"/>
        </a:p>
      </dgm:t>
    </dgm:pt>
    <dgm:pt modelId="{9E48EC37-56DB-49BA-AC9A-3FC8A0E2C76E}" type="sibTrans" cxnId="{E2AFB9D9-5301-45CB-B5D0-7C11E2AC1D40}">
      <dgm:prSet/>
      <dgm:spPr/>
      <dgm:t>
        <a:bodyPr/>
        <a:lstStyle/>
        <a:p>
          <a:endParaRPr lang="en-US"/>
        </a:p>
      </dgm:t>
    </dgm:pt>
    <dgm:pt modelId="{6D57C02C-83A6-408E-B51D-725C7B8DA96D}">
      <dgm:prSet phldrT="[Text]" custT="1"/>
      <dgm:spPr/>
      <dgm:t>
        <a:bodyPr/>
        <a:lstStyle/>
        <a:p>
          <a:r>
            <a:rPr lang="en-US" sz="1000" b="1" dirty="0">
              <a:solidFill>
                <a:srgbClr val="FFFF00"/>
              </a:solidFill>
            </a:rPr>
            <a:t>Department Equity Teams</a:t>
          </a:r>
        </a:p>
      </dgm:t>
    </dgm:pt>
    <dgm:pt modelId="{75AB2F12-A68D-4A83-AC82-F240478E3CE7}" type="parTrans" cxnId="{D29DFBF7-1AD6-4271-8B03-277E3E261391}">
      <dgm:prSet/>
      <dgm:spPr/>
      <dgm:t>
        <a:bodyPr/>
        <a:lstStyle/>
        <a:p>
          <a:endParaRPr lang="en-US"/>
        </a:p>
      </dgm:t>
    </dgm:pt>
    <dgm:pt modelId="{B2BCFB70-0B0A-4DB0-8E78-975B16270D34}" type="sibTrans" cxnId="{D29DFBF7-1AD6-4271-8B03-277E3E261391}">
      <dgm:prSet/>
      <dgm:spPr/>
      <dgm:t>
        <a:bodyPr/>
        <a:lstStyle/>
        <a:p>
          <a:endParaRPr lang="en-US"/>
        </a:p>
      </dgm:t>
    </dgm:pt>
    <dgm:pt modelId="{782004D6-96EB-4C4E-A5EF-32EB79BEB6D5}" type="pres">
      <dgm:prSet presAssocID="{920F73A2-BDD0-4459-B40A-06947CC603AE}" presName="Name0" presStyleCnt="0">
        <dgm:presLayoutVars>
          <dgm:chMax/>
          <dgm:chPref/>
          <dgm:dir/>
          <dgm:animLvl val="lvl"/>
        </dgm:presLayoutVars>
      </dgm:prSet>
      <dgm:spPr/>
    </dgm:pt>
    <dgm:pt modelId="{6F47A28E-7136-49DC-B0CD-2B9BD5CB7CA3}" type="pres">
      <dgm:prSet presAssocID="{D4E76EFC-C57C-4EA7-B6D8-E98DCC7F267E}" presName="composite" presStyleCnt="0"/>
      <dgm:spPr/>
    </dgm:pt>
    <dgm:pt modelId="{0E86A517-ED14-4D44-A10D-A3C9482DD538}" type="pres">
      <dgm:prSet presAssocID="{D4E76EFC-C57C-4EA7-B6D8-E98DCC7F267E}" presName="Parent1" presStyleLbl="node1" presStyleIdx="0" presStyleCnt="8" custLinFactNeighborY="0">
        <dgm:presLayoutVars>
          <dgm:chMax val="1"/>
          <dgm:chPref val="1"/>
          <dgm:bulletEnabled val="1"/>
        </dgm:presLayoutVars>
      </dgm:prSet>
      <dgm:spPr/>
    </dgm:pt>
    <dgm:pt modelId="{1DCAB58D-0195-44C7-8A20-E8EFF0AAE4BD}" type="pres">
      <dgm:prSet presAssocID="{D4E76EFC-C57C-4EA7-B6D8-E98DCC7F267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2374D48-B913-43F0-B691-C26430A830A5}" type="pres">
      <dgm:prSet presAssocID="{D4E76EFC-C57C-4EA7-B6D8-E98DCC7F267E}" presName="BalanceSpacing" presStyleCnt="0"/>
      <dgm:spPr/>
    </dgm:pt>
    <dgm:pt modelId="{1F90C586-23C5-4AFE-8044-EB0D4C86CEC6}" type="pres">
      <dgm:prSet presAssocID="{D4E76EFC-C57C-4EA7-B6D8-E98DCC7F267E}" presName="BalanceSpacing1" presStyleCnt="0"/>
      <dgm:spPr/>
    </dgm:pt>
    <dgm:pt modelId="{5BDAF1D9-B9D3-4C45-BDB5-09A9E0F0449F}" type="pres">
      <dgm:prSet presAssocID="{5434036F-EBFD-424E-9AD7-CF2E885FA314}" presName="Accent1Text" presStyleLbl="node1" presStyleIdx="1" presStyleCnt="8"/>
      <dgm:spPr/>
    </dgm:pt>
    <dgm:pt modelId="{83AED14E-6F4E-4660-BDD2-A80FE9A48DCA}" type="pres">
      <dgm:prSet presAssocID="{5434036F-EBFD-424E-9AD7-CF2E885FA314}" presName="spaceBetweenRectangles" presStyleCnt="0"/>
      <dgm:spPr/>
    </dgm:pt>
    <dgm:pt modelId="{43D57B50-10EE-4C7A-A002-70B3409C833D}" type="pres">
      <dgm:prSet presAssocID="{2DA51478-A8FA-4E47-929B-66644C8AB2E1}" presName="composite" presStyleCnt="0"/>
      <dgm:spPr/>
    </dgm:pt>
    <dgm:pt modelId="{4F76A834-F82A-49CA-81AA-79065364D321}" type="pres">
      <dgm:prSet presAssocID="{2DA51478-A8FA-4E47-929B-66644C8AB2E1}" presName="Parent1" presStyleLbl="node1" presStyleIdx="2" presStyleCnt="8" custLinFactNeighborX="-10451" custLinFactNeighborY="-630">
        <dgm:presLayoutVars>
          <dgm:chMax val="1"/>
          <dgm:chPref val="1"/>
          <dgm:bulletEnabled val="1"/>
        </dgm:presLayoutVars>
      </dgm:prSet>
      <dgm:spPr/>
    </dgm:pt>
    <dgm:pt modelId="{5801C662-D617-49EB-8C4A-8786610B490F}" type="pres">
      <dgm:prSet presAssocID="{2DA51478-A8FA-4E47-929B-66644C8AB2E1}" presName="Childtext1" presStyleLbl="revTx" presStyleIdx="1" presStyleCnt="4" custScaleX="130473" custLinFactNeighborX="-22116" custLinFactNeighborY="248">
        <dgm:presLayoutVars>
          <dgm:chMax val="0"/>
          <dgm:chPref val="0"/>
          <dgm:bulletEnabled val="1"/>
        </dgm:presLayoutVars>
      </dgm:prSet>
      <dgm:spPr/>
    </dgm:pt>
    <dgm:pt modelId="{8950F93F-A806-4B16-9956-9B4276137ECE}" type="pres">
      <dgm:prSet presAssocID="{2DA51478-A8FA-4E47-929B-66644C8AB2E1}" presName="BalanceSpacing" presStyleCnt="0"/>
      <dgm:spPr/>
    </dgm:pt>
    <dgm:pt modelId="{233B0D1C-93BE-4656-9260-C13EFD48D917}" type="pres">
      <dgm:prSet presAssocID="{2DA51478-A8FA-4E47-929B-66644C8AB2E1}" presName="BalanceSpacing1" presStyleCnt="0"/>
      <dgm:spPr/>
    </dgm:pt>
    <dgm:pt modelId="{7BDD2DE0-9041-4F22-A549-8B48D1DE6BAA}" type="pres">
      <dgm:prSet presAssocID="{D0E49203-AD2D-4B8B-9E52-81C5168873C1}" presName="Accent1Text" presStyleLbl="node1" presStyleIdx="3" presStyleCnt="8" custLinFactNeighborX="-10673" custLinFactNeighborY="752"/>
      <dgm:spPr/>
    </dgm:pt>
    <dgm:pt modelId="{734F0507-4A51-4CDE-825E-D00308EE177B}" type="pres">
      <dgm:prSet presAssocID="{D0E49203-AD2D-4B8B-9E52-81C5168873C1}" presName="spaceBetweenRectangles" presStyleCnt="0"/>
      <dgm:spPr/>
    </dgm:pt>
    <dgm:pt modelId="{10EB727F-6343-4999-8770-39D05290AD8C}" type="pres">
      <dgm:prSet presAssocID="{67FFE2EA-5C5B-4096-A99E-ACA3574D3F52}" presName="composite" presStyleCnt="0"/>
      <dgm:spPr/>
    </dgm:pt>
    <dgm:pt modelId="{6A57322E-BB15-4402-9C20-554A1FCCEE5D}" type="pres">
      <dgm:prSet presAssocID="{67FFE2EA-5C5B-4096-A99E-ACA3574D3F52}" presName="Parent1" presStyleLbl="node1" presStyleIdx="4" presStyleCnt="8" custScaleX="105058" custLinFactNeighborX="48" custLinFactNeighborY="1011">
        <dgm:presLayoutVars>
          <dgm:chMax val="1"/>
          <dgm:chPref val="1"/>
          <dgm:bulletEnabled val="1"/>
        </dgm:presLayoutVars>
      </dgm:prSet>
      <dgm:spPr/>
    </dgm:pt>
    <dgm:pt modelId="{112E3037-52CB-4B60-A785-31F4DBE7BC5F}" type="pres">
      <dgm:prSet presAssocID="{67FFE2EA-5C5B-4096-A99E-ACA3574D3F5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F2279F2-8D40-4AAF-B494-0B983C49F8A1}" type="pres">
      <dgm:prSet presAssocID="{67FFE2EA-5C5B-4096-A99E-ACA3574D3F52}" presName="BalanceSpacing" presStyleCnt="0"/>
      <dgm:spPr/>
    </dgm:pt>
    <dgm:pt modelId="{AB1B19D9-FFBE-4A93-95A6-198A2E95A47E}" type="pres">
      <dgm:prSet presAssocID="{67FFE2EA-5C5B-4096-A99E-ACA3574D3F52}" presName="BalanceSpacing1" presStyleCnt="0"/>
      <dgm:spPr/>
    </dgm:pt>
    <dgm:pt modelId="{F991F997-20E6-45D7-80F7-1E5DA2C53943}" type="pres">
      <dgm:prSet presAssocID="{E608AF2E-FAC0-46F3-A3F0-7066F9C083E3}" presName="Accent1Text" presStyleLbl="node1" presStyleIdx="5" presStyleCnt="8" custLinFactNeighborX="-2265" custLinFactNeighborY="2903"/>
      <dgm:spPr/>
    </dgm:pt>
    <dgm:pt modelId="{A6C60A88-5229-4FAB-A36C-04126B4D46E9}" type="pres">
      <dgm:prSet presAssocID="{E608AF2E-FAC0-46F3-A3F0-7066F9C083E3}" presName="spaceBetweenRectangles" presStyleCnt="0"/>
      <dgm:spPr/>
    </dgm:pt>
    <dgm:pt modelId="{0C56F94F-3A5D-4D40-868F-A2BA41EA952B}" type="pres">
      <dgm:prSet presAssocID="{2E3A7903-5E0B-438A-8635-448CC8892FD8}" presName="composite" presStyleCnt="0"/>
      <dgm:spPr/>
    </dgm:pt>
    <dgm:pt modelId="{F8B1B4D2-2A58-44A8-A826-DABBD0B3532F}" type="pres">
      <dgm:prSet presAssocID="{2E3A7903-5E0B-438A-8635-448CC8892FD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F76B304D-0BC5-4A59-B09B-387D377549B8}" type="pres">
      <dgm:prSet presAssocID="{2E3A7903-5E0B-438A-8635-448CC8892FD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68247EB-6FB5-45A6-BC89-22C492474E34}" type="pres">
      <dgm:prSet presAssocID="{2E3A7903-5E0B-438A-8635-448CC8892FD8}" presName="BalanceSpacing" presStyleCnt="0"/>
      <dgm:spPr/>
    </dgm:pt>
    <dgm:pt modelId="{0F192712-68C4-489F-92A5-60F6DAF3A97B}" type="pres">
      <dgm:prSet presAssocID="{2E3A7903-5E0B-438A-8635-448CC8892FD8}" presName="BalanceSpacing1" presStyleCnt="0"/>
      <dgm:spPr/>
    </dgm:pt>
    <dgm:pt modelId="{DA6A6235-C20E-463B-ABB4-9C9A0C6AF985}" type="pres">
      <dgm:prSet presAssocID="{5FA1D239-953F-4432-9930-CD9DD9D9CE23}" presName="Accent1Text" presStyleLbl="node1" presStyleIdx="7" presStyleCnt="8"/>
      <dgm:spPr/>
    </dgm:pt>
  </dgm:ptLst>
  <dgm:cxnLst>
    <dgm:cxn modelId="{07274103-55D4-4E67-BE44-CBDDC3045916}" type="presOf" srcId="{6D57C02C-83A6-408E-B51D-725C7B8DA96D}" destId="{5801C662-D617-49EB-8C4A-8786610B490F}" srcOrd="0" destOrd="3" presId="urn:microsoft.com/office/officeart/2008/layout/AlternatingHexagons"/>
    <dgm:cxn modelId="{6C477705-D139-466B-9C9D-78222FA391EC}" srcId="{67FFE2EA-5C5B-4096-A99E-ACA3574D3F52}" destId="{643B3390-445B-45B0-AA12-5E0B7B327947}" srcOrd="0" destOrd="0" parTransId="{32E72736-7FA4-49CF-856C-91CAD6BCE797}" sibTransId="{5BF83F1E-5B50-42CE-8E54-7B3FB58D23D5}"/>
    <dgm:cxn modelId="{E6EC5007-9BAA-459C-AAD4-1CAE658ED830}" srcId="{920F73A2-BDD0-4459-B40A-06947CC603AE}" destId="{D4E76EFC-C57C-4EA7-B6D8-E98DCC7F267E}" srcOrd="0" destOrd="0" parTransId="{FF51F998-D242-47ED-986E-89CAD1ACF8AD}" sibTransId="{5434036F-EBFD-424E-9AD7-CF2E885FA314}"/>
    <dgm:cxn modelId="{4C8A9A0F-A899-4E2F-8FC1-7E8ACD2A3D9C}" type="presOf" srcId="{0047A29F-55A8-477C-A78C-F5CAF7344500}" destId="{1DCAB58D-0195-44C7-8A20-E8EFF0AAE4BD}" srcOrd="0" destOrd="0" presId="urn:microsoft.com/office/officeart/2008/layout/AlternatingHexagons"/>
    <dgm:cxn modelId="{74215A16-3D23-40AF-B67C-FE220AC4E551}" type="presOf" srcId="{C9BB3535-EBBB-4DEB-A7FB-F586CEC74F08}" destId="{5801C662-D617-49EB-8C4A-8786610B490F}" srcOrd="0" destOrd="0" presId="urn:microsoft.com/office/officeart/2008/layout/AlternatingHexagons"/>
    <dgm:cxn modelId="{C44EB216-E4FD-4F57-8153-D63E7017B87B}" srcId="{67FFE2EA-5C5B-4096-A99E-ACA3574D3F52}" destId="{49B2F473-BC48-420D-A4FC-9CB8D65BFA07}" srcOrd="1" destOrd="0" parTransId="{FC6AA180-AC8E-427A-9D6B-E2BB22F1F1EA}" sibTransId="{B2998318-6E5E-42FD-9487-BFE94CCC803B}"/>
    <dgm:cxn modelId="{8DE6A518-B413-471B-BE20-B65FF0B47D9A}" type="presOf" srcId="{7F8C0748-EAE9-46E8-84C4-468B78D44DE9}" destId="{1DCAB58D-0195-44C7-8A20-E8EFF0AAE4BD}" srcOrd="0" destOrd="3" presId="urn:microsoft.com/office/officeart/2008/layout/AlternatingHexagons"/>
    <dgm:cxn modelId="{9ECDA924-2007-4F5A-942E-D9A8001699D0}" srcId="{2E3A7903-5E0B-438A-8635-448CC8892FD8}" destId="{86B09CE8-1FCF-4746-8966-0A93DB0F2DC0}" srcOrd="2" destOrd="0" parTransId="{6C4D7E28-ED9B-4145-9B9D-635619F7A759}" sibTransId="{582F50E9-FCD8-401D-B6F7-6F146967EC85}"/>
    <dgm:cxn modelId="{3D87A927-4A4E-4831-B951-627619F39F23}" type="presOf" srcId="{4BCAF78D-9D0B-4505-9EE9-4357F5B5478B}" destId="{1DCAB58D-0195-44C7-8A20-E8EFF0AAE4BD}" srcOrd="0" destOrd="1" presId="urn:microsoft.com/office/officeart/2008/layout/AlternatingHexagons"/>
    <dgm:cxn modelId="{E600C828-B768-42CA-87FD-808447BF27E7}" type="presOf" srcId="{701D7918-8388-458F-90E3-53A36CC87264}" destId="{1DCAB58D-0195-44C7-8A20-E8EFF0AAE4BD}" srcOrd="0" destOrd="4" presId="urn:microsoft.com/office/officeart/2008/layout/AlternatingHexagons"/>
    <dgm:cxn modelId="{8C84EB2D-D42F-4CC6-8466-DFDE83DD53D2}" srcId="{D4E76EFC-C57C-4EA7-B6D8-E98DCC7F267E}" destId="{0047A29F-55A8-477C-A78C-F5CAF7344500}" srcOrd="0" destOrd="0" parTransId="{74C6CDA1-AE8D-4ED1-A987-10097CADA162}" sibTransId="{EAA7A337-46B0-4231-86C5-303797CAE07C}"/>
    <dgm:cxn modelId="{25A76C36-4CB7-411A-9947-390798CC1EAF}" srcId="{2DA51478-A8FA-4E47-929B-66644C8AB2E1}" destId="{6AF115CD-EEFA-4C2F-817F-CCA10B84824F}" srcOrd="6" destOrd="0" parTransId="{3120797F-B705-4903-8D08-9FB4D2C798FB}" sibTransId="{4321A202-7F53-4198-8F88-9E763A3F177E}"/>
    <dgm:cxn modelId="{C155A837-D5EC-4766-9117-CFACC01F46B9}" type="presOf" srcId="{643B3390-445B-45B0-AA12-5E0B7B327947}" destId="{112E3037-52CB-4B60-A785-31F4DBE7BC5F}" srcOrd="0" destOrd="0" presId="urn:microsoft.com/office/officeart/2008/layout/AlternatingHexagons"/>
    <dgm:cxn modelId="{0887D73A-468F-4003-BC7E-34E37181B394}" srcId="{D4E76EFC-C57C-4EA7-B6D8-E98DCC7F267E}" destId="{B60CF546-4943-4437-B15A-2A33828F6914}" srcOrd="5" destOrd="0" parTransId="{B8B699DF-5931-48A0-B653-5EFD5B683EFC}" sibTransId="{CD430E51-FF2D-4F51-96B8-64B5808D439F}"/>
    <dgm:cxn modelId="{4752543C-E3C5-48CB-A8A2-F587E514A998}" type="presOf" srcId="{2E3A7903-5E0B-438A-8635-448CC8892FD8}" destId="{F8B1B4D2-2A58-44A8-A826-DABBD0B3532F}" srcOrd="0" destOrd="0" presId="urn:microsoft.com/office/officeart/2008/layout/AlternatingHexagons"/>
    <dgm:cxn modelId="{E7BFA23E-D46B-459B-B01A-0A38351FA06B}" srcId="{2E3A7903-5E0B-438A-8635-448CC8892FD8}" destId="{FEE5BDA4-6ACA-452D-9413-4996177B6CF2}" srcOrd="0" destOrd="0" parTransId="{81E54647-D9EC-4B9A-8BD0-617C8B857B80}" sibTransId="{3E4A666B-33EC-452B-AAA7-AB14C0AFC96D}"/>
    <dgm:cxn modelId="{C6418241-3B80-4AD0-B379-DD31968EE230}" type="presOf" srcId="{FEE5BDA4-6ACA-452D-9413-4996177B6CF2}" destId="{F76B304D-0BC5-4A59-B09B-387D377549B8}" srcOrd="0" destOrd="0" presId="urn:microsoft.com/office/officeart/2008/layout/AlternatingHexagons"/>
    <dgm:cxn modelId="{950BD465-EEB6-42F4-BDAB-29607002EB82}" type="presOf" srcId="{67FFE2EA-5C5B-4096-A99E-ACA3574D3F52}" destId="{6A57322E-BB15-4402-9C20-554A1FCCEE5D}" srcOrd="0" destOrd="0" presId="urn:microsoft.com/office/officeart/2008/layout/AlternatingHexagons"/>
    <dgm:cxn modelId="{8E8A146E-1022-4CFE-8E02-5B675C0A41CC}" type="presOf" srcId="{6AF115CD-EEFA-4C2F-817F-CCA10B84824F}" destId="{5801C662-D617-49EB-8C4A-8786610B490F}" srcOrd="0" destOrd="6" presId="urn:microsoft.com/office/officeart/2008/layout/AlternatingHexagons"/>
    <dgm:cxn modelId="{F749AE6F-DBFD-4B46-B7BB-1D9C7A612BCF}" srcId="{D4E76EFC-C57C-4EA7-B6D8-E98DCC7F267E}" destId="{311E067D-E5E0-475A-A059-A6424D61CC23}" srcOrd="2" destOrd="0" parTransId="{EED9E961-9E0C-4176-BD8E-8C4B81124004}" sibTransId="{66F4B45D-0FEE-4D5F-8BFB-E247B6B7077E}"/>
    <dgm:cxn modelId="{DF72F270-1C81-473A-9FD9-8AE925AD4CF6}" type="presOf" srcId="{53A9ED13-41DC-420F-8B5D-D84B59D884C6}" destId="{5801C662-D617-49EB-8C4A-8786610B490F}" srcOrd="0" destOrd="1" presId="urn:microsoft.com/office/officeart/2008/layout/AlternatingHexagons"/>
    <dgm:cxn modelId="{8FEFCA51-82E6-4B7B-9CFA-D3751A0C6C1A}" srcId="{D4E76EFC-C57C-4EA7-B6D8-E98DCC7F267E}" destId="{7F8C0748-EAE9-46E8-84C4-468B78D44DE9}" srcOrd="3" destOrd="0" parTransId="{3E3B9E35-D0BC-458A-9C16-A800615B8BE5}" sibTransId="{80884AD0-7C9A-4622-B817-5F35928B10C8}"/>
    <dgm:cxn modelId="{9FCE8274-964A-4CA0-A787-30E88B764686}" srcId="{920F73A2-BDD0-4459-B40A-06947CC603AE}" destId="{2DA51478-A8FA-4E47-929B-66644C8AB2E1}" srcOrd="1" destOrd="0" parTransId="{07E22F98-BC3F-4BFF-A455-2827FC1D1447}" sibTransId="{D0E49203-AD2D-4B8B-9E52-81C5168873C1}"/>
    <dgm:cxn modelId="{83EFF174-29B4-4FA1-9B6A-D85A09B519AB}" srcId="{2DA51478-A8FA-4E47-929B-66644C8AB2E1}" destId="{5BD28041-DCFD-4F66-81A1-8535A6EC058F}" srcOrd="4" destOrd="0" parTransId="{15EE78E1-E8A9-4D4B-AE9D-AEED2F050C7E}" sibTransId="{278792CD-C7D6-4AA6-87DD-961B9321B00A}"/>
    <dgm:cxn modelId="{9695FE75-C3B4-42B8-8D24-748275A31F86}" type="presOf" srcId="{E54CF234-974A-4CBD-802C-6F5E097AC6AC}" destId="{5801C662-D617-49EB-8C4A-8786610B490F}" srcOrd="0" destOrd="2" presId="urn:microsoft.com/office/officeart/2008/layout/AlternatingHexagons"/>
    <dgm:cxn modelId="{6722A676-C3E8-4710-BB32-A6A46E488CEB}" type="presOf" srcId="{86B09CE8-1FCF-4746-8966-0A93DB0F2DC0}" destId="{F76B304D-0BC5-4A59-B09B-387D377549B8}" srcOrd="0" destOrd="2" presId="urn:microsoft.com/office/officeart/2008/layout/AlternatingHexagons"/>
    <dgm:cxn modelId="{5DDF5986-5B28-423D-B04F-7188DB3FA852}" type="presOf" srcId="{E608AF2E-FAC0-46F3-A3F0-7066F9C083E3}" destId="{F991F997-20E6-45D7-80F7-1E5DA2C53943}" srcOrd="0" destOrd="0" presId="urn:microsoft.com/office/officeart/2008/layout/AlternatingHexagons"/>
    <dgm:cxn modelId="{44D12487-9C6B-4B5F-A3D3-61E083C549A8}" srcId="{920F73A2-BDD0-4459-B40A-06947CC603AE}" destId="{2E3A7903-5E0B-438A-8635-448CC8892FD8}" srcOrd="3" destOrd="0" parTransId="{15E6DB8B-94A1-49DD-B07D-9D302CBDC133}" sibTransId="{5FA1D239-953F-4432-9930-CD9DD9D9CE23}"/>
    <dgm:cxn modelId="{82B9E589-52FB-4B07-A78B-DA247BC7345A}" srcId="{920F73A2-BDD0-4459-B40A-06947CC603AE}" destId="{67FFE2EA-5C5B-4096-A99E-ACA3574D3F52}" srcOrd="2" destOrd="0" parTransId="{28F28376-C202-452F-8D03-99D78D16EEB5}" sibTransId="{E608AF2E-FAC0-46F3-A3F0-7066F9C083E3}"/>
    <dgm:cxn modelId="{27D7CD8B-B9FE-435B-A14E-C5D2FA8FD833}" type="presOf" srcId="{D0E49203-AD2D-4B8B-9E52-81C5168873C1}" destId="{7BDD2DE0-9041-4F22-A549-8B48D1DE6BAA}" srcOrd="0" destOrd="0" presId="urn:microsoft.com/office/officeart/2008/layout/AlternatingHexagons"/>
    <dgm:cxn modelId="{BF9F308C-8D6C-41DB-AF6B-27B105782DF6}" srcId="{2E3A7903-5E0B-438A-8635-448CC8892FD8}" destId="{68715A21-BDE6-4A69-90E3-8DB0A573B9F8}" srcOrd="1" destOrd="0" parTransId="{58BE1384-64D1-4FE2-BD2C-D3199E4EC181}" sibTransId="{D67B5107-0EFB-4100-8EF1-0BD8FE36D5F3}"/>
    <dgm:cxn modelId="{501D6792-9260-41FC-A2EB-E23E96351790}" type="presOf" srcId="{2DA51478-A8FA-4E47-929B-66644C8AB2E1}" destId="{4F76A834-F82A-49CA-81AA-79065364D321}" srcOrd="0" destOrd="0" presId="urn:microsoft.com/office/officeart/2008/layout/AlternatingHexagons"/>
    <dgm:cxn modelId="{32BD54A3-9772-4194-B37C-E12FF705B0AE}" type="presOf" srcId="{5BD28041-DCFD-4F66-81A1-8535A6EC058F}" destId="{5801C662-D617-49EB-8C4A-8786610B490F}" srcOrd="0" destOrd="4" presId="urn:microsoft.com/office/officeart/2008/layout/AlternatingHexagons"/>
    <dgm:cxn modelId="{E25E8DA5-04B8-4323-A090-09306F12FAC5}" type="presOf" srcId="{920F73A2-BDD0-4459-B40A-06947CC603AE}" destId="{782004D6-96EB-4C4E-A5EF-32EB79BEB6D5}" srcOrd="0" destOrd="0" presId="urn:microsoft.com/office/officeart/2008/layout/AlternatingHexagons"/>
    <dgm:cxn modelId="{084C94A7-3B95-441D-8152-DBC9CB28F38A}" srcId="{2DA51478-A8FA-4E47-929B-66644C8AB2E1}" destId="{53A9ED13-41DC-420F-8B5D-D84B59D884C6}" srcOrd="1" destOrd="0" parTransId="{6A57ED6D-ECDC-4548-B144-F3F8E0AABF22}" sibTransId="{B519074B-4BAE-4193-BBA5-AC5DAE4B60AB}"/>
    <dgm:cxn modelId="{FC3190B1-BAC2-4416-ACE5-68C61E90D6E4}" type="presOf" srcId="{49B2F473-BC48-420D-A4FC-9CB8D65BFA07}" destId="{112E3037-52CB-4B60-A785-31F4DBE7BC5F}" srcOrd="0" destOrd="1" presId="urn:microsoft.com/office/officeart/2008/layout/AlternatingHexagons"/>
    <dgm:cxn modelId="{99F454B6-CA9B-4A13-BD84-BA04EB64BD78}" type="presOf" srcId="{B60CF546-4943-4437-B15A-2A33828F6914}" destId="{1DCAB58D-0195-44C7-8A20-E8EFF0AAE4BD}" srcOrd="0" destOrd="5" presId="urn:microsoft.com/office/officeart/2008/layout/AlternatingHexagons"/>
    <dgm:cxn modelId="{3D5CD8B9-AB78-49B8-9A36-74D145B8D4E1}" type="presOf" srcId="{5FA1D239-953F-4432-9930-CD9DD9D9CE23}" destId="{DA6A6235-C20E-463B-ABB4-9C9A0C6AF985}" srcOrd="0" destOrd="0" presId="urn:microsoft.com/office/officeart/2008/layout/AlternatingHexagons"/>
    <dgm:cxn modelId="{6A14B5BD-F853-45EC-920F-8161B59CAA0B}" srcId="{D4E76EFC-C57C-4EA7-B6D8-E98DCC7F267E}" destId="{701D7918-8388-458F-90E3-53A36CC87264}" srcOrd="4" destOrd="0" parTransId="{CAA15090-4E30-47D8-A96E-AA003B677D47}" sibTransId="{678C64AC-C75B-4FEA-AB31-E6EA8B52E0D5}"/>
    <dgm:cxn modelId="{98E77CC3-70B7-4DE6-A783-5160627D125E}" type="presOf" srcId="{D4E76EFC-C57C-4EA7-B6D8-E98DCC7F267E}" destId="{0E86A517-ED14-4D44-A10D-A3C9482DD538}" srcOrd="0" destOrd="0" presId="urn:microsoft.com/office/officeart/2008/layout/AlternatingHexagons"/>
    <dgm:cxn modelId="{A37CE8C9-A98A-4D18-BC8E-3D8FFB7BBD47}" srcId="{2DA51478-A8FA-4E47-929B-66644C8AB2E1}" destId="{C9BB3535-EBBB-4DEB-A7FB-F586CEC74F08}" srcOrd="0" destOrd="0" parTransId="{D16396D6-8DB1-4C35-BB7E-8234E71F3756}" sibTransId="{D77C118B-50BD-4BA4-9082-28FE0FD48397}"/>
    <dgm:cxn modelId="{EA6AB1CD-60F7-4F9E-BA3D-A045FEC3180B}" type="presOf" srcId="{5434036F-EBFD-424E-9AD7-CF2E885FA314}" destId="{5BDAF1D9-B9D3-4C45-BDB5-09A9E0F0449F}" srcOrd="0" destOrd="0" presId="urn:microsoft.com/office/officeart/2008/layout/AlternatingHexagons"/>
    <dgm:cxn modelId="{C2711DCE-5370-49B4-9D5F-1FA358FE25CF}" type="presOf" srcId="{68715A21-BDE6-4A69-90E3-8DB0A573B9F8}" destId="{F76B304D-0BC5-4A59-B09B-387D377549B8}" srcOrd="0" destOrd="1" presId="urn:microsoft.com/office/officeart/2008/layout/AlternatingHexagons"/>
    <dgm:cxn modelId="{4B6E27D7-4D84-48C5-B438-51250750724F}" type="presOf" srcId="{40FCAE5D-C0E2-40C0-9869-8E50027C480D}" destId="{5801C662-D617-49EB-8C4A-8786610B490F}" srcOrd="0" destOrd="5" presId="urn:microsoft.com/office/officeart/2008/layout/AlternatingHexagons"/>
    <dgm:cxn modelId="{E2AFB9D9-5301-45CB-B5D0-7C11E2AC1D40}" srcId="{2DA51478-A8FA-4E47-929B-66644C8AB2E1}" destId="{E54CF234-974A-4CBD-802C-6F5E097AC6AC}" srcOrd="2" destOrd="0" parTransId="{2676BA43-B8BC-46A8-B954-674D7687DCBD}" sibTransId="{9E48EC37-56DB-49BA-AC9A-3FC8A0E2C76E}"/>
    <dgm:cxn modelId="{820578DC-0CBE-4276-93C9-319C7BDA0A55}" srcId="{2DA51478-A8FA-4E47-929B-66644C8AB2E1}" destId="{40FCAE5D-C0E2-40C0-9869-8E50027C480D}" srcOrd="5" destOrd="0" parTransId="{7FC86ABD-D9A3-49A4-9B89-BDD918FE8106}" sibTransId="{23656A26-00B2-4D28-AFDB-451E9B683E81}"/>
    <dgm:cxn modelId="{64C26BE2-DAD9-4020-8DB3-10CE3B2E9153}" srcId="{D4E76EFC-C57C-4EA7-B6D8-E98DCC7F267E}" destId="{4BCAF78D-9D0B-4505-9EE9-4357F5B5478B}" srcOrd="1" destOrd="0" parTransId="{77638C50-DBD2-41B3-8EFC-7A6021F7E786}" sibTransId="{32406827-13C8-4EA8-A6F2-E63D14920DAA}"/>
    <dgm:cxn modelId="{0F40B4E9-1EC6-491E-8507-2014C30D4750}" type="presOf" srcId="{311E067D-E5E0-475A-A059-A6424D61CC23}" destId="{1DCAB58D-0195-44C7-8A20-E8EFF0AAE4BD}" srcOrd="0" destOrd="2" presId="urn:microsoft.com/office/officeart/2008/layout/AlternatingHexagons"/>
    <dgm:cxn modelId="{D29DFBF7-1AD6-4271-8B03-277E3E261391}" srcId="{2DA51478-A8FA-4E47-929B-66644C8AB2E1}" destId="{6D57C02C-83A6-408E-B51D-725C7B8DA96D}" srcOrd="3" destOrd="0" parTransId="{75AB2F12-A68D-4A83-AC82-F240478E3CE7}" sibTransId="{B2BCFB70-0B0A-4DB0-8E78-975B16270D34}"/>
    <dgm:cxn modelId="{D8F85E51-97A6-4EED-B2A1-12DB2377DC8A}" type="presParOf" srcId="{782004D6-96EB-4C4E-A5EF-32EB79BEB6D5}" destId="{6F47A28E-7136-49DC-B0CD-2B9BD5CB7CA3}" srcOrd="0" destOrd="0" presId="urn:microsoft.com/office/officeart/2008/layout/AlternatingHexagons"/>
    <dgm:cxn modelId="{13240091-71DD-4DA4-B565-44A8DC7F2973}" type="presParOf" srcId="{6F47A28E-7136-49DC-B0CD-2B9BD5CB7CA3}" destId="{0E86A517-ED14-4D44-A10D-A3C9482DD538}" srcOrd="0" destOrd="0" presId="urn:microsoft.com/office/officeart/2008/layout/AlternatingHexagons"/>
    <dgm:cxn modelId="{E036C20A-B1E7-4743-95C4-222E6E6AA80D}" type="presParOf" srcId="{6F47A28E-7136-49DC-B0CD-2B9BD5CB7CA3}" destId="{1DCAB58D-0195-44C7-8A20-E8EFF0AAE4BD}" srcOrd="1" destOrd="0" presId="urn:microsoft.com/office/officeart/2008/layout/AlternatingHexagons"/>
    <dgm:cxn modelId="{1BB01E0B-516F-4BE2-8C8D-C0FF4F90B01C}" type="presParOf" srcId="{6F47A28E-7136-49DC-B0CD-2B9BD5CB7CA3}" destId="{E2374D48-B913-43F0-B691-C26430A830A5}" srcOrd="2" destOrd="0" presId="urn:microsoft.com/office/officeart/2008/layout/AlternatingHexagons"/>
    <dgm:cxn modelId="{191E137A-C1A9-415A-93D3-7518B237AF90}" type="presParOf" srcId="{6F47A28E-7136-49DC-B0CD-2B9BD5CB7CA3}" destId="{1F90C586-23C5-4AFE-8044-EB0D4C86CEC6}" srcOrd="3" destOrd="0" presId="urn:microsoft.com/office/officeart/2008/layout/AlternatingHexagons"/>
    <dgm:cxn modelId="{F31D510E-6E06-4C91-B971-228835D6B3C4}" type="presParOf" srcId="{6F47A28E-7136-49DC-B0CD-2B9BD5CB7CA3}" destId="{5BDAF1D9-B9D3-4C45-BDB5-09A9E0F0449F}" srcOrd="4" destOrd="0" presId="urn:microsoft.com/office/officeart/2008/layout/AlternatingHexagons"/>
    <dgm:cxn modelId="{C2E753AB-1CB6-4ED5-8882-8A95C56C99FA}" type="presParOf" srcId="{782004D6-96EB-4C4E-A5EF-32EB79BEB6D5}" destId="{83AED14E-6F4E-4660-BDD2-A80FE9A48DCA}" srcOrd="1" destOrd="0" presId="urn:microsoft.com/office/officeart/2008/layout/AlternatingHexagons"/>
    <dgm:cxn modelId="{CB0526AD-7A24-436F-9D99-E01C4A97DABD}" type="presParOf" srcId="{782004D6-96EB-4C4E-A5EF-32EB79BEB6D5}" destId="{43D57B50-10EE-4C7A-A002-70B3409C833D}" srcOrd="2" destOrd="0" presId="urn:microsoft.com/office/officeart/2008/layout/AlternatingHexagons"/>
    <dgm:cxn modelId="{D04C78BA-E9E9-406C-B098-65385BFD0ACE}" type="presParOf" srcId="{43D57B50-10EE-4C7A-A002-70B3409C833D}" destId="{4F76A834-F82A-49CA-81AA-79065364D321}" srcOrd="0" destOrd="0" presId="urn:microsoft.com/office/officeart/2008/layout/AlternatingHexagons"/>
    <dgm:cxn modelId="{8D220050-72CA-4151-8289-4417D051E992}" type="presParOf" srcId="{43D57B50-10EE-4C7A-A002-70B3409C833D}" destId="{5801C662-D617-49EB-8C4A-8786610B490F}" srcOrd="1" destOrd="0" presId="urn:microsoft.com/office/officeart/2008/layout/AlternatingHexagons"/>
    <dgm:cxn modelId="{BE9A46B9-9AC9-4AF8-B4D5-A8C4786ECB85}" type="presParOf" srcId="{43D57B50-10EE-4C7A-A002-70B3409C833D}" destId="{8950F93F-A806-4B16-9956-9B4276137ECE}" srcOrd="2" destOrd="0" presId="urn:microsoft.com/office/officeart/2008/layout/AlternatingHexagons"/>
    <dgm:cxn modelId="{7C5EE3C8-0B2E-42EE-A92B-65E165EF1AA4}" type="presParOf" srcId="{43D57B50-10EE-4C7A-A002-70B3409C833D}" destId="{233B0D1C-93BE-4656-9260-C13EFD48D917}" srcOrd="3" destOrd="0" presId="urn:microsoft.com/office/officeart/2008/layout/AlternatingHexagons"/>
    <dgm:cxn modelId="{12346598-B900-44F2-8AE9-5F6336ED7494}" type="presParOf" srcId="{43D57B50-10EE-4C7A-A002-70B3409C833D}" destId="{7BDD2DE0-9041-4F22-A549-8B48D1DE6BAA}" srcOrd="4" destOrd="0" presId="urn:microsoft.com/office/officeart/2008/layout/AlternatingHexagons"/>
    <dgm:cxn modelId="{14E3A740-6CE6-4D7A-B591-F48D22887561}" type="presParOf" srcId="{782004D6-96EB-4C4E-A5EF-32EB79BEB6D5}" destId="{734F0507-4A51-4CDE-825E-D00308EE177B}" srcOrd="3" destOrd="0" presId="urn:microsoft.com/office/officeart/2008/layout/AlternatingHexagons"/>
    <dgm:cxn modelId="{58C31EDB-22CE-46DB-AE28-269840DFB8FB}" type="presParOf" srcId="{782004D6-96EB-4C4E-A5EF-32EB79BEB6D5}" destId="{10EB727F-6343-4999-8770-39D05290AD8C}" srcOrd="4" destOrd="0" presId="urn:microsoft.com/office/officeart/2008/layout/AlternatingHexagons"/>
    <dgm:cxn modelId="{D8900554-F40E-43DE-A8E3-AD62F43C7D5B}" type="presParOf" srcId="{10EB727F-6343-4999-8770-39D05290AD8C}" destId="{6A57322E-BB15-4402-9C20-554A1FCCEE5D}" srcOrd="0" destOrd="0" presId="urn:microsoft.com/office/officeart/2008/layout/AlternatingHexagons"/>
    <dgm:cxn modelId="{6C349E27-0FED-4761-B737-3E984DDFF711}" type="presParOf" srcId="{10EB727F-6343-4999-8770-39D05290AD8C}" destId="{112E3037-52CB-4B60-A785-31F4DBE7BC5F}" srcOrd="1" destOrd="0" presId="urn:microsoft.com/office/officeart/2008/layout/AlternatingHexagons"/>
    <dgm:cxn modelId="{63609D4E-3B4B-4D77-93BE-AF245D79938B}" type="presParOf" srcId="{10EB727F-6343-4999-8770-39D05290AD8C}" destId="{AF2279F2-8D40-4AAF-B494-0B983C49F8A1}" srcOrd="2" destOrd="0" presId="urn:microsoft.com/office/officeart/2008/layout/AlternatingHexagons"/>
    <dgm:cxn modelId="{AE8F2541-38C2-4342-AEA0-E372E8CF5A37}" type="presParOf" srcId="{10EB727F-6343-4999-8770-39D05290AD8C}" destId="{AB1B19D9-FFBE-4A93-95A6-198A2E95A47E}" srcOrd="3" destOrd="0" presId="urn:microsoft.com/office/officeart/2008/layout/AlternatingHexagons"/>
    <dgm:cxn modelId="{108D010C-83D9-46B9-A663-F080E84E6403}" type="presParOf" srcId="{10EB727F-6343-4999-8770-39D05290AD8C}" destId="{F991F997-20E6-45D7-80F7-1E5DA2C53943}" srcOrd="4" destOrd="0" presId="urn:microsoft.com/office/officeart/2008/layout/AlternatingHexagons"/>
    <dgm:cxn modelId="{8C4687E8-89FA-471B-ABE2-8FF56EC3C215}" type="presParOf" srcId="{782004D6-96EB-4C4E-A5EF-32EB79BEB6D5}" destId="{A6C60A88-5229-4FAB-A36C-04126B4D46E9}" srcOrd="5" destOrd="0" presId="urn:microsoft.com/office/officeart/2008/layout/AlternatingHexagons"/>
    <dgm:cxn modelId="{DFEE4774-8F0B-4A8F-9026-1DDE26FA18FE}" type="presParOf" srcId="{782004D6-96EB-4C4E-A5EF-32EB79BEB6D5}" destId="{0C56F94F-3A5D-4D40-868F-A2BA41EA952B}" srcOrd="6" destOrd="0" presId="urn:microsoft.com/office/officeart/2008/layout/AlternatingHexagons"/>
    <dgm:cxn modelId="{4B795455-FDCF-46AD-B742-70903F4D876D}" type="presParOf" srcId="{0C56F94F-3A5D-4D40-868F-A2BA41EA952B}" destId="{F8B1B4D2-2A58-44A8-A826-DABBD0B3532F}" srcOrd="0" destOrd="0" presId="urn:microsoft.com/office/officeart/2008/layout/AlternatingHexagons"/>
    <dgm:cxn modelId="{1B5A32B5-1095-4797-9B5B-D78C25457E21}" type="presParOf" srcId="{0C56F94F-3A5D-4D40-868F-A2BA41EA952B}" destId="{F76B304D-0BC5-4A59-B09B-387D377549B8}" srcOrd="1" destOrd="0" presId="urn:microsoft.com/office/officeart/2008/layout/AlternatingHexagons"/>
    <dgm:cxn modelId="{2267EF87-1F64-4E2B-AAB9-59A72CF8DC3C}" type="presParOf" srcId="{0C56F94F-3A5D-4D40-868F-A2BA41EA952B}" destId="{468247EB-6FB5-45A6-BC89-22C492474E34}" srcOrd="2" destOrd="0" presId="urn:microsoft.com/office/officeart/2008/layout/AlternatingHexagons"/>
    <dgm:cxn modelId="{F990C13B-5F58-4095-BD05-303AE34C0319}" type="presParOf" srcId="{0C56F94F-3A5D-4D40-868F-A2BA41EA952B}" destId="{0F192712-68C4-489F-92A5-60F6DAF3A97B}" srcOrd="3" destOrd="0" presId="urn:microsoft.com/office/officeart/2008/layout/AlternatingHexagons"/>
    <dgm:cxn modelId="{E9A3A8D4-3440-43F0-BF53-8E568F210C74}" type="presParOf" srcId="{0C56F94F-3A5D-4D40-868F-A2BA41EA952B}" destId="{DA6A6235-C20E-463B-ABB4-9C9A0C6AF9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7BBDB-A88D-4E94-8B06-63673ADD999A}">
      <dsp:nvSpPr>
        <dsp:cNvPr id="0" name=""/>
        <dsp:cNvSpPr/>
      </dsp:nvSpPr>
      <dsp:spPr>
        <a:xfrm>
          <a:off x="3041187" y="108182"/>
          <a:ext cx="1712528" cy="171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NORMALIZE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Leading with Race Modules + Conversation Guides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Race &amp; Ethnicity Dashboard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Racial History Timelines</a:t>
          </a:r>
        </a:p>
      </dsp:txBody>
      <dsp:txXfrm>
        <a:off x="3041187" y="108182"/>
        <a:ext cx="1712528" cy="1712528"/>
      </dsp:txXfrm>
    </dsp:sp>
    <dsp:sp modelId="{EE514B83-542C-4064-9393-A2A74E78448C}">
      <dsp:nvSpPr>
        <dsp:cNvPr id="0" name=""/>
        <dsp:cNvSpPr/>
      </dsp:nvSpPr>
      <dsp:spPr>
        <a:xfrm>
          <a:off x="22826" y="-35"/>
          <a:ext cx="4839107" cy="4839107"/>
        </a:xfrm>
        <a:prstGeom prst="circularArrow">
          <a:avLst>
            <a:gd name="adj1" fmla="val 6901"/>
            <a:gd name="adj2" fmla="val 465261"/>
            <a:gd name="adj3" fmla="val 549796"/>
            <a:gd name="adj4" fmla="val 20584942"/>
            <a:gd name="adj5" fmla="val 805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DE4FA2-95A2-4F5C-93EE-17F4809FEB39}">
      <dsp:nvSpPr>
        <dsp:cNvPr id="0" name=""/>
        <dsp:cNvSpPr/>
      </dsp:nvSpPr>
      <dsp:spPr>
        <a:xfrm>
          <a:off x="3041187" y="3018326"/>
          <a:ext cx="1712528" cy="171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ORGANIZE</a:t>
          </a:r>
          <a:endParaRPr lang="en-US" sz="1000" b="1" kern="1200" dirty="0">
            <a:solidFill>
              <a:schemeClr val="bg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Racial Equity Core Team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Department Equity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Equity Mindset Cohort Training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DRE Together Partner Meetings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MWCOG-GARE Cohort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COG Chief Equity Officers Committee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GARE Membership</a:t>
          </a:r>
        </a:p>
      </dsp:txBody>
      <dsp:txXfrm>
        <a:off x="3041187" y="3018326"/>
        <a:ext cx="1712528" cy="1712528"/>
      </dsp:txXfrm>
    </dsp:sp>
    <dsp:sp modelId="{78B08065-0F4E-488C-A90E-DF477633B47C}">
      <dsp:nvSpPr>
        <dsp:cNvPr id="0" name=""/>
        <dsp:cNvSpPr/>
      </dsp:nvSpPr>
      <dsp:spPr>
        <a:xfrm>
          <a:off x="-263116" y="66647"/>
          <a:ext cx="4839107" cy="4839107"/>
        </a:xfrm>
        <a:prstGeom prst="circularArrow">
          <a:avLst>
            <a:gd name="adj1" fmla="val 6901"/>
            <a:gd name="adj2" fmla="val 465261"/>
            <a:gd name="adj3" fmla="val 5949796"/>
            <a:gd name="adj4" fmla="val 4384942"/>
            <a:gd name="adj5" fmla="val 8051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422BD-6EFB-4194-A151-1BFDB8E17176}">
      <dsp:nvSpPr>
        <dsp:cNvPr id="0" name=""/>
        <dsp:cNvSpPr/>
      </dsp:nvSpPr>
      <dsp:spPr>
        <a:xfrm>
          <a:off x="131044" y="3018326"/>
          <a:ext cx="1712528" cy="171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OPERATIONALIZE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Race &amp; Ethnicity Dashboard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Equity Lens Process Guide &amp; Analysis</a:t>
          </a:r>
        </a:p>
      </dsp:txBody>
      <dsp:txXfrm>
        <a:off x="131044" y="3018326"/>
        <a:ext cx="1712528" cy="1712528"/>
      </dsp:txXfrm>
    </dsp:sp>
    <dsp:sp modelId="{5F47FF36-08DA-495B-9A41-3466BE679E2C}">
      <dsp:nvSpPr>
        <dsp:cNvPr id="0" name=""/>
        <dsp:cNvSpPr/>
      </dsp:nvSpPr>
      <dsp:spPr>
        <a:xfrm>
          <a:off x="22826" y="-35"/>
          <a:ext cx="4839107" cy="4839107"/>
        </a:xfrm>
        <a:prstGeom prst="circularArrow">
          <a:avLst>
            <a:gd name="adj1" fmla="val 6901"/>
            <a:gd name="adj2" fmla="val 465261"/>
            <a:gd name="adj3" fmla="val 11349796"/>
            <a:gd name="adj4" fmla="val 9784942"/>
            <a:gd name="adj5" fmla="val 8051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A75C36-A287-4851-96F0-7C713D5F3ED2}">
      <dsp:nvSpPr>
        <dsp:cNvPr id="0" name=""/>
        <dsp:cNvSpPr/>
      </dsp:nvSpPr>
      <dsp:spPr>
        <a:xfrm>
          <a:off x="131044" y="108182"/>
          <a:ext cx="1712528" cy="171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ASSESS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Resident Satisfaction Survey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Race &amp; Ethnicity Dashboard Briefing Report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REWT Focus Groups + Interim Report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ERG Focus Groups + Summary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Leading with RACE Evaluations + Interim Report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solidFill>
                <a:schemeClr val="bg1"/>
              </a:solidFill>
            </a:rPr>
            <a:t>RACE FY2022 Report</a:t>
          </a:r>
        </a:p>
      </dsp:txBody>
      <dsp:txXfrm>
        <a:off x="131044" y="108182"/>
        <a:ext cx="1712528" cy="1712528"/>
      </dsp:txXfrm>
    </dsp:sp>
    <dsp:sp modelId="{1CAE580D-2CA0-4E9B-A974-B619013A9755}">
      <dsp:nvSpPr>
        <dsp:cNvPr id="0" name=""/>
        <dsp:cNvSpPr/>
      </dsp:nvSpPr>
      <dsp:spPr>
        <a:xfrm>
          <a:off x="22826" y="-35"/>
          <a:ext cx="4839107" cy="4839107"/>
        </a:xfrm>
        <a:prstGeom prst="circularArrow">
          <a:avLst>
            <a:gd name="adj1" fmla="val 6901"/>
            <a:gd name="adj2" fmla="val 465261"/>
            <a:gd name="adj3" fmla="val 16749796"/>
            <a:gd name="adj4" fmla="val 15184942"/>
            <a:gd name="adj5" fmla="val 8051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6A517-ED14-4D44-A10D-A3C9482DD538}">
      <dsp:nvSpPr>
        <dsp:cNvPr id="0" name=""/>
        <dsp:cNvSpPr/>
      </dsp:nvSpPr>
      <dsp:spPr>
        <a:xfrm rot="5400000">
          <a:off x="4220823" y="126923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B050"/>
              </a:solidFill>
            </a:rPr>
            <a:t>NORMALIZE</a:t>
          </a:r>
        </a:p>
      </dsp:txBody>
      <dsp:txXfrm rot="-5400000">
        <a:off x="4608548" y="302511"/>
        <a:ext cx="1157619" cy="1330596"/>
      </dsp:txXfrm>
    </dsp:sp>
    <dsp:sp modelId="{1DCAB58D-0195-44C7-8A20-E8EFF0AAE4BD}">
      <dsp:nvSpPr>
        <dsp:cNvPr id="0" name=""/>
        <dsp:cNvSpPr/>
      </dsp:nvSpPr>
      <dsp:spPr>
        <a:xfrm>
          <a:off x="6079277" y="387888"/>
          <a:ext cx="2157306" cy="115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Leading with RACE Modules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RACE Symposium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RACE Townhalls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RACE VCircles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Racial History Timeline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Race &amp; Ethnicity Dashboard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B050"/>
              </a:solidFill>
            </a:rPr>
            <a:t>DRE In Our Community</a:t>
          </a:r>
          <a:endParaRPr lang="en-US" sz="1050" b="1" kern="1200" dirty="0">
            <a:solidFill>
              <a:srgbClr val="00B050"/>
            </a:solidFill>
          </a:endParaRPr>
        </a:p>
      </dsp:txBody>
      <dsp:txXfrm>
        <a:off x="6079277" y="387888"/>
        <a:ext cx="2157306" cy="1159842"/>
      </dsp:txXfrm>
    </dsp:sp>
    <dsp:sp modelId="{5BDAF1D9-B9D3-4C45-BDB5-09A9E0F0449F}">
      <dsp:nvSpPr>
        <dsp:cNvPr id="0" name=""/>
        <dsp:cNvSpPr/>
      </dsp:nvSpPr>
      <dsp:spPr>
        <a:xfrm rot="5400000">
          <a:off x="2404510" y="126923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792235" y="302511"/>
        <a:ext cx="1157619" cy="1330596"/>
      </dsp:txXfrm>
    </dsp:sp>
    <dsp:sp modelId="{4F76A834-F82A-49CA-81AA-79065364D321}">
      <dsp:nvSpPr>
        <dsp:cNvPr id="0" name=""/>
        <dsp:cNvSpPr/>
      </dsp:nvSpPr>
      <dsp:spPr>
        <a:xfrm rot="5400000">
          <a:off x="3292472" y="1755535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ORGANIZE</a:t>
          </a:r>
        </a:p>
      </dsp:txBody>
      <dsp:txXfrm rot="-5400000">
        <a:off x="3680197" y="1931123"/>
        <a:ext cx="1157619" cy="1330596"/>
      </dsp:txXfrm>
    </dsp:sp>
    <dsp:sp modelId="{5801C662-D617-49EB-8C4A-8786610B490F}">
      <dsp:nvSpPr>
        <dsp:cNvPr id="0" name=""/>
        <dsp:cNvSpPr/>
      </dsp:nvSpPr>
      <dsp:spPr>
        <a:xfrm>
          <a:off x="656763" y="2031555"/>
          <a:ext cx="2723905" cy="115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Equity Mindset Train the Trainer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Restorative Mindset &amp; Circle Process Training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Racial Equity Core Team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Department Equity Teams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Racial Equity Action Plan Template + Drafts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DRE Together Partners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COG Chief Equity Officers Committee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00"/>
              </a:solidFill>
            </a:rPr>
            <a:t>GARE Membership</a:t>
          </a:r>
        </a:p>
      </dsp:txBody>
      <dsp:txXfrm>
        <a:off x="656763" y="2031555"/>
        <a:ext cx="2723905" cy="1159842"/>
      </dsp:txXfrm>
    </dsp:sp>
    <dsp:sp modelId="{7BDD2DE0-9041-4F22-A549-8B48D1DE6BAA}">
      <dsp:nvSpPr>
        <dsp:cNvPr id="0" name=""/>
        <dsp:cNvSpPr/>
      </dsp:nvSpPr>
      <dsp:spPr>
        <a:xfrm rot="5400000">
          <a:off x="5105052" y="1782250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492777" y="1957838"/>
        <a:ext cx="1157619" cy="1330596"/>
      </dsp:txXfrm>
    </dsp:sp>
    <dsp:sp modelId="{6A57322E-BB15-4402-9C20-554A1FCCEE5D}">
      <dsp:nvSpPr>
        <dsp:cNvPr id="0" name=""/>
        <dsp:cNvSpPr/>
      </dsp:nvSpPr>
      <dsp:spPr>
        <a:xfrm rot="5400000">
          <a:off x="4221630" y="3385515"/>
          <a:ext cx="1933070" cy="17668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OPERATIONALIZE</a:t>
          </a:r>
          <a:endParaRPr lang="en-US" sz="1050" b="1" kern="1200" dirty="0">
            <a:solidFill>
              <a:schemeClr val="accent2"/>
            </a:solidFill>
          </a:endParaRPr>
        </a:p>
      </dsp:txBody>
      <dsp:txXfrm rot="-5400000">
        <a:off x="4586558" y="3610723"/>
        <a:ext cx="1203213" cy="1316420"/>
      </dsp:txXfrm>
    </dsp:sp>
    <dsp:sp modelId="{112E3037-52CB-4B60-A785-31F4DBE7BC5F}">
      <dsp:nvSpPr>
        <dsp:cNvPr id="0" name=""/>
        <dsp:cNvSpPr/>
      </dsp:nvSpPr>
      <dsp:spPr>
        <a:xfrm>
          <a:off x="6079277" y="3669468"/>
          <a:ext cx="2157306" cy="115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/>
              </a:solidFill>
            </a:rPr>
            <a:t>Equity Lens Process Guide – Analysis &amp; Reporting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/>
              </a:solidFill>
            </a:rPr>
            <a:t>Race &amp; Ethnicity Dashboard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/>
              </a:solidFill>
            </a:rPr>
            <a:t>Equitable Community Engagement Guide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/>
              </a:solidFill>
            </a:rPr>
            <a:t>Equity Based Nonprofit Funding Reform</a:t>
          </a:r>
          <a:endParaRPr lang="en-US" sz="1050" b="1" kern="1200" dirty="0">
            <a:solidFill>
              <a:schemeClr val="accent2"/>
            </a:solidFill>
            <a:latin typeface="Calibri Light" panose="020F0302020204030204"/>
          </a:endParaRP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/>
              </a:solidFill>
              <a:latin typeface="Calibri"/>
              <a:cs typeface="Calibri"/>
            </a:rPr>
            <a:t>Green Valley Equity Demonstration</a:t>
          </a:r>
        </a:p>
      </dsp:txBody>
      <dsp:txXfrm>
        <a:off x="6079277" y="3669468"/>
        <a:ext cx="2157306" cy="1159842"/>
      </dsp:txXfrm>
    </dsp:sp>
    <dsp:sp modelId="{F991F997-20E6-45D7-80F7-1E5DA2C53943}">
      <dsp:nvSpPr>
        <dsp:cNvPr id="0" name=""/>
        <dsp:cNvSpPr/>
      </dsp:nvSpPr>
      <dsp:spPr>
        <a:xfrm rot="5400000">
          <a:off x="2366417" y="3464621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754142" y="3640209"/>
        <a:ext cx="1157619" cy="1330596"/>
      </dsp:txXfrm>
    </dsp:sp>
    <dsp:sp modelId="{F8B1B4D2-2A58-44A8-A826-DABBD0B3532F}">
      <dsp:nvSpPr>
        <dsp:cNvPr id="0" name=""/>
        <dsp:cNvSpPr/>
      </dsp:nvSpPr>
      <dsp:spPr>
        <a:xfrm rot="5400000">
          <a:off x="3309187" y="5049294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ASSESS</a:t>
          </a:r>
          <a:endParaRPr lang="en-US" sz="2500" b="1" kern="1200" dirty="0">
            <a:solidFill>
              <a:srgbClr val="FF0000"/>
            </a:solidFill>
          </a:endParaRPr>
        </a:p>
      </dsp:txBody>
      <dsp:txXfrm rot="-5400000">
        <a:off x="3696912" y="5224882"/>
        <a:ext cx="1157619" cy="1330596"/>
      </dsp:txXfrm>
    </dsp:sp>
    <dsp:sp modelId="{F76B304D-0BC5-4A59-B09B-387D377549B8}">
      <dsp:nvSpPr>
        <dsp:cNvPr id="0" name=""/>
        <dsp:cNvSpPr/>
      </dsp:nvSpPr>
      <dsp:spPr>
        <a:xfrm>
          <a:off x="1277529" y="5310259"/>
          <a:ext cx="2087716" cy="115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Leading with RACE Interim Report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Racial Equity Audit Assessment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Program &amp; Project Evaluations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RACE Annual Report</a:t>
          </a:r>
        </a:p>
      </dsp:txBody>
      <dsp:txXfrm>
        <a:off x="1277529" y="5310259"/>
        <a:ext cx="2087716" cy="1159842"/>
      </dsp:txXfrm>
    </dsp:sp>
    <dsp:sp modelId="{DA6A6235-C20E-463B-ABB4-9C9A0C6AF985}">
      <dsp:nvSpPr>
        <dsp:cNvPr id="0" name=""/>
        <dsp:cNvSpPr/>
      </dsp:nvSpPr>
      <dsp:spPr>
        <a:xfrm rot="5400000">
          <a:off x="5125500" y="5049294"/>
          <a:ext cx="1933070" cy="16817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513225" y="5224882"/>
        <a:ext cx="1157619" cy="133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5111-A48F-4DDA-8E46-4B52BCA3C55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9FBFC-6093-4A0F-A523-C91558507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8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9FBFC-6093-4A0F-A523-C91558507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4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5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9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78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5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DF17-4D65-45D3-BBAD-675099109FF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ECE9-2049-45F0-AF02-2ED3FF33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4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2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5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photos/jeremybrooks/4545575959/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16.jpg"/><Relationship Id="rId10" Type="http://schemas.openxmlformats.org/officeDocument/2006/relationships/diagramColors" Target="../diagrams/colors1.xml"/><Relationship Id="rId4" Type="http://schemas.openxmlformats.org/officeDocument/2006/relationships/hyperlink" Target="https://en.wikipedia.org/wiki/Stride_Toward_Freedom" TargetMode="Externa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9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hyperlink" Target="https://www.flickr.com/photos/oatsy40/6818869372/" TargetMode="Externa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ronline.org/2021/02/05/california-must-lead-the-way-in-abolishing-school-and-university-campus-police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enliveningedge.org/tools-practices/leadership-leader-intelligence-lq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theagiletimes.com/how-agile-mindset-enlightens-subconscious-mind/" TargetMode="Externa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2A8B4-B6DA-44DF-9033-82D617F5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Advancing Racial Equity In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D97EF-DD86-440B-879B-0BD3E31D4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Arlington County Board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February 21, 2023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E47BFBC-FB2F-4352-9FE0-3674BB391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b="3896"/>
          <a:stretch/>
        </p:blipFill>
        <p:spPr>
          <a:xfrm>
            <a:off x="4502428" y="1396768"/>
            <a:ext cx="7225748" cy="40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65AD-75A0-4C0D-B311-E6DC66D9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Arlington County’s Racial Equity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90190-0F22-47A7-B47D-BB639F217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468297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i="1" dirty="0"/>
              <a:t>Vision</a:t>
            </a:r>
          </a:p>
          <a:p>
            <a:pPr marL="0" indent="0">
              <a:buNone/>
            </a:pPr>
            <a:r>
              <a:rPr lang="en-US" sz="2000" dirty="0"/>
              <a:t>An Equitable Arlington is one where all are valued, educated, healthy and safe regardless of race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Mission</a:t>
            </a:r>
          </a:p>
          <a:p>
            <a:pPr marL="0" indent="0">
              <a:buNone/>
            </a:pPr>
            <a:r>
              <a:rPr lang="en-US" sz="2000" dirty="0"/>
              <a:t>As an employee, resident or business in Arlington, advance racial equity as a county-wide priority to eliminate, reduce, and prevent disparities in our policies, procedures, practices, engagement, and interaction with and service to the community.</a:t>
            </a:r>
          </a:p>
          <a:p>
            <a:endParaRPr lang="en-US" sz="1500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4F8C9D05-C3CF-449D-840A-3E9BBFCB7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36002"/>
            <a:ext cx="7393100" cy="5285118"/>
          </a:xfrm>
        </p:spPr>
      </p:pic>
    </p:spTree>
    <p:extLst>
      <p:ext uri="{BB962C8B-B14F-4D97-AF65-F5344CB8AC3E}">
        <p14:creationId xmlns:p14="http://schemas.microsoft.com/office/powerpoint/2010/main" val="3686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93F88-E981-4597-B733-AC4C3540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Primary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C4C3D-AFFE-441D-9923-394A7ED4CF40}"/>
              </a:ext>
            </a:extLst>
          </p:cNvPr>
          <p:cNvSpPr txBox="1"/>
          <p:nvPr/>
        </p:nvSpPr>
        <p:spPr>
          <a:xfrm>
            <a:off x="178377" y="1711036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NORMALIZE</a:t>
            </a:r>
          </a:p>
          <a:p>
            <a:r>
              <a:rPr lang="en-US" sz="1400" b="1" i="1" dirty="0">
                <a:solidFill>
                  <a:schemeClr val="accent2"/>
                </a:solidFill>
              </a:rPr>
              <a:t>Ensure</a:t>
            </a:r>
            <a:r>
              <a:rPr lang="en-US" sz="1400" dirty="0"/>
              <a:t> the commitment of every individual to meaningfully engage in raising awareness of disparities. </a:t>
            </a:r>
            <a:endParaRPr lang="en-US" sz="1400" dirty="0">
              <a:cs typeface="Calibri"/>
            </a:endParaRPr>
          </a:p>
          <a:p>
            <a:endParaRPr lang="en-US" sz="1400" b="1" i="1" dirty="0">
              <a:solidFill>
                <a:srgbClr val="0070C0"/>
              </a:solidFill>
            </a:endParaRPr>
          </a:p>
          <a:p>
            <a:r>
              <a:rPr lang="en-US" sz="1400" b="1" i="1" dirty="0">
                <a:solidFill>
                  <a:schemeClr val="accent2"/>
                </a:solidFill>
              </a:rPr>
              <a:t>Commit</a:t>
            </a:r>
            <a:r>
              <a:rPr lang="en-US" sz="1400" dirty="0"/>
              <a:t> to having conversations, engagement and education needed to share information about disparities due to race and inequities. </a:t>
            </a:r>
            <a:endParaRPr lang="en-US" sz="1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49C3C-0594-4719-8EB5-22CFDCC8C397}"/>
              </a:ext>
            </a:extLst>
          </p:cNvPr>
          <p:cNvSpPr txBox="1"/>
          <p:nvPr/>
        </p:nvSpPr>
        <p:spPr>
          <a:xfrm>
            <a:off x="3133450" y="1711036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  <a:ea typeface="+mn-lt"/>
                <a:cs typeface="+mn-lt"/>
              </a:rPr>
              <a:t>ORGANIZE</a:t>
            </a: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Build</a:t>
            </a:r>
            <a:r>
              <a:rPr lang="en-US" sz="1400" dirty="0">
                <a:ea typeface="+mn-lt"/>
                <a:cs typeface="+mn-lt"/>
              </a:rPr>
              <a:t> the infrastructure and establish a framework and guidelines in which racial equity work can be implemented.</a:t>
            </a:r>
            <a:endParaRPr lang="en-US" dirty="0">
              <a:ea typeface="+mn-lt"/>
              <a:cs typeface="+mn-lt"/>
            </a:endParaRPr>
          </a:p>
          <a:p>
            <a:endParaRPr lang="en-US" sz="1400" b="1" i="1" dirty="0">
              <a:ea typeface="+mn-lt"/>
              <a:cs typeface="+mn-lt"/>
            </a:endParaRP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Create</a:t>
            </a:r>
            <a:r>
              <a:rPr lang="en-US" sz="1400" dirty="0">
                <a:ea typeface="+mn-lt"/>
                <a:cs typeface="+mn-lt"/>
              </a:rPr>
              <a:t> culture for systemic and organizational change and management. </a:t>
            </a:r>
            <a:endParaRPr lang="en-US" dirty="0">
              <a:ea typeface="+mn-lt"/>
              <a:cs typeface="+mn-lt"/>
            </a:endParaRPr>
          </a:p>
          <a:p>
            <a:endParaRPr lang="en-US" sz="14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7D570-FC8D-4703-90C4-E4233C1C1D46}"/>
              </a:ext>
            </a:extLst>
          </p:cNvPr>
          <p:cNvSpPr txBox="1"/>
          <p:nvPr/>
        </p:nvSpPr>
        <p:spPr>
          <a:xfrm>
            <a:off x="6097816" y="1664573"/>
            <a:ext cx="2743200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  <a:ea typeface="+mn-lt"/>
                <a:cs typeface="+mn-lt"/>
              </a:rPr>
              <a:t>OPERATIONALIZE</a:t>
            </a: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Analyze</a:t>
            </a:r>
            <a:r>
              <a:rPr lang="en-US" sz="1400" dirty="0">
                <a:ea typeface="+mn-lt"/>
                <a:cs typeface="+mn-lt"/>
              </a:rPr>
              <a:t> planning, programs, services, policies in the context of a “response-driven government” culture to determine whether they address or exacerbate disparities.</a:t>
            </a:r>
            <a:endParaRPr lang="en-US" dirty="0">
              <a:ea typeface="+mn-lt"/>
              <a:cs typeface="+mn-lt"/>
            </a:endParaRPr>
          </a:p>
          <a:p>
            <a:endParaRPr lang="en-US" sz="1400" b="1" i="1" dirty="0">
              <a:ea typeface="+mn-lt"/>
              <a:cs typeface="+mn-lt"/>
            </a:endParaRP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Define</a:t>
            </a:r>
            <a:r>
              <a:rPr lang="en-US" sz="1400" dirty="0">
                <a:ea typeface="+mn-lt"/>
                <a:cs typeface="+mn-lt"/>
              </a:rPr>
              <a:t> strategies to address and resolve disparities.</a:t>
            </a:r>
            <a:endParaRPr lang="en-US" dirty="0">
              <a:cs typeface="Calibri"/>
            </a:endParaRPr>
          </a:p>
          <a:p>
            <a:endParaRPr lang="en-US" sz="1400" b="1" i="1" dirty="0">
              <a:ea typeface="+mn-lt"/>
              <a:cs typeface="+mn-lt"/>
            </a:endParaRP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Allocate</a:t>
            </a:r>
            <a:r>
              <a:rPr lang="en-US" sz="1400" dirty="0">
                <a:ea typeface="+mn-lt"/>
                <a:cs typeface="+mn-lt"/>
              </a:rPr>
              <a:t> and </a:t>
            </a:r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distribute</a:t>
            </a:r>
            <a:r>
              <a:rPr lang="en-US" sz="1400" dirty="0">
                <a:ea typeface="+mn-lt"/>
                <a:cs typeface="+mn-lt"/>
              </a:rPr>
              <a:t> resources to support identified strategies.</a:t>
            </a:r>
            <a:endParaRPr lang="en-US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252DF-912F-49CC-8B11-24EB39511772}"/>
              </a:ext>
            </a:extLst>
          </p:cNvPr>
          <p:cNvSpPr txBox="1"/>
          <p:nvPr/>
        </p:nvSpPr>
        <p:spPr>
          <a:xfrm>
            <a:off x="9182986" y="1664572"/>
            <a:ext cx="2743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  <a:ea typeface="+mn-lt"/>
                <a:cs typeface="+mn-lt"/>
              </a:rPr>
              <a:t>ASSESS</a:t>
            </a:r>
          </a:p>
          <a:p>
            <a:r>
              <a:rPr lang="en-US" sz="1400" b="1" i="1" dirty="0">
                <a:solidFill>
                  <a:schemeClr val="accent2"/>
                </a:solidFill>
                <a:ea typeface="+mn-lt"/>
                <a:cs typeface="+mn-lt"/>
              </a:rPr>
              <a:t>Track</a:t>
            </a:r>
            <a:r>
              <a:rPr lang="en-US" sz="1400" dirty="0">
                <a:ea typeface="+mn-lt"/>
                <a:cs typeface="+mn-lt"/>
              </a:rPr>
              <a:t> and measure outcomes and strategically manage long-term systemic impact and organizational and cultural change.</a:t>
            </a:r>
            <a:endParaRPr lang="en-US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cs typeface="Calibri"/>
            </a:endParaRPr>
          </a:p>
        </p:txBody>
      </p:sp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3B7AACE-521D-4250-8AF5-3717286C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8" y="4350787"/>
            <a:ext cx="2708353" cy="1911865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154A6DDA-A496-4F8A-8140-F04135808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05" y="4353125"/>
            <a:ext cx="2741467" cy="191106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6961656-BA38-43A6-A161-12F976ADC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53" y="4353125"/>
            <a:ext cx="2744466" cy="1914194"/>
          </a:xfrm>
          <a:prstGeom prst="rect">
            <a:avLst/>
          </a:prstGeom>
        </p:spPr>
      </p:pic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28DACBD8-45BB-4849-92BB-D1C4DECDC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192" y="4353125"/>
            <a:ext cx="2389444" cy="19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A4E78F5-8F26-406E-A6DD-646280E9EB4B}"/>
              </a:ext>
            </a:extLst>
          </p:cNvPr>
          <p:cNvSpPr txBox="1">
            <a:spLocks/>
          </p:cNvSpPr>
          <p:nvPr/>
        </p:nvSpPr>
        <p:spPr>
          <a:xfrm>
            <a:off x="351221" y="302957"/>
            <a:ext cx="8165419" cy="56977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2022 RACE ROAD MAP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B16AAA0-E595-47C6-96B4-AA58CA7C2053}"/>
              </a:ext>
            </a:extLst>
          </p:cNvPr>
          <p:cNvSpPr txBox="1"/>
          <p:nvPr/>
        </p:nvSpPr>
        <p:spPr>
          <a:xfrm>
            <a:off x="508941" y="5169863"/>
            <a:ext cx="45902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shared understanding, knowledge and terminology around racial equity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 With RACE Workforce Education Modules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RACE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VCircles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Racial History Timeline Additions + Oral Histories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Dialogues on RACE &amp; Equity (DRE) in Our Community Conversations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F92EC-60DE-48DA-A035-6AF8CB23060D}"/>
              </a:ext>
            </a:extLst>
          </p:cNvPr>
          <p:cNvSpPr txBox="1"/>
          <p:nvPr/>
        </p:nvSpPr>
        <p:spPr>
          <a:xfrm>
            <a:off x="562517" y="4811478"/>
            <a:ext cx="434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B2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NORMALIZE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1020DE5-D0D2-4A88-A183-87252A1F3C45}"/>
              </a:ext>
            </a:extLst>
          </p:cNvPr>
          <p:cNvSpPr txBox="1"/>
          <p:nvPr/>
        </p:nvSpPr>
        <p:spPr>
          <a:xfrm>
            <a:off x="9558628" y="5268955"/>
            <a:ext cx="25443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who interact with the County see themselves in the work, the process, the system and structure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Satisfaction Survey + Race and Equity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53B3E9-7551-4CC0-9D6E-D54DF0AD95D2}"/>
              </a:ext>
            </a:extLst>
          </p:cNvPr>
          <p:cNvSpPr txBox="1"/>
          <p:nvPr/>
        </p:nvSpPr>
        <p:spPr>
          <a:xfrm>
            <a:off x="10467614" y="4952056"/>
            <a:ext cx="163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5050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1E7AF8-940A-4CD3-9276-0A67D6745F3D}"/>
              </a:ext>
            </a:extLst>
          </p:cNvPr>
          <p:cNvSpPr txBox="1"/>
          <p:nvPr/>
        </p:nvSpPr>
        <p:spPr>
          <a:xfrm>
            <a:off x="2477411" y="1336570"/>
            <a:ext cx="4590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 and consider the impact policies, plans, and decisions have on residents and employees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Race &amp; Ethnicity Dashboard + UVA Social Impact Data Commons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Racial Equity Lens Process Guide for Staff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65122-3DE6-4212-B0A1-6B8CD8AAC091}"/>
              </a:ext>
            </a:extLst>
          </p:cNvPr>
          <p:cNvSpPr txBox="1"/>
          <p:nvPr/>
        </p:nvSpPr>
        <p:spPr>
          <a:xfrm>
            <a:off x="3055548" y="937721"/>
            <a:ext cx="404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EC8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OPERATIONALIZE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B6E7259-090E-4653-9353-4D42B3210A70}"/>
              </a:ext>
            </a:extLst>
          </p:cNvPr>
          <p:cNvSpPr txBox="1"/>
          <p:nvPr/>
        </p:nvSpPr>
        <p:spPr>
          <a:xfrm>
            <a:off x="1515404" y="2820099"/>
            <a:ext cx="45885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sustainable and supported structure to advance racial equity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Racial Equity Core Team Interdepartmental Steering Committee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Equity Core Teams Established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Racial Equity Cohort Training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Restorative Mindset and Circle Process Staff Training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Dialogues on Race and Equity (DRE) Together Partners Recruitment and Training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MWCOG-GARE 2022 Cohort Participation</a:t>
            </a:r>
          </a:p>
          <a:p>
            <a:pPr marL="171450" marR="0" lvl="2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GARE Membership &amp; Participation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61188C8-476E-4E45-805D-0A1F04607AA0}"/>
              </a:ext>
            </a:extLst>
          </p:cNvPr>
          <p:cNvSpPr txBox="1"/>
          <p:nvPr/>
        </p:nvSpPr>
        <p:spPr>
          <a:xfrm>
            <a:off x="2084259" y="2447333"/>
            <a:ext cx="385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EFA0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ORGANIZE</a:t>
            </a:r>
          </a:p>
        </p:txBody>
      </p:sp>
      <p:pic>
        <p:nvPicPr>
          <p:cNvPr id="114" name="Picture 113" descr="Text&#10;&#10;Description automatically generated">
            <a:extLst>
              <a:ext uri="{FF2B5EF4-FFF2-40B4-BE49-F238E27FC236}">
                <a16:creationId xmlns:a16="http://schemas.microsoft.com/office/drawing/2014/main" id="{41263ED5-80FD-437F-913B-7F90012C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21" y="212826"/>
            <a:ext cx="1425684" cy="8751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2AF37-A474-494E-89A3-A4868D7ED2AA}"/>
              </a:ext>
            </a:extLst>
          </p:cNvPr>
          <p:cNvGrpSpPr/>
          <p:nvPr/>
        </p:nvGrpSpPr>
        <p:grpSpPr>
          <a:xfrm>
            <a:off x="4320541" y="83894"/>
            <a:ext cx="8391175" cy="7295358"/>
            <a:chOff x="4320541" y="83894"/>
            <a:chExt cx="8391175" cy="7295358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D91BCC3-9000-4BAD-88DB-6E7E010F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541" y="3065283"/>
              <a:ext cx="5483920" cy="4313969"/>
            </a:xfrm>
            <a:custGeom>
              <a:avLst/>
              <a:gdLst>
                <a:gd name="T0" fmla="*/ 1488 w 1679"/>
                <a:gd name="T1" fmla="*/ 236 h 1475"/>
                <a:gd name="T2" fmla="*/ 1354 w 1679"/>
                <a:gd name="T3" fmla="*/ 97 h 1475"/>
                <a:gd name="T4" fmla="*/ 1260 w 1679"/>
                <a:gd name="T5" fmla="*/ 0 h 1475"/>
                <a:gd name="T6" fmla="*/ 1141 w 1679"/>
                <a:gd name="T7" fmla="*/ 125 h 1475"/>
                <a:gd name="T8" fmla="*/ 1186 w 1679"/>
                <a:gd name="T9" fmla="*/ 170 h 1475"/>
                <a:gd name="T10" fmla="*/ 1256 w 1679"/>
                <a:gd name="T11" fmla="*/ 239 h 1475"/>
                <a:gd name="T12" fmla="*/ 1375 w 1679"/>
                <a:gd name="T13" fmla="*/ 363 h 1475"/>
                <a:gd name="T14" fmla="*/ 1448 w 1679"/>
                <a:gd name="T15" fmla="*/ 502 h 1475"/>
                <a:gd name="T16" fmla="*/ 1340 w 1679"/>
                <a:gd name="T17" fmla="*/ 824 h 1475"/>
                <a:gd name="T18" fmla="*/ 851 w 1679"/>
                <a:gd name="T19" fmla="*/ 703 h 1475"/>
                <a:gd name="T20" fmla="*/ 645 w 1679"/>
                <a:gd name="T21" fmla="*/ 506 h 1475"/>
                <a:gd name="T22" fmla="*/ 271 w 1679"/>
                <a:gd name="T23" fmla="*/ 634 h 1475"/>
                <a:gd name="T24" fmla="*/ 344 w 1679"/>
                <a:gd name="T25" fmla="*/ 953 h 1475"/>
                <a:gd name="T26" fmla="*/ 381 w 1679"/>
                <a:gd name="T27" fmla="*/ 1103 h 1475"/>
                <a:gd name="T28" fmla="*/ 15 w 1679"/>
                <a:gd name="T29" fmla="*/ 1462 h 1475"/>
                <a:gd name="T30" fmla="*/ 0 w 1679"/>
                <a:gd name="T31" fmla="*/ 1475 h 1475"/>
                <a:gd name="T32" fmla="*/ 266 w 1679"/>
                <a:gd name="T33" fmla="*/ 1475 h 1475"/>
                <a:gd name="T34" fmla="*/ 482 w 1679"/>
                <a:gd name="T35" fmla="*/ 1262 h 1475"/>
                <a:gd name="T36" fmla="*/ 580 w 1679"/>
                <a:gd name="T37" fmla="*/ 1078 h 1475"/>
                <a:gd name="T38" fmla="*/ 454 w 1679"/>
                <a:gd name="T39" fmla="*/ 816 h 1475"/>
                <a:gd name="T40" fmla="*/ 462 w 1679"/>
                <a:gd name="T41" fmla="*/ 669 h 1475"/>
                <a:gd name="T42" fmla="*/ 580 w 1679"/>
                <a:gd name="T43" fmla="*/ 684 h 1475"/>
                <a:gd name="T44" fmla="*/ 796 w 1679"/>
                <a:gd name="T45" fmla="*/ 902 h 1475"/>
                <a:gd name="T46" fmla="*/ 1124 w 1679"/>
                <a:gd name="T47" fmla="*/ 1065 h 1475"/>
                <a:gd name="T48" fmla="*/ 1637 w 1679"/>
                <a:gd name="T49" fmla="*/ 664 h 1475"/>
                <a:gd name="T50" fmla="*/ 1543 w 1679"/>
                <a:gd name="T51" fmla="*/ 293 h 1475"/>
                <a:gd name="T52" fmla="*/ 1488 w 1679"/>
                <a:gd name="T53" fmla="*/ 236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9" h="1475">
                  <a:moveTo>
                    <a:pt x="1488" y="236"/>
                  </a:moveTo>
                  <a:cubicBezTo>
                    <a:pt x="1354" y="97"/>
                    <a:pt x="1354" y="97"/>
                    <a:pt x="1354" y="97"/>
                  </a:cubicBezTo>
                  <a:cubicBezTo>
                    <a:pt x="1260" y="0"/>
                    <a:pt x="1260" y="0"/>
                    <a:pt x="1260" y="0"/>
                  </a:cubicBezTo>
                  <a:cubicBezTo>
                    <a:pt x="1141" y="125"/>
                    <a:pt x="1141" y="125"/>
                    <a:pt x="1141" y="125"/>
                  </a:cubicBezTo>
                  <a:cubicBezTo>
                    <a:pt x="1168" y="149"/>
                    <a:pt x="1186" y="170"/>
                    <a:pt x="1186" y="170"/>
                  </a:cubicBezTo>
                  <a:cubicBezTo>
                    <a:pt x="1201" y="183"/>
                    <a:pt x="1242" y="227"/>
                    <a:pt x="1256" y="239"/>
                  </a:cubicBezTo>
                  <a:cubicBezTo>
                    <a:pt x="1375" y="363"/>
                    <a:pt x="1375" y="363"/>
                    <a:pt x="1375" y="363"/>
                  </a:cubicBezTo>
                  <a:cubicBezTo>
                    <a:pt x="1445" y="452"/>
                    <a:pt x="1448" y="502"/>
                    <a:pt x="1448" y="502"/>
                  </a:cubicBezTo>
                  <a:cubicBezTo>
                    <a:pt x="1500" y="713"/>
                    <a:pt x="1340" y="824"/>
                    <a:pt x="1340" y="824"/>
                  </a:cubicBezTo>
                  <a:cubicBezTo>
                    <a:pt x="1085" y="1009"/>
                    <a:pt x="851" y="703"/>
                    <a:pt x="851" y="703"/>
                  </a:cubicBezTo>
                  <a:cubicBezTo>
                    <a:pt x="716" y="548"/>
                    <a:pt x="645" y="506"/>
                    <a:pt x="645" y="506"/>
                  </a:cubicBezTo>
                  <a:cubicBezTo>
                    <a:pt x="380" y="385"/>
                    <a:pt x="271" y="634"/>
                    <a:pt x="271" y="634"/>
                  </a:cubicBezTo>
                  <a:cubicBezTo>
                    <a:pt x="194" y="804"/>
                    <a:pt x="344" y="953"/>
                    <a:pt x="344" y="953"/>
                  </a:cubicBezTo>
                  <a:cubicBezTo>
                    <a:pt x="446" y="1055"/>
                    <a:pt x="381" y="1103"/>
                    <a:pt x="381" y="1103"/>
                  </a:cubicBezTo>
                  <a:cubicBezTo>
                    <a:pt x="15" y="1462"/>
                    <a:pt x="15" y="1462"/>
                    <a:pt x="15" y="1462"/>
                  </a:cubicBezTo>
                  <a:cubicBezTo>
                    <a:pt x="0" y="1475"/>
                    <a:pt x="0" y="1475"/>
                    <a:pt x="0" y="1475"/>
                  </a:cubicBezTo>
                  <a:cubicBezTo>
                    <a:pt x="266" y="1475"/>
                    <a:pt x="266" y="1475"/>
                    <a:pt x="266" y="1475"/>
                  </a:cubicBezTo>
                  <a:cubicBezTo>
                    <a:pt x="482" y="1262"/>
                    <a:pt x="482" y="1262"/>
                    <a:pt x="482" y="1262"/>
                  </a:cubicBezTo>
                  <a:cubicBezTo>
                    <a:pt x="574" y="1199"/>
                    <a:pt x="580" y="1078"/>
                    <a:pt x="580" y="1078"/>
                  </a:cubicBezTo>
                  <a:cubicBezTo>
                    <a:pt x="582" y="936"/>
                    <a:pt x="454" y="816"/>
                    <a:pt x="454" y="816"/>
                  </a:cubicBezTo>
                  <a:cubicBezTo>
                    <a:pt x="371" y="727"/>
                    <a:pt x="462" y="669"/>
                    <a:pt x="462" y="669"/>
                  </a:cubicBezTo>
                  <a:cubicBezTo>
                    <a:pt x="526" y="614"/>
                    <a:pt x="580" y="684"/>
                    <a:pt x="580" y="684"/>
                  </a:cubicBezTo>
                  <a:cubicBezTo>
                    <a:pt x="796" y="902"/>
                    <a:pt x="796" y="902"/>
                    <a:pt x="796" y="902"/>
                  </a:cubicBezTo>
                  <a:cubicBezTo>
                    <a:pt x="964" y="1067"/>
                    <a:pt x="1124" y="1065"/>
                    <a:pt x="1124" y="1065"/>
                  </a:cubicBezTo>
                  <a:cubicBezTo>
                    <a:pt x="1568" y="1090"/>
                    <a:pt x="1637" y="664"/>
                    <a:pt x="1637" y="664"/>
                  </a:cubicBezTo>
                  <a:cubicBezTo>
                    <a:pt x="1679" y="437"/>
                    <a:pt x="1543" y="293"/>
                    <a:pt x="1543" y="293"/>
                  </a:cubicBezTo>
                  <a:lnTo>
                    <a:pt x="1488" y="236"/>
                  </a:lnTo>
                  <a:close/>
                </a:path>
              </a:pathLst>
            </a:custGeom>
            <a:solidFill>
              <a:srgbClr val="0B3757"/>
            </a:solidFill>
            <a:ln w="31750" cap="flat">
              <a:solidFill>
                <a:srgbClr val="97CEE5"/>
              </a:solidFill>
              <a:prstDash val="solid"/>
              <a:miter lim="800000"/>
              <a:headEnd/>
              <a:tailEnd/>
            </a:ln>
            <a:effectLst>
              <a:outerShdw blurRad="152400" dist="76200" dir="5400000" algn="t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6F8DEBA-0CE9-4D84-8B23-C64C27F5B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806" y="3231334"/>
              <a:ext cx="5149557" cy="4147917"/>
            </a:xfrm>
            <a:custGeom>
              <a:avLst/>
              <a:gdLst>
                <a:gd name="T0" fmla="*/ 0 w 1577"/>
                <a:gd name="T1" fmla="*/ 1418 h 1418"/>
                <a:gd name="T2" fmla="*/ 345 w 1577"/>
                <a:gd name="T3" fmla="*/ 1071 h 1418"/>
                <a:gd name="T4" fmla="*/ 266 w 1577"/>
                <a:gd name="T5" fmla="*/ 817 h 1418"/>
                <a:gd name="T6" fmla="*/ 257 w 1577"/>
                <a:gd name="T7" fmla="*/ 545 h 1418"/>
                <a:gd name="T8" fmla="*/ 523 w 1577"/>
                <a:gd name="T9" fmla="*/ 579 h 1418"/>
                <a:gd name="T10" fmla="*/ 771 w 1577"/>
                <a:gd name="T11" fmla="*/ 818 h 1418"/>
                <a:gd name="T12" fmla="*/ 1382 w 1577"/>
                <a:gd name="T13" fmla="*/ 681 h 1418"/>
                <a:gd name="T14" fmla="*/ 1056 w 1577"/>
                <a:gd name="T15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418">
                  <a:moveTo>
                    <a:pt x="0" y="1418"/>
                  </a:moveTo>
                  <a:cubicBezTo>
                    <a:pt x="345" y="1071"/>
                    <a:pt x="345" y="1071"/>
                    <a:pt x="345" y="1071"/>
                  </a:cubicBezTo>
                  <a:cubicBezTo>
                    <a:pt x="345" y="1071"/>
                    <a:pt x="411" y="954"/>
                    <a:pt x="266" y="817"/>
                  </a:cubicBezTo>
                  <a:cubicBezTo>
                    <a:pt x="266" y="817"/>
                    <a:pt x="123" y="672"/>
                    <a:pt x="257" y="545"/>
                  </a:cubicBezTo>
                  <a:cubicBezTo>
                    <a:pt x="257" y="545"/>
                    <a:pt x="366" y="419"/>
                    <a:pt x="523" y="579"/>
                  </a:cubicBezTo>
                  <a:cubicBezTo>
                    <a:pt x="771" y="818"/>
                    <a:pt x="771" y="818"/>
                    <a:pt x="771" y="818"/>
                  </a:cubicBezTo>
                  <a:cubicBezTo>
                    <a:pt x="771" y="818"/>
                    <a:pt x="1142" y="1119"/>
                    <a:pt x="1382" y="681"/>
                  </a:cubicBezTo>
                  <a:cubicBezTo>
                    <a:pt x="1382" y="681"/>
                    <a:pt x="1577" y="402"/>
                    <a:pt x="1056" y="0"/>
                  </a:cubicBezTo>
                </a:path>
              </a:pathLst>
            </a:custGeom>
            <a:noFill/>
            <a:ln w="20638" cap="flat">
              <a:solidFill>
                <a:srgbClr val="98CEE5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1032B45-2458-4C1C-94CA-5B9329E85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920" y="349141"/>
              <a:ext cx="5174115" cy="4547799"/>
            </a:xfrm>
            <a:custGeom>
              <a:avLst/>
              <a:gdLst>
                <a:gd name="T0" fmla="*/ 1306 w 1584"/>
                <a:gd name="T1" fmla="*/ 427 h 1554"/>
                <a:gd name="T2" fmla="*/ 1086 w 1584"/>
                <a:gd name="T3" fmla="*/ 204 h 1554"/>
                <a:gd name="T4" fmla="*/ 629 w 1584"/>
                <a:gd name="T5" fmla="*/ 149 h 1554"/>
                <a:gd name="T6" fmla="*/ 518 w 1584"/>
                <a:gd name="T7" fmla="*/ 664 h 1554"/>
                <a:gd name="T8" fmla="*/ 746 w 1584"/>
                <a:gd name="T9" fmla="*/ 895 h 1554"/>
                <a:gd name="T10" fmla="*/ 821 w 1584"/>
                <a:gd name="T11" fmla="*/ 1028 h 1554"/>
                <a:gd name="T12" fmla="*/ 695 w 1584"/>
                <a:gd name="T13" fmla="*/ 1142 h 1554"/>
                <a:gd name="T14" fmla="*/ 537 w 1584"/>
                <a:gd name="T15" fmla="*/ 1288 h 1554"/>
                <a:gd name="T16" fmla="*/ 385 w 1584"/>
                <a:gd name="T17" fmla="*/ 1330 h 1554"/>
                <a:gd name="T18" fmla="*/ 222 w 1584"/>
                <a:gd name="T19" fmla="*/ 1100 h 1554"/>
                <a:gd name="T20" fmla="*/ 466 w 1584"/>
                <a:gd name="T21" fmla="*/ 956 h 1554"/>
                <a:gd name="T22" fmla="*/ 602 w 1584"/>
                <a:gd name="T23" fmla="*/ 1049 h 1554"/>
                <a:gd name="T24" fmla="*/ 742 w 1584"/>
                <a:gd name="T25" fmla="*/ 946 h 1554"/>
                <a:gd name="T26" fmla="*/ 687 w 1584"/>
                <a:gd name="T27" fmla="*/ 889 h 1554"/>
                <a:gd name="T28" fmla="*/ 512 w 1584"/>
                <a:gd name="T29" fmla="*/ 780 h 1554"/>
                <a:gd name="T30" fmla="*/ 48 w 1584"/>
                <a:gd name="T31" fmla="*/ 1075 h 1554"/>
                <a:gd name="T32" fmla="*/ 336 w 1584"/>
                <a:gd name="T33" fmla="*/ 1506 h 1554"/>
                <a:gd name="T34" fmla="*/ 654 w 1584"/>
                <a:gd name="T35" fmla="*/ 1426 h 1554"/>
                <a:gd name="T36" fmla="*/ 815 w 1584"/>
                <a:gd name="T37" fmla="*/ 1266 h 1554"/>
                <a:gd name="T38" fmla="*/ 815 w 1584"/>
                <a:gd name="T39" fmla="*/ 1266 h 1554"/>
                <a:gd name="T40" fmla="*/ 943 w 1584"/>
                <a:gd name="T41" fmla="*/ 1154 h 1554"/>
                <a:gd name="T42" fmla="*/ 978 w 1584"/>
                <a:gd name="T43" fmla="*/ 1112 h 1554"/>
                <a:gd name="T44" fmla="*/ 923 w 1584"/>
                <a:gd name="T45" fmla="*/ 819 h 1554"/>
                <a:gd name="T46" fmla="*/ 682 w 1584"/>
                <a:gd name="T47" fmla="*/ 576 h 1554"/>
                <a:gd name="T48" fmla="*/ 708 w 1584"/>
                <a:gd name="T49" fmla="*/ 315 h 1554"/>
                <a:gd name="T50" fmla="*/ 939 w 1584"/>
                <a:gd name="T51" fmla="*/ 323 h 1554"/>
                <a:gd name="T52" fmla="*/ 1171 w 1584"/>
                <a:gd name="T53" fmla="*/ 554 h 1554"/>
                <a:gd name="T54" fmla="*/ 1453 w 1584"/>
                <a:gd name="T55" fmla="*/ 847 h 1554"/>
                <a:gd name="T56" fmla="*/ 1584 w 1584"/>
                <a:gd name="T57" fmla="*/ 714 h 1554"/>
                <a:gd name="T58" fmla="*/ 1306 w 1584"/>
                <a:gd name="T59" fmla="*/ 427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84" h="1554">
                  <a:moveTo>
                    <a:pt x="1306" y="427"/>
                  </a:moveTo>
                  <a:cubicBezTo>
                    <a:pt x="1086" y="204"/>
                    <a:pt x="1086" y="204"/>
                    <a:pt x="1086" y="204"/>
                  </a:cubicBezTo>
                  <a:cubicBezTo>
                    <a:pt x="876" y="0"/>
                    <a:pt x="629" y="149"/>
                    <a:pt x="629" y="149"/>
                  </a:cubicBezTo>
                  <a:cubicBezTo>
                    <a:pt x="310" y="372"/>
                    <a:pt x="518" y="664"/>
                    <a:pt x="518" y="664"/>
                  </a:cubicBezTo>
                  <a:cubicBezTo>
                    <a:pt x="746" y="895"/>
                    <a:pt x="746" y="895"/>
                    <a:pt x="746" y="895"/>
                  </a:cubicBezTo>
                  <a:cubicBezTo>
                    <a:pt x="830" y="978"/>
                    <a:pt x="829" y="1004"/>
                    <a:pt x="821" y="1028"/>
                  </a:cubicBezTo>
                  <a:cubicBezTo>
                    <a:pt x="695" y="1142"/>
                    <a:pt x="695" y="1142"/>
                    <a:pt x="695" y="1142"/>
                  </a:cubicBezTo>
                  <a:cubicBezTo>
                    <a:pt x="537" y="1288"/>
                    <a:pt x="537" y="1288"/>
                    <a:pt x="537" y="1288"/>
                  </a:cubicBezTo>
                  <a:cubicBezTo>
                    <a:pt x="480" y="1340"/>
                    <a:pt x="385" y="1330"/>
                    <a:pt x="385" y="1330"/>
                  </a:cubicBezTo>
                  <a:cubicBezTo>
                    <a:pt x="188" y="1288"/>
                    <a:pt x="222" y="1100"/>
                    <a:pt x="222" y="1100"/>
                  </a:cubicBezTo>
                  <a:cubicBezTo>
                    <a:pt x="287" y="911"/>
                    <a:pt x="466" y="956"/>
                    <a:pt x="466" y="956"/>
                  </a:cubicBezTo>
                  <a:cubicBezTo>
                    <a:pt x="519" y="966"/>
                    <a:pt x="574" y="1019"/>
                    <a:pt x="602" y="1049"/>
                  </a:cubicBezTo>
                  <a:cubicBezTo>
                    <a:pt x="742" y="946"/>
                    <a:pt x="742" y="946"/>
                    <a:pt x="742" y="946"/>
                  </a:cubicBezTo>
                  <a:cubicBezTo>
                    <a:pt x="687" y="889"/>
                    <a:pt x="687" y="889"/>
                    <a:pt x="687" y="889"/>
                  </a:cubicBezTo>
                  <a:cubicBezTo>
                    <a:pt x="615" y="812"/>
                    <a:pt x="512" y="780"/>
                    <a:pt x="512" y="780"/>
                  </a:cubicBezTo>
                  <a:cubicBezTo>
                    <a:pt x="98" y="705"/>
                    <a:pt x="48" y="1075"/>
                    <a:pt x="48" y="1075"/>
                  </a:cubicBezTo>
                  <a:cubicBezTo>
                    <a:pt x="0" y="1448"/>
                    <a:pt x="336" y="1506"/>
                    <a:pt x="336" y="1506"/>
                  </a:cubicBezTo>
                  <a:cubicBezTo>
                    <a:pt x="526" y="1554"/>
                    <a:pt x="654" y="1426"/>
                    <a:pt x="654" y="1426"/>
                  </a:cubicBezTo>
                  <a:cubicBezTo>
                    <a:pt x="815" y="1266"/>
                    <a:pt x="815" y="1266"/>
                    <a:pt x="815" y="1266"/>
                  </a:cubicBezTo>
                  <a:cubicBezTo>
                    <a:pt x="815" y="1266"/>
                    <a:pt x="815" y="1266"/>
                    <a:pt x="815" y="1266"/>
                  </a:cubicBezTo>
                  <a:cubicBezTo>
                    <a:pt x="943" y="1154"/>
                    <a:pt x="943" y="1154"/>
                    <a:pt x="943" y="1154"/>
                  </a:cubicBezTo>
                  <a:cubicBezTo>
                    <a:pt x="960" y="1139"/>
                    <a:pt x="978" y="1112"/>
                    <a:pt x="978" y="1112"/>
                  </a:cubicBezTo>
                  <a:cubicBezTo>
                    <a:pt x="1077" y="953"/>
                    <a:pt x="923" y="819"/>
                    <a:pt x="923" y="819"/>
                  </a:cubicBezTo>
                  <a:cubicBezTo>
                    <a:pt x="682" y="576"/>
                    <a:pt x="682" y="576"/>
                    <a:pt x="682" y="576"/>
                  </a:cubicBezTo>
                  <a:cubicBezTo>
                    <a:pt x="565" y="431"/>
                    <a:pt x="708" y="315"/>
                    <a:pt x="708" y="315"/>
                  </a:cubicBezTo>
                  <a:cubicBezTo>
                    <a:pt x="845" y="225"/>
                    <a:pt x="939" y="323"/>
                    <a:pt x="939" y="323"/>
                  </a:cubicBezTo>
                  <a:cubicBezTo>
                    <a:pt x="1171" y="554"/>
                    <a:pt x="1171" y="554"/>
                    <a:pt x="1171" y="554"/>
                  </a:cubicBezTo>
                  <a:cubicBezTo>
                    <a:pt x="1453" y="847"/>
                    <a:pt x="1453" y="847"/>
                    <a:pt x="1453" y="847"/>
                  </a:cubicBezTo>
                  <a:cubicBezTo>
                    <a:pt x="1584" y="714"/>
                    <a:pt x="1584" y="714"/>
                    <a:pt x="1584" y="714"/>
                  </a:cubicBezTo>
                  <a:lnTo>
                    <a:pt x="1306" y="427"/>
                  </a:lnTo>
                  <a:close/>
                </a:path>
              </a:pathLst>
            </a:custGeom>
            <a:solidFill>
              <a:srgbClr val="093657"/>
            </a:solidFill>
            <a:ln w="31750" cap="flat">
              <a:solidFill>
                <a:srgbClr val="98CEE5"/>
              </a:solidFill>
              <a:prstDash val="solid"/>
              <a:miter lim="800000"/>
              <a:headEnd/>
              <a:tailEnd/>
            </a:ln>
            <a:effectLst>
              <a:outerShdw blurRad="152400" dist="76200" dir="5400000" algn="t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8C82289-D09F-467A-BDF0-66360665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4" y="2980561"/>
              <a:ext cx="1025756" cy="693015"/>
            </a:xfrm>
            <a:custGeom>
              <a:avLst/>
              <a:gdLst>
                <a:gd name="T0" fmla="*/ 325 w 543"/>
                <a:gd name="T1" fmla="*/ 0 h 409"/>
                <a:gd name="T2" fmla="*/ 543 w 543"/>
                <a:gd name="T3" fmla="*/ 221 h 409"/>
                <a:gd name="T4" fmla="*/ 334 w 543"/>
                <a:gd name="T5" fmla="*/ 409 h 409"/>
                <a:gd name="T6" fmla="*/ 0 w 543"/>
                <a:gd name="T7" fmla="*/ 79 h 409"/>
                <a:gd name="T8" fmla="*/ 325 w 543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409">
                  <a:moveTo>
                    <a:pt x="325" y="0"/>
                  </a:moveTo>
                  <a:lnTo>
                    <a:pt x="543" y="221"/>
                  </a:lnTo>
                  <a:lnTo>
                    <a:pt x="334" y="409"/>
                  </a:lnTo>
                  <a:lnTo>
                    <a:pt x="0" y="7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93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3890810-D36A-4FA1-8CB6-F8DB24B72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051" y="686328"/>
              <a:ext cx="4588509" cy="4022531"/>
            </a:xfrm>
            <a:custGeom>
              <a:avLst/>
              <a:gdLst>
                <a:gd name="T0" fmla="*/ 684 w 1405"/>
                <a:gd name="T1" fmla="*/ 966 h 1375"/>
                <a:gd name="T2" fmla="*/ 520 w 1405"/>
                <a:gd name="T3" fmla="*/ 808 h 1375"/>
                <a:gd name="T4" fmla="*/ 161 w 1405"/>
                <a:gd name="T5" fmla="*/ 808 h 1375"/>
                <a:gd name="T6" fmla="*/ 88 w 1405"/>
                <a:gd name="T7" fmla="*/ 1149 h 1375"/>
                <a:gd name="T8" fmla="*/ 444 w 1405"/>
                <a:gd name="T9" fmla="*/ 1285 h 1375"/>
                <a:gd name="T10" fmla="*/ 502 w 1405"/>
                <a:gd name="T11" fmla="*/ 1250 h 1375"/>
                <a:gd name="T12" fmla="*/ 814 w 1405"/>
                <a:gd name="T13" fmla="*/ 969 h 1375"/>
                <a:gd name="T14" fmla="*/ 797 w 1405"/>
                <a:gd name="T15" fmla="*/ 784 h 1375"/>
                <a:gd name="T16" fmla="*/ 533 w 1405"/>
                <a:gd name="T17" fmla="*/ 509 h 1375"/>
                <a:gd name="T18" fmla="*/ 574 w 1405"/>
                <a:gd name="T19" fmla="*/ 133 h 1375"/>
                <a:gd name="T20" fmla="*/ 895 w 1405"/>
                <a:gd name="T21" fmla="*/ 112 h 1375"/>
                <a:gd name="T22" fmla="*/ 1405 w 1405"/>
                <a:gd name="T23" fmla="*/ 61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5" h="1375">
                  <a:moveTo>
                    <a:pt x="684" y="966"/>
                  </a:moveTo>
                  <a:cubicBezTo>
                    <a:pt x="520" y="808"/>
                    <a:pt x="520" y="808"/>
                    <a:pt x="520" y="808"/>
                  </a:cubicBezTo>
                  <a:cubicBezTo>
                    <a:pt x="520" y="808"/>
                    <a:pt x="333" y="665"/>
                    <a:pt x="161" y="808"/>
                  </a:cubicBezTo>
                  <a:cubicBezTo>
                    <a:pt x="161" y="808"/>
                    <a:pt x="0" y="925"/>
                    <a:pt x="88" y="1149"/>
                  </a:cubicBezTo>
                  <a:cubicBezTo>
                    <a:pt x="88" y="1149"/>
                    <a:pt x="190" y="1375"/>
                    <a:pt x="444" y="1285"/>
                  </a:cubicBezTo>
                  <a:cubicBezTo>
                    <a:pt x="444" y="1285"/>
                    <a:pt x="477" y="1272"/>
                    <a:pt x="502" y="1250"/>
                  </a:cubicBezTo>
                  <a:cubicBezTo>
                    <a:pt x="814" y="969"/>
                    <a:pt x="814" y="969"/>
                    <a:pt x="814" y="969"/>
                  </a:cubicBezTo>
                  <a:cubicBezTo>
                    <a:pt x="814" y="969"/>
                    <a:pt x="887" y="890"/>
                    <a:pt x="797" y="784"/>
                  </a:cubicBezTo>
                  <a:cubicBezTo>
                    <a:pt x="533" y="509"/>
                    <a:pt x="533" y="509"/>
                    <a:pt x="533" y="509"/>
                  </a:cubicBezTo>
                  <a:cubicBezTo>
                    <a:pt x="533" y="509"/>
                    <a:pt x="366" y="302"/>
                    <a:pt x="574" y="133"/>
                  </a:cubicBezTo>
                  <a:cubicBezTo>
                    <a:pt x="574" y="133"/>
                    <a:pt x="728" y="0"/>
                    <a:pt x="895" y="112"/>
                  </a:cubicBezTo>
                  <a:cubicBezTo>
                    <a:pt x="1405" y="614"/>
                    <a:pt x="1405" y="614"/>
                    <a:pt x="1405" y="614"/>
                  </a:cubicBezTo>
                </a:path>
              </a:pathLst>
            </a:custGeom>
            <a:noFill/>
            <a:ln w="20638" cap="flat">
              <a:solidFill>
                <a:srgbClr val="97CEE5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48533C1-AEDD-4C4B-9BF2-DDD780E5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315" y="98364"/>
              <a:ext cx="3347401" cy="4671491"/>
            </a:xfrm>
            <a:custGeom>
              <a:avLst/>
              <a:gdLst>
                <a:gd name="T0" fmla="*/ 1025 w 1025"/>
                <a:gd name="T1" fmla="*/ 0 h 1597"/>
                <a:gd name="T2" fmla="*/ 632 w 1025"/>
                <a:gd name="T3" fmla="*/ 403 h 1597"/>
                <a:gd name="T4" fmla="*/ 405 w 1025"/>
                <a:gd name="T5" fmla="*/ 629 h 1597"/>
                <a:gd name="T6" fmla="*/ 272 w 1025"/>
                <a:gd name="T7" fmla="*/ 762 h 1597"/>
                <a:gd name="T8" fmla="*/ 131 w 1025"/>
                <a:gd name="T9" fmla="*/ 902 h 1597"/>
                <a:gd name="T10" fmla="*/ 37 w 1025"/>
                <a:gd name="T11" fmla="*/ 1207 h 1597"/>
                <a:gd name="T12" fmla="*/ 288 w 1025"/>
                <a:gd name="T13" fmla="*/ 1507 h 1597"/>
                <a:gd name="T14" fmla="*/ 713 w 1025"/>
                <a:gd name="T15" fmla="*/ 1363 h 1597"/>
                <a:gd name="T16" fmla="*/ 686 w 1025"/>
                <a:gd name="T17" fmla="*/ 912 h 1597"/>
                <a:gd name="T18" fmla="*/ 575 w 1025"/>
                <a:gd name="T19" fmla="*/ 800 h 1597"/>
                <a:gd name="T20" fmla="*/ 444 w 1025"/>
                <a:gd name="T21" fmla="*/ 933 h 1597"/>
                <a:gd name="T22" fmla="*/ 465 w 1025"/>
                <a:gd name="T23" fmla="*/ 954 h 1597"/>
                <a:gd name="T24" fmla="*/ 562 w 1025"/>
                <a:gd name="T25" fmla="*/ 1067 h 1597"/>
                <a:gd name="T26" fmla="*/ 587 w 1025"/>
                <a:gd name="T27" fmla="*/ 1170 h 1597"/>
                <a:gd name="T28" fmla="*/ 425 w 1025"/>
                <a:gd name="T29" fmla="*/ 1341 h 1597"/>
                <a:gd name="T30" fmla="*/ 248 w 1025"/>
                <a:gd name="T31" fmla="*/ 1250 h 1597"/>
                <a:gd name="T32" fmla="*/ 296 w 1025"/>
                <a:gd name="T33" fmla="*/ 996 h 1597"/>
                <a:gd name="T34" fmla="*/ 402 w 1025"/>
                <a:gd name="T35" fmla="*/ 891 h 1597"/>
                <a:gd name="T36" fmla="*/ 559 w 1025"/>
                <a:gd name="T37" fmla="*/ 734 h 1597"/>
                <a:gd name="T38" fmla="*/ 559 w 1025"/>
                <a:gd name="T39" fmla="*/ 734 h 1597"/>
                <a:gd name="T40" fmla="*/ 1025 w 1025"/>
                <a:gd name="T41" fmla="*/ 272 h 1597"/>
                <a:gd name="T42" fmla="*/ 1025 w 1025"/>
                <a:gd name="T43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5" h="1597">
                  <a:moveTo>
                    <a:pt x="1025" y="0"/>
                  </a:moveTo>
                  <a:cubicBezTo>
                    <a:pt x="632" y="403"/>
                    <a:pt x="632" y="403"/>
                    <a:pt x="632" y="403"/>
                  </a:cubicBezTo>
                  <a:cubicBezTo>
                    <a:pt x="405" y="629"/>
                    <a:pt x="405" y="629"/>
                    <a:pt x="405" y="629"/>
                  </a:cubicBezTo>
                  <a:cubicBezTo>
                    <a:pt x="272" y="762"/>
                    <a:pt x="272" y="762"/>
                    <a:pt x="272" y="762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0" y="1013"/>
                    <a:pt x="37" y="1207"/>
                    <a:pt x="37" y="1207"/>
                  </a:cubicBezTo>
                  <a:cubicBezTo>
                    <a:pt x="77" y="1465"/>
                    <a:pt x="288" y="1507"/>
                    <a:pt x="288" y="1507"/>
                  </a:cubicBezTo>
                  <a:cubicBezTo>
                    <a:pt x="578" y="1597"/>
                    <a:pt x="713" y="1363"/>
                    <a:pt x="713" y="1363"/>
                  </a:cubicBezTo>
                  <a:cubicBezTo>
                    <a:pt x="872" y="1104"/>
                    <a:pt x="686" y="912"/>
                    <a:pt x="686" y="912"/>
                  </a:cubicBezTo>
                  <a:cubicBezTo>
                    <a:pt x="575" y="800"/>
                    <a:pt x="575" y="800"/>
                    <a:pt x="575" y="800"/>
                  </a:cubicBezTo>
                  <a:cubicBezTo>
                    <a:pt x="444" y="933"/>
                    <a:pt x="444" y="933"/>
                    <a:pt x="444" y="933"/>
                  </a:cubicBezTo>
                  <a:cubicBezTo>
                    <a:pt x="465" y="954"/>
                    <a:pt x="465" y="954"/>
                    <a:pt x="465" y="954"/>
                  </a:cubicBezTo>
                  <a:cubicBezTo>
                    <a:pt x="507" y="995"/>
                    <a:pt x="542" y="1039"/>
                    <a:pt x="562" y="1067"/>
                  </a:cubicBezTo>
                  <a:cubicBezTo>
                    <a:pt x="568" y="1075"/>
                    <a:pt x="591" y="1111"/>
                    <a:pt x="587" y="1170"/>
                  </a:cubicBezTo>
                  <a:cubicBezTo>
                    <a:pt x="575" y="1318"/>
                    <a:pt x="425" y="1341"/>
                    <a:pt x="425" y="1341"/>
                  </a:cubicBezTo>
                  <a:cubicBezTo>
                    <a:pt x="304" y="1350"/>
                    <a:pt x="248" y="1250"/>
                    <a:pt x="248" y="1250"/>
                  </a:cubicBezTo>
                  <a:cubicBezTo>
                    <a:pt x="158" y="1116"/>
                    <a:pt x="296" y="996"/>
                    <a:pt x="296" y="996"/>
                  </a:cubicBezTo>
                  <a:cubicBezTo>
                    <a:pt x="402" y="891"/>
                    <a:pt x="402" y="891"/>
                    <a:pt x="402" y="891"/>
                  </a:cubicBezTo>
                  <a:cubicBezTo>
                    <a:pt x="559" y="734"/>
                    <a:pt x="559" y="734"/>
                    <a:pt x="559" y="734"/>
                  </a:cubicBezTo>
                  <a:cubicBezTo>
                    <a:pt x="559" y="734"/>
                    <a:pt x="559" y="734"/>
                    <a:pt x="559" y="734"/>
                  </a:cubicBezTo>
                  <a:cubicBezTo>
                    <a:pt x="1025" y="272"/>
                    <a:pt x="1025" y="272"/>
                    <a:pt x="1025" y="272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093657"/>
            </a:solidFill>
            <a:ln w="31750" cap="flat">
              <a:solidFill>
                <a:srgbClr val="98CEE5"/>
              </a:solidFill>
              <a:prstDash val="solid"/>
              <a:miter lim="800000"/>
              <a:headEnd/>
              <a:tailEnd/>
            </a:ln>
            <a:effectLst>
              <a:outerShdw blurRad="152400" dist="76200" dir="5400000" algn="t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4D7608-BCA1-43D8-931A-89BAAC4168DE}"/>
                </a:ext>
              </a:extLst>
            </p:cNvPr>
            <p:cNvSpPr/>
            <p:nvPr/>
          </p:nvSpPr>
          <p:spPr>
            <a:xfrm rot="2696782">
              <a:off x="10875763" y="2422672"/>
              <a:ext cx="418932" cy="525001"/>
            </a:xfrm>
            <a:custGeom>
              <a:avLst/>
              <a:gdLst>
                <a:gd name="connsiteX0" fmla="*/ 0 w 324646"/>
                <a:gd name="connsiteY0" fmla="*/ 0 h 485294"/>
                <a:gd name="connsiteX1" fmla="*/ 324646 w 324646"/>
                <a:gd name="connsiteY1" fmla="*/ 0 h 485294"/>
                <a:gd name="connsiteX2" fmla="*/ 324646 w 324646"/>
                <a:gd name="connsiteY2" fmla="*/ 485294 h 485294"/>
                <a:gd name="connsiteX3" fmla="*/ 0 w 324646"/>
                <a:gd name="connsiteY3" fmla="*/ 485294 h 485294"/>
                <a:gd name="connsiteX4" fmla="*/ 0 w 324646"/>
                <a:gd name="connsiteY4" fmla="*/ 0 h 485294"/>
                <a:gd name="connsiteX0" fmla="*/ 0 w 341392"/>
                <a:gd name="connsiteY0" fmla="*/ 3802 h 485294"/>
                <a:gd name="connsiteX1" fmla="*/ 341392 w 341392"/>
                <a:gd name="connsiteY1" fmla="*/ 0 h 485294"/>
                <a:gd name="connsiteX2" fmla="*/ 341392 w 341392"/>
                <a:gd name="connsiteY2" fmla="*/ 485294 h 485294"/>
                <a:gd name="connsiteX3" fmla="*/ 16746 w 341392"/>
                <a:gd name="connsiteY3" fmla="*/ 485294 h 485294"/>
                <a:gd name="connsiteX4" fmla="*/ 0 w 341392"/>
                <a:gd name="connsiteY4" fmla="*/ 3802 h 48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92" h="485294">
                  <a:moveTo>
                    <a:pt x="0" y="3802"/>
                  </a:moveTo>
                  <a:lnTo>
                    <a:pt x="341392" y="0"/>
                  </a:lnTo>
                  <a:lnTo>
                    <a:pt x="341392" y="485294"/>
                  </a:lnTo>
                  <a:lnTo>
                    <a:pt x="16746" y="485294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093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2B4A9A-415B-4B42-98D2-87C9A455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441" y="496556"/>
              <a:ext cx="3162275" cy="4120807"/>
            </a:xfrm>
            <a:custGeom>
              <a:avLst/>
              <a:gdLst>
                <a:gd name="T0" fmla="*/ 414 w 968"/>
                <a:gd name="T1" fmla="*/ 685 h 1409"/>
                <a:gd name="T2" fmla="*/ 569 w 968"/>
                <a:gd name="T3" fmla="*/ 849 h 1409"/>
                <a:gd name="T4" fmla="*/ 554 w 968"/>
                <a:gd name="T5" fmla="*/ 1202 h 1409"/>
                <a:gd name="T6" fmla="*/ 141 w 968"/>
                <a:gd name="T7" fmla="*/ 1208 h 1409"/>
                <a:gd name="T8" fmla="*/ 99 w 968"/>
                <a:gd name="T9" fmla="*/ 878 h 1409"/>
                <a:gd name="T10" fmla="*/ 968 w 968"/>
                <a:gd name="T11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8" h="1409">
                  <a:moveTo>
                    <a:pt x="414" y="685"/>
                  </a:moveTo>
                  <a:cubicBezTo>
                    <a:pt x="569" y="849"/>
                    <a:pt x="569" y="849"/>
                    <a:pt x="569" y="849"/>
                  </a:cubicBezTo>
                  <a:cubicBezTo>
                    <a:pt x="569" y="849"/>
                    <a:pt x="705" y="1035"/>
                    <a:pt x="554" y="1202"/>
                  </a:cubicBezTo>
                  <a:cubicBezTo>
                    <a:pt x="554" y="1202"/>
                    <a:pt x="353" y="1409"/>
                    <a:pt x="141" y="1208"/>
                  </a:cubicBezTo>
                  <a:cubicBezTo>
                    <a:pt x="141" y="1208"/>
                    <a:pt x="0" y="1057"/>
                    <a:pt x="99" y="878"/>
                  </a:cubicBezTo>
                  <a:cubicBezTo>
                    <a:pt x="968" y="0"/>
                    <a:pt x="968" y="0"/>
                    <a:pt x="968" y="0"/>
                  </a:cubicBezTo>
                </a:path>
              </a:pathLst>
            </a:custGeom>
            <a:noFill/>
            <a:ln w="20638" cap="flat">
              <a:solidFill>
                <a:srgbClr val="97CEE5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9EB0718-EAEA-4C9B-8762-D44AB76A154E}"/>
                </a:ext>
              </a:extLst>
            </p:cNvPr>
            <p:cNvSpPr/>
            <p:nvPr/>
          </p:nvSpPr>
          <p:spPr>
            <a:xfrm>
              <a:off x="7943131" y="4841225"/>
              <a:ext cx="125340" cy="45719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5">
              <a:extLst>
                <a:ext uri="{FF2B5EF4-FFF2-40B4-BE49-F238E27FC236}">
                  <a16:creationId xmlns:a16="http://schemas.microsoft.com/office/drawing/2014/main" id="{07F525A0-088F-46ED-A84D-C2D2427F1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296" y="4354424"/>
              <a:ext cx="717793" cy="1019320"/>
            </a:xfrm>
            <a:custGeom>
              <a:avLst/>
              <a:gdLst>
                <a:gd name="T0" fmla="*/ 1014 w 1975"/>
                <a:gd name="T1" fmla="*/ 1 h 2805"/>
                <a:gd name="T2" fmla="*/ 987 w 1975"/>
                <a:gd name="T3" fmla="*/ 0 h 2805"/>
                <a:gd name="T4" fmla="*/ 0 w 1975"/>
                <a:gd name="T5" fmla="*/ 988 h 2805"/>
                <a:gd name="T6" fmla="*/ 153 w 1975"/>
                <a:gd name="T7" fmla="*/ 1515 h 2805"/>
                <a:gd name="T8" fmla="*/ 961 w 1975"/>
                <a:gd name="T9" fmla="*/ 2791 h 2805"/>
                <a:gd name="T10" fmla="*/ 987 w 1975"/>
                <a:gd name="T11" fmla="*/ 2805 h 2805"/>
                <a:gd name="T12" fmla="*/ 1014 w 1975"/>
                <a:gd name="T13" fmla="*/ 2791 h 2805"/>
                <a:gd name="T14" fmla="*/ 1822 w 1975"/>
                <a:gd name="T15" fmla="*/ 1515 h 2805"/>
                <a:gd name="T16" fmla="*/ 1975 w 1975"/>
                <a:gd name="T17" fmla="*/ 988 h 2805"/>
                <a:gd name="T18" fmla="*/ 1014 w 1975"/>
                <a:gd name="T19" fmla="*/ 1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5" h="2805">
                  <a:moveTo>
                    <a:pt x="1014" y="1"/>
                  </a:moveTo>
                  <a:cubicBezTo>
                    <a:pt x="1005" y="0"/>
                    <a:pt x="996" y="0"/>
                    <a:pt x="987" y="0"/>
                  </a:cubicBezTo>
                  <a:cubicBezTo>
                    <a:pt x="442" y="0"/>
                    <a:pt x="0" y="443"/>
                    <a:pt x="0" y="988"/>
                  </a:cubicBezTo>
                  <a:cubicBezTo>
                    <a:pt x="0" y="1182"/>
                    <a:pt x="56" y="1363"/>
                    <a:pt x="153" y="1515"/>
                  </a:cubicBezTo>
                  <a:cubicBezTo>
                    <a:pt x="961" y="2791"/>
                    <a:pt x="961" y="2791"/>
                    <a:pt x="961" y="2791"/>
                  </a:cubicBezTo>
                  <a:cubicBezTo>
                    <a:pt x="966" y="2799"/>
                    <a:pt x="976" y="2805"/>
                    <a:pt x="987" y="2805"/>
                  </a:cubicBezTo>
                  <a:cubicBezTo>
                    <a:pt x="998" y="2805"/>
                    <a:pt x="1008" y="2799"/>
                    <a:pt x="1014" y="2791"/>
                  </a:cubicBezTo>
                  <a:cubicBezTo>
                    <a:pt x="1822" y="1515"/>
                    <a:pt x="1822" y="1515"/>
                    <a:pt x="1822" y="1515"/>
                  </a:cubicBezTo>
                  <a:cubicBezTo>
                    <a:pt x="1918" y="1363"/>
                    <a:pt x="1975" y="1182"/>
                    <a:pt x="1975" y="988"/>
                  </a:cubicBezTo>
                  <a:cubicBezTo>
                    <a:pt x="1975" y="451"/>
                    <a:pt x="1547" y="15"/>
                    <a:pt x="1014" y="1"/>
                  </a:cubicBezTo>
                  <a:close/>
                </a:path>
              </a:pathLst>
            </a:custGeom>
            <a:solidFill>
              <a:srgbClr val="00B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76">
              <a:extLst>
                <a:ext uri="{FF2B5EF4-FFF2-40B4-BE49-F238E27FC236}">
                  <a16:creationId xmlns:a16="http://schemas.microsoft.com/office/drawing/2014/main" id="{25E42109-0683-4BFF-9D8C-096D983F3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335" y="4454489"/>
              <a:ext cx="576369" cy="545683"/>
            </a:xfrm>
            <a:custGeom>
              <a:avLst/>
              <a:gdLst>
                <a:gd name="T0" fmla="*/ 1353 w 1586"/>
                <a:gd name="T1" fmla="*/ 1280 h 1500"/>
                <a:gd name="T2" fmla="*/ 1301 w 1586"/>
                <a:gd name="T3" fmla="*/ 1327 h 1500"/>
                <a:gd name="T4" fmla="*/ 822 w 1586"/>
                <a:gd name="T5" fmla="*/ 1500 h 1500"/>
                <a:gd name="T6" fmla="*/ 292 w 1586"/>
                <a:gd name="T7" fmla="*/ 1280 h 1500"/>
                <a:gd name="T8" fmla="*/ 292 w 1586"/>
                <a:gd name="T9" fmla="*/ 219 h 1500"/>
                <a:gd name="T10" fmla="*/ 822 w 1586"/>
                <a:gd name="T11" fmla="*/ 0 h 1500"/>
                <a:gd name="T12" fmla="*/ 1353 w 1586"/>
                <a:gd name="T13" fmla="*/ 219 h 1500"/>
                <a:gd name="T14" fmla="*/ 1570 w 1586"/>
                <a:gd name="T15" fmla="*/ 693 h 1500"/>
                <a:gd name="T16" fmla="*/ 1353 w 1586"/>
                <a:gd name="T17" fmla="*/ 128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6" h="1500">
                  <a:moveTo>
                    <a:pt x="1353" y="1280"/>
                  </a:moveTo>
                  <a:cubicBezTo>
                    <a:pt x="1336" y="1297"/>
                    <a:pt x="1319" y="1312"/>
                    <a:pt x="1301" y="1327"/>
                  </a:cubicBezTo>
                  <a:cubicBezTo>
                    <a:pt x="1167" y="1439"/>
                    <a:pt x="999" y="1500"/>
                    <a:pt x="822" y="1500"/>
                  </a:cubicBezTo>
                  <a:cubicBezTo>
                    <a:pt x="622" y="1500"/>
                    <a:pt x="434" y="1422"/>
                    <a:pt x="292" y="1280"/>
                  </a:cubicBezTo>
                  <a:cubicBezTo>
                    <a:pt x="0" y="988"/>
                    <a:pt x="0" y="512"/>
                    <a:pt x="292" y="219"/>
                  </a:cubicBezTo>
                  <a:cubicBezTo>
                    <a:pt x="434" y="78"/>
                    <a:pt x="622" y="0"/>
                    <a:pt x="822" y="0"/>
                  </a:cubicBezTo>
                  <a:cubicBezTo>
                    <a:pt x="1023" y="0"/>
                    <a:pt x="1211" y="78"/>
                    <a:pt x="1353" y="219"/>
                  </a:cubicBezTo>
                  <a:cubicBezTo>
                    <a:pt x="1485" y="351"/>
                    <a:pt x="1557" y="520"/>
                    <a:pt x="1570" y="693"/>
                  </a:cubicBezTo>
                  <a:cubicBezTo>
                    <a:pt x="1586" y="904"/>
                    <a:pt x="1513" y="1119"/>
                    <a:pt x="1353" y="1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03460F98-D38D-4A51-B797-B13434ADC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8498" y="4532243"/>
              <a:ext cx="408122" cy="40812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34C613-F746-437E-9C25-5D2B27DF24DE}"/>
                </a:ext>
              </a:extLst>
            </p:cNvPr>
            <p:cNvGrpSpPr/>
            <p:nvPr/>
          </p:nvGrpSpPr>
          <p:grpSpPr>
            <a:xfrm>
              <a:off x="6330502" y="2110976"/>
              <a:ext cx="721179" cy="1024128"/>
              <a:chOff x="6330502" y="2110976"/>
              <a:chExt cx="721179" cy="1024128"/>
            </a:xfrm>
          </p:grpSpPr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3B81FECE-F3C1-4C68-A2CF-288A4D406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0502" y="2110976"/>
                <a:ext cx="721179" cy="1024128"/>
              </a:xfrm>
              <a:custGeom>
                <a:avLst/>
                <a:gdLst>
                  <a:gd name="T0" fmla="*/ 1014 w 1975"/>
                  <a:gd name="T1" fmla="*/ 1 h 2805"/>
                  <a:gd name="T2" fmla="*/ 987 w 1975"/>
                  <a:gd name="T3" fmla="*/ 0 h 2805"/>
                  <a:gd name="T4" fmla="*/ 0 w 1975"/>
                  <a:gd name="T5" fmla="*/ 988 h 2805"/>
                  <a:gd name="T6" fmla="*/ 153 w 1975"/>
                  <a:gd name="T7" fmla="*/ 1515 h 2805"/>
                  <a:gd name="T8" fmla="*/ 961 w 1975"/>
                  <a:gd name="T9" fmla="*/ 2791 h 2805"/>
                  <a:gd name="T10" fmla="*/ 987 w 1975"/>
                  <a:gd name="T11" fmla="*/ 2805 h 2805"/>
                  <a:gd name="T12" fmla="*/ 1014 w 1975"/>
                  <a:gd name="T13" fmla="*/ 2791 h 2805"/>
                  <a:gd name="T14" fmla="*/ 1822 w 1975"/>
                  <a:gd name="T15" fmla="*/ 1515 h 2805"/>
                  <a:gd name="T16" fmla="*/ 1975 w 1975"/>
                  <a:gd name="T17" fmla="*/ 988 h 2805"/>
                  <a:gd name="T18" fmla="*/ 1014 w 1975"/>
                  <a:gd name="T19" fmla="*/ 1 h 2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5" h="2805">
                    <a:moveTo>
                      <a:pt x="1014" y="1"/>
                    </a:moveTo>
                    <a:cubicBezTo>
                      <a:pt x="1005" y="0"/>
                      <a:pt x="996" y="0"/>
                      <a:pt x="987" y="0"/>
                    </a:cubicBezTo>
                    <a:cubicBezTo>
                      <a:pt x="442" y="0"/>
                      <a:pt x="0" y="443"/>
                      <a:pt x="0" y="988"/>
                    </a:cubicBezTo>
                    <a:cubicBezTo>
                      <a:pt x="0" y="1182"/>
                      <a:pt x="56" y="1363"/>
                      <a:pt x="153" y="1515"/>
                    </a:cubicBezTo>
                    <a:cubicBezTo>
                      <a:pt x="961" y="2791"/>
                      <a:pt x="961" y="2791"/>
                      <a:pt x="961" y="2791"/>
                    </a:cubicBezTo>
                    <a:cubicBezTo>
                      <a:pt x="966" y="2799"/>
                      <a:pt x="976" y="2805"/>
                      <a:pt x="987" y="2805"/>
                    </a:cubicBezTo>
                    <a:cubicBezTo>
                      <a:pt x="998" y="2805"/>
                      <a:pt x="1008" y="2799"/>
                      <a:pt x="1014" y="2791"/>
                    </a:cubicBezTo>
                    <a:cubicBezTo>
                      <a:pt x="1822" y="1515"/>
                      <a:pt x="1822" y="1515"/>
                      <a:pt x="1822" y="1515"/>
                    </a:cubicBezTo>
                    <a:cubicBezTo>
                      <a:pt x="1918" y="1363"/>
                      <a:pt x="1975" y="1182"/>
                      <a:pt x="1975" y="988"/>
                    </a:cubicBezTo>
                    <a:cubicBezTo>
                      <a:pt x="1975" y="451"/>
                      <a:pt x="1547" y="15"/>
                      <a:pt x="1014" y="1"/>
                    </a:cubicBezTo>
                    <a:close/>
                  </a:path>
                </a:pathLst>
              </a:custGeom>
              <a:solidFill>
                <a:srgbClr val="FEFA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BB354A34-E977-43C6-A6D1-7C0A4810E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0824" y="2211513"/>
                <a:ext cx="579088" cy="548257"/>
              </a:xfrm>
              <a:custGeom>
                <a:avLst/>
                <a:gdLst>
                  <a:gd name="T0" fmla="*/ 1353 w 1586"/>
                  <a:gd name="T1" fmla="*/ 1280 h 1500"/>
                  <a:gd name="T2" fmla="*/ 1301 w 1586"/>
                  <a:gd name="T3" fmla="*/ 1327 h 1500"/>
                  <a:gd name="T4" fmla="*/ 822 w 1586"/>
                  <a:gd name="T5" fmla="*/ 1500 h 1500"/>
                  <a:gd name="T6" fmla="*/ 292 w 1586"/>
                  <a:gd name="T7" fmla="*/ 1280 h 1500"/>
                  <a:gd name="T8" fmla="*/ 292 w 1586"/>
                  <a:gd name="T9" fmla="*/ 219 h 1500"/>
                  <a:gd name="T10" fmla="*/ 822 w 1586"/>
                  <a:gd name="T11" fmla="*/ 0 h 1500"/>
                  <a:gd name="T12" fmla="*/ 1353 w 1586"/>
                  <a:gd name="T13" fmla="*/ 219 h 1500"/>
                  <a:gd name="T14" fmla="*/ 1570 w 1586"/>
                  <a:gd name="T15" fmla="*/ 693 h 1500"/>
                  <a:gd name="T16" fmla="*/ 1353 w 1586"/>
                  <a:gd name="T17" fmla="*/ 128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6" h="1500">
                    <a:moveTo>
                      <a:pt x="1353" y="1280"/>
                    </a:moveTo>
                    <a:cubicBezTo>
                      <a:pt x="1336" y="1297"/>
                      <a:pt x="1319" y="1312"/>
                      <a:pt x="1301" y="1327"/>
                    </a:cubicBezTo>
                    <a:cubicBezTo>
                      <a:pt x="1167" y="1439"/>
                      <a:pt x="999" y="1500"/>
                      <a:pt x="822" y="1500"/>
                    </a:cubicBezTo>
                    <a:cubicBezTo>
                      <a:pt x="622" y="1500"/>
                      <a:pt x="434" y="1422"/>
                      <a:pt x="292" y="1280"/>
                    </a:cubicBezTo>
                    <a:cubicBezTo>
                      <a:pt x="0" y="988"/>
                      <a:pt x="0" y="512"/>
                      <a:pt x="292" y="219"/>
                    </a:cubicBezTo>
                    <a:cubicBezTo>
                      <a:pt x="434" y="78"/>
                      <a:pt x="622" y="0"/>
                      <a:pt x="822" y="0"/>
                    </a:cubicBezTo>
                    <a:cubicBezTo>
                      <a:pt x="1023" y="0"/>
                      <a:pt x="1211" y="78"/>
                      <a:pt x="1353" y="219"/>
                    </a:cubicBezTo>
                    <a:cubicBezTo>
                      <a:pt x="1485" y="351"/>
                      <a:pt x="1557" y="520"/>
                      <a:pt x="1570" y="693"/>
                    </a:cubicBezTo>
                    <a:cubicBezTo>
                      <a:pt x="1586" y="904"/>
                      <a:pt x="1513" y="1119"/>
                      <a:pt x="1353" y="12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3" name="Graphic 102">
                <a:extLst>
                  <a:ext uri="{FF2B5EF4-FFF2-40B4-BE49-F238E27FC236}">
                    <a16:creationId xmlns:a16="http://schemas.microsoft.com/office/drawing/2014/main" id="{015021BD-251F-4BFE-9351-65818CAF6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97284" y="2290208"/>
                <a:ext cx="387616" cy="387613"/>
              </a:xfrm>
              <a:prstGeom prst="rect">
                <a:avLst/>
              </a:prstGeom>
            </p:spPr>
          </p:pic>
        </p:grp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id="{0C4E6B7A-3666-4A42-81BB-64ED3761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063" y="3248913"/>
              <a:ext cx="721179" cy="1024128"/>
            </a:xfrm>
            <a:custGeom>
              <a:avLst/>
              <a:gdLst>
                <a:gd name="T0" fmla="*/ 1014 w 1975"/>
                <a:gd name="T1" fmla="*/ 1 h 2805"/>
                <a:gd name="T2" fmla="*/ 987 w 1975"/>
                <a:gd name="T3" fmla="*/ 0 h 2805"/>
                <a:gd name="T4" fmla="*/ 0 w 1975"/>
                <a:gd name="T5" fmla="*/ 988 h 2805"/>
                <a:gd name="T6" fmla="*/ 153 w 1975"/>
                <a:gd name="T7" fmla="*/ 1515 h 2805"/>
                <a:gd name="T8" fmla="*/ 961 w 1975"/>
                <a:gd name="T9" fmla="*/ 2791 h 2805"/>
                <a:gd name="T10" fmla="*/ 987 w 1975"/>
                <a:gd name="T11" fmla="*/ 2805 h 2805"/>
                <a:gd name="T12" fmla="*/ 1014 w 1975"/>
                <a:gd name="T13" fmla="*/ 2791 h 2805"/>
                <a:gd name="T14" fmla="*/ 1822 w 1975"/>
                <a:gd name="T15" fmla="*/ 1515 h 2805"/>
                <a:gd name="T16" fmla="*/ 1975 w 1975"/>
                <a:gd name="T17" fmla="*/ 988 h 2805"/>
                <a:gd name="T18" fmla="*/ 1014 w 1975"/>
                <a:gd name="T19" fmla="*/ 1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5" h="2805">
                  <a:moveTo>
                    <a:pt x="1014" y="1"/>
                  </a:moveTo>
                  <a:cubicBezTo>
                    <a:pt x="1005" y="0"/>
                    <a:pt x="996" y="0"/>
                    <a:pt x="987" y="0"/>
                  </a:cubicBezTo>
                  <a:cubicBezTo>
                    <a:pt x="442" y="0"/>
                    <a:pt x="0" y="443"/>
                    <a:pt x="0" y="988"/>
                  </a:cubicBezTo>
                  <a:cubicBezTo>
                    <a:pt x="0" y="1182"/>
                    <a:pt x="56" y="1363"/>
                    <a:pt x="153" y="1515"/>
                  </a:cubicBezTo>
                  <a:cubicBezTo>
                    <a:pt x="961" y="2791"/>
                    <a:pt x="961" y="2791"/>
                    <a:pt x="961" y="2791"/>
                  </a:cubicBezTo>
                  <a:cubicBezTo>
                    <a:pt x="966" y="2799"/>
                    <a:pt x="976" y="2805"/>
                    <a:pt x="987" y="2805"/>
                  </a:cubicBezTo>
                  <a:cubicBezTo>
                    <a:pt x="998" y="2805"/>
                    <a:pt x="1008" y="2799"/>
                    <a:pt x="1014" y="2791"/>
                  </a:cubicBezTo>
                  <a:cubicBezTo>
                    <a:pt x="1822" y="1515"/>
                    <a:pt x="1822" y="1515"/>
                    <a:pt x="1822" y="1515"/>
                  </a:cubicBezTo>
                  <a:cubicBezTo>
                    <a:pt x="1918" y="1363"/>
                    <a:pt x="1975" y="1182"/>
                    <a:pt x="1975" y="988"/>
                  </a:cubicBezTo>
                  <a:cubicBezTo>
                    <a:pt x="1975" y="451"/>
                    <a:pt x="1547" y="15"/>
                    <a:pt x="1014" y="1"/>
                  </a:cubicBezTo>
                  <a:close/>
                </a:path>
              </a:pathLst>
            </a:custGeom>
            <a:solidFill>
              <a:srgbClr val="F5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76">
              <a:extLst>
                <a:ext uri="{FF2B5EF4-FFF2-40B4-BE49-F238E27FC236}">
                  <a16:creationId xmlns:a16="http://schemas.microsoft.com/office/drawing/2014/main" id="{00724C69-4623-4514-A742-0E446D46C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385" y="3349450"/>
              <a:ext cx="579088" cy="548257"/>
            </a:xfrm>
            <a:custGeom>
              <a:avLst/>
              <a:gdLst>
                <a:gd name="T0" fmla="*/ 1353 w 1586"/>
                <a:gd name="T1" fmla="*/ 1280 h 1500"/>
                <a:gd name="T2" fmla="*/ 1301 w 1586"/>
                <a:gd name="T3" fmla="*/ 1327 h 1500"/>
                <a:gd name="T4" fmla="*/ 822 w 1586"/>
                <a:gd name="T5" fmla="*/ 1500 h 1500"/>
                <a:gd name="T6" fmla="*/ 292 w 1586"/>
                <a:gd name="T7" fmla="*/ 1280 h 1500"/>
                <a:gd name="T8" fmla="*/ 292 w 1586"/>
                <a:gd name="T9" fmla="*/ 219 h 1500"/>
                <a:gd name="T10" fmla="*/ 822 w 1586"/>
                <a:gd name="T11" fmla="*/ 0 h 1500"/>
                <a:gd name="T12" fmla="*/ 1353 w 1586"/>
                <a:gd name="T13" fmla="*/ 219 h 1500"/>
                <a:gd name="T14" fmla="*/ 1570 w 1586"/>
                <a:gd name="T15" fmla="*/ 693 h 1500"/>
                <a:gd name="T16" fmla="*/ 1353 w 1586"/>
                <a:gd name="T17" fmla="*/ 128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6" h="1500">
                  <a:moveTo>
                    <a:pt x="1353" y="1280"/>
                  </a:moveTo>
                  <a:cubicBezTo>
                    <a:pt x="1336" y="1297"/>
                    <a:pt x="1319" y="1312"/>
                    <a:pt x="1301" y="1327"/>
                  </a:cubicBezTo>
                  <a:cubicBezTo>
                    <a:pt x="1167" y="1439"/>
                    <a:pt x="999" y="1500"/>
                    <a:pt x="822" y="1500"/>
                  </a:cubicBezTo>
                  <a:cubicBezTo>
                    <a:pt x="622" y="1500"/>
                    <a:pt x="434" y="1422"/>
                    <a:pt x="292" y="1280"/>
                  </a:cubicBezTo>
                  <a:cubicBezTo>
                    <a:pt x="0" y="988"/>
                    <a:pt x="0" y="512"/>
                    <a:pt x="292" y="219"/>
                  </a:cubicBezTo>
                  <a:cubicBezTo>
                    <a:pt x="434" y="78"/>
                    <a:pt x="622" y="0"/>
                    <a:pt x="822" y="0"/>
                  </a:cubicBezTo>
                  <a:cubicBezTo>
                    <a:pt x="1023" y="0"/>
                    <a:pt x="1211" y="78"/>
                    <a:pt x="1353" y="219"/>
                  </a:cubicBezTo>
                  <a:cubicBezTo>
                    <a:pt x="1485" y="351"/>
                    <a:pt x="1557" y="520"/>
                    <a:pt x="1570" y="693"/>
                  </a:cubicBezTo>
                  <a:cubicBezTo>
                    <a:pt x="1586" y="904"/>
                    <a:pt x="1513" y="1119"/>
                    <a:pt x="1353" y="1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8DF5A652-FF3B-46AA-A649-8E298095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39268" y="3409854"/>
              <a:ext cx="365247" cy="36524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8C6BB5-BD02-4C35-94EE-5CD2A4F4FBAB}"/>
                </a:ext>
              </a:extLst>
            </p:cNvPr>
            <p:cNvGrpSpPr/>
            <p:nvPr/>
          </p:nvGrpSpPr>
          <p:grpSpPr>
            <a:xfrm>
              <a:off x="8096121" y="83894"/>
              <a:ext cx="721179" cy="1024128"/>
              <a:chOff x="8096121" y="83894"/>
              <a:chExt cx="721179" cy="1024128"/>
            </a:xfrm>
          </p:grpSpPr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738F896E-1F48-4257-8995-2C8DCB1CD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121" y="83894"/>
                <a:ext cx="721179" cy="1024128"/>
              </a:xfrm>
              <a:custGeom>
                <a:avLst/>
                <a:gdLst>
                  <a:gd name="T0" fmla="*/ 1014 w 1975"/>
                  <a:gd name="T1" fmla="*/ 1 h 2805"/>
                  <a:gd name="T2" fmla="*/ 987 w 1975"/>
                  <a:gd name="T3" fmla="*/ 0 h 2805"/>
                  <a:gd name="T4" fmla="*/ 0 w 1975"/>
                  <a:gd name="T5" fmla="*/ 988 h 2805"/>
                  <a:gd name="T6" fmla="*/ 153 w 1975"/>
                  <a:gd name="T7" fmla="*/ 1515 h 2805"/>
                  <a:gd name="T8" fmla="*/ 961 w 1975"/>
                  <a:gd name="T9" fmla="*/ 2791 h 2805"/>
                  <a:gd name="T10" fmla="*/ 987 w 1975"/>
                  <a:gd name="T11" fmla="*/ 2805 h 2805"/>
                  <a:gd name="T12" fmla="*/ 1014 w 1975"/>
                  <a:gd name="T13" fmla="*/ 2791 h 2805"/>
                  <a:gd name="T14" fmla="*/ 1822 w 1975"/>
                  <a:gd name="T15" fmla="*/ 1515 h 2805"/>
                  <a:gd name="T16" fmla="*/ 1975 w 1975"/>
                  <a:gd name="T17" fmla="*/ 988 h 2805"/>
                  <a:gd name="T18" fmla="*/ 1014 w 1975"/>
                  <a:gd name="T19" fmla="*/ 1 h 2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5" h="2805">
                    <a:moveTo>
                      <a:pt x="1014" y="1"/>
                    </a:moveTo>
                    <a:cubicBezTo>
                      <a:pt x="1005" y="0"/>
                      <a:pt x="996" y="0"/>
                      <a:pt x="987" y="0"/>
                    </a:cubicBezTo>
                    <a:cubicBezTo>
                      <a:pt x="442" y="0"/>
                      <a:pt x="0" y="443"/>
                      <a:pt x="0" y="988"/>
                    </a:cubicBezTo>
                    <a:cubicBezTo>
                      <a:pt x="0" y="1182"/>
                      <a:pt x="56" y="1363"/>
                      <a:pt x="153" y="1515"/>
                    </a:cubicBezTo>
                    <a:cubicBezTo>
                      <a:pt x="961" y="2791"/>
                      <a:pt x="961" y="2791"/>
                      <a:pt x="961" y="2791"/>
                    </a:cubicBezTo>
                    <a:cubicBezTo>
                      <a:pt x="966" y="2799"/>
                      <a:pt x="976" y="2805"/>
                      <a:pt x="987" y="2805"/>
                    </a:cubicBezTo>
                    <a:cubicBezTo>
                      <a:pt x="998" y="2805"/>
                      <a:pt x="1008" y="2799"/>
                      <a:pt x="1014" y="2791"/>
                    </a:cubicBezTo>
                    <a:cubicBezTo>
                      <a:pt x="1822" y="1515"/>
                      <a:pt x="1822" y="1515"/>
                      <a:pt x="1822" y="1515"/>
                    </a:cubicBezTo>
                    <a:cubicBezTo>
                      <a:pt x="1918" y="1363"/>
                      <a:pt x="1975" y="1182"/>
                      <a:pt x="1975" y="988"/>
                    </a:cubicBezTo>
                    <a:cubicBezTo>
                      <a:pt x="1975" y="451"/>
                      <a:pt x="1547" y="15"/>
                      <a:pt x="1014" y="1"/>
                    </a:cubicBezTo>
                    <a:close/>
                  </a:path>
                </a:pathLst>
              </a:custGeom>
              <a:solidFill>
                <a:srgbClr val="EC80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76">
                <a:extLst>
                  <a:ext uri="{FF2B5EF4-FFF2-40B4-BE49-F238E27FC236}">
                    <a16:creationId xmlns:a16="http://schemas.microsoft.com/office/drawing/2014/main" id="{1E18535D-7A18-461E-A3C6-9A6EE597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6443" y="184431"/>
                <a:ext cx="579088" cy="548257"/>
              </a:xfrm>
              <a:custGeom>
                <a:avLst/>
                <a:gdLst>
                  <a:gd name="T0" fmla="*/ 1353 w 1586"/>
                  <a:gd name="T1" fmla="*/ 1280 h 1500"/>
                  <a:gd name="T2" fmla="*/ 1301 w 1586"/>
                  <a:gd name="T3" fmla="*/ 1327 h 1500"/>
                  <a:gd name="T4" fmla="*/ 822 w 1586"/>
                  <a:gd name="T5" fmla="*/ 1500 h 1500"/>
                  <a:gd name="T6" fmla="*/ 292 w 1586"/>
                  <a:gd name="T7" fmla="*/ 1280 h 1500"/>
                  <a:gd name="T8" fmla="*/ 292 w 1586"/>
                  <a:gd name="T9" fmla="*/ 219 h 1500"/>
                  <a:gd name="T10" fmla="*/ 822 w 1586"/>
                  <a:gd name="T11" fmla="*/ 0 h 1500"/>
                  <a:gd name="T12" fmla="*/ 1353 w 1586"/>
                  <a:gd name="T13" fmla="*/ 219 h 1500"/>
                  <a:gd name="T14" fmla="*/ 1570 w 1586"/>
                  <a:gd name="T15" fmla="*/ 693 h 1500"/>
                  <a:gd name="T16" fmla="*/ 1353 w 1586"/>
                  <a:gd name="T17" fmla="*/ 128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6" h="1500">
                    <a:moveTo>
                      <a:pt x="1353" y="1280"/>
                    </a:moveTo>
                    <a:cubicBezTo>
                      <a:pt x="1336" y="1297"/>
                      <a:pt x="1319" y="1312"/>
                      <a:pt x="1301" y="1327"/>
                    </a:cubicBezTo>
                    <a:cubicBezTo>
                      <a:pt x="1167" y="1439"/>
                      <a:pt x="999" y="1500"/>
                      <a:pt x="822" y="1500"/>
                    </a:cubicBezTo>
                    <a:cubicBezTo>
                      <a:pt x="622" y="1500"/>
                      <a:pt x="434" y="1422"/>
                      <a:pt x="292" y="1280"/>
                    </a:cubicBezTo>
                    <a:cubicBezTo>
                      <a:pt x="0" y="988"/>
                      <a:pt x="0" y="512"/>
                      <a:pt x="292" y="219"/>
                    </a:cubicBezTo>
                    <a:cubicBezTo>
                      <a:pt x="434" y="78"/>
                      <a:pt x="622" y="0"/>
                      <a:pt x="822" y="0"/>
                    </a:cubicBezTo>
                    <a:cubicBezTo>
                      <a:pt x="1023" y="0"/>
                      <a:pt x="1211" y="78"/>
                      <a:pt x="1353" y="219"/>
                    </a:cubicBezTo>
                    <a:cubicBezTo>
                      <a:pt x="1485" y="351"/>
                      <a:pt x="1557" y="520"/>
                      <a:pt x="1570" y="693"/>
                    </a:cubicBezTo>
                    <a:cubicBezTo>
                      <a:pt x="1586" y="904"/>
                      <a:pt x="1513" y="1119"/>
                      <a:pt x="1353" y="12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8" name="Graphic 107">
                <a:extLst>
                  <a:ext uri="{FF2B5EF4-FFF2-40B4-BE49-F238E27FC236}">
                    <a16:creationId xmlns:a16="http://schemas.microsoft.com/office/drawing/2014/main" id="{C373C7BB-7162-4F07-91BF-D715FFF88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244891" y="245650"/>
                <a:ext cx="425818" cy="4258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700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74F39-F3FD-4DBB-9DB2-D8033C6C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428827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Making Strides In 2022...</a:t>
            </a:r>
          </a:p>
        </p:txBody>
      </p:sp>
      <p:pic>
        <p:nvPicPr>
          <p:cNvPr id="52" name="Picture 51" descr="Text, whiteboard&#10;&#10;Description automatically generated">
            <a:extLst>
              <a:ext uri="{FF2B5EF4-FFF2-40B4-BE49-F238E27FC236}">
                <a16:creationId xmlns:a16="http://schemas.microsoft.com/office/drawing/2014/main" id="{9F8CE35C-55B2-45F1-AD1F-420E7DE28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33" r="951" b="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5" name="Picture 54" descr="A picture containing person, ground, skating, floor&#10;&#10;Description automatically generated">
            <a:extLst>
              <a:ext uri="{FF2B5EF4-FFF2-40B4-BE49-F238E27FC236}">
                <a16:creationId xmlns:a16="http://schemas.microsoft.com/office/drawing/2014/main" id="{E3DCB91B-5454-4E7D-9FE6-BD44DE2971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761" r="44241" b="-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8F9EEF-ECDA-4658-9E89-99AE09766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714481"/>
              </p:ext>
            </p:extLst>
          </p:nvPr>
        </p:nvGraphicFramePr>
        <p:xfrm>
          <a:off x="3653616" y="1590136"/>
          <a:ext cx="4884760" cy="483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558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49B9-505D-46C0-ADAE-81128A41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0" y="71578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Taking Steps In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E812DB-6DF1-489F-88F7-C0DE3A116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484540"/>
              </p:ext>
            </p:extLst>
          </p:nvPr>
        </p:nvGraphicFramePr>
        <p:xfrm>
          <a:off x="2677886" y="0"/>
          <a:ext cx="9514114" cy="685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A picture containing grass, outdoor, water, rock&#10;&#10;Description automatically generated">
            <a:extLst>
              <a:ext uri="{FF2B5EF4-FFF2-40B4-BE49-F238E27FC236}">
                <a16:creationId xmlns:a16="http://schemas.microsoft.com/office/drawing/2014/main" id="{A5EF01C8-93A4-4FF5-9A2E-9441F9796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8743" y="2297591"/>
            <a:ext cx="3088008" cy="3469363"/>
          </a:xfrm>
          <a:prstGeom prst="rect">
            <a:avLst/>
          </a:prstGeom>
        </p:spPr>
      </p:pic>
      <p:sp>
        <p:nvSpPr>
          <p:cNvPr id="12" name="Freeform 75">
            <a:extLst>
              <a:ext uri="{FF2B5EF4-FFF2-40B4-BE49-F238E27FC236}">
                <a16:creationId xmlns:a16="http://schemas.microsoft.com/office/drawing/2014/main" id="{C4BC9C9F-7213-47BA-B02A-948506F2154C}"/>
              </a:ext>
            </a:extLst>
          </p:cNvPr>
          <p:cNvSpPr>
            <a:spLocks/>
          </p:cNvSpPr>
          <p:nvPr/>
        </p:nvSpPr>
        <p:spPr bwMode="auto">
          <a:xfrm>
            <a:off x="5667561" y="365125"/>
            <a:ext cx="717793" cy="1019320"/>
          </a:xfrm>
          <a:custGeom>
            <a:avLst/>
            <a:gdLst>
              <a:gd name="T0" fmla="*/ 1014 w 1975"/>
              <a:gd name="T1" fmla="*/ 1 h 2805"/>
              <a:gd name="T2" fmla="*/ 987 w 1975"/>
              <a:gd name="T3" fmla="*/ 0 h 2805"/>
              <a:gd name="T4" fmla="*/ 0 w 1975"/>
              <a:gd name="T5" fmla="*/ 988 h 2805"/>
              <a:gd name="T6" fmla="*/ 153 w 1975"/>
              <a:gd name="T7" fmla="*/ 1515 h 2805"/>
              <a:gd name="T8" fmla="*/ 961 w 1975"/>
              <a:gd name="T9" fmla="*/ 2791 h 2805"/>
              <a:gd name="T10" fmla="*/ 987 w 1975"/>
              <a:gd name="T11" fmla="*/ 2805 h 2805"/>
              <a:gd name="T12" fmla="*/ 1014 w 1975"/>
              <a:gd name="T13" fmla="*/ 2791 h 2805"/>
              <a:gd name="T14" fmla="*/ 1822 w 1975"/>
              <a:gd name="T15" fmla="*/ 1515 h 2805"/>
              <a:gd name="T16" fmla="*/ 1975 w 1975"/>
              <a:gd name="T17" fmla="*/ 988 h 2805"/>
              <a:gd name="T18" fmla="*/ 1014 w 1975"/>
              <a:gd name="T19" fmla="*/ 1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5" h="2805">
                <a:moveTo>
                  <a:pt x="1014" y="1"/>
                </a:moveTo>
                <a:cubicBezTo>
                  <a:pt x="1005" y="0"/>
                  <a:pt x="996" y="0"/>
                  <a:pt x="987" y="0"/>
                </a:cubicBezTo>
                <a:cubicBezTo>
                  <a:pt x="442" y="0"/>
                  <a:pt x="0" y="443"/>
                  <a:pt x="0" y="988"/>
                </a:cubicBezTo>
                <a:cubicBezTo>
                  <a:pt x="0" y="1182"/>
                  <a:pt x="56" y="1363"/>
                  <a:pt x="153" y="1515"/>
                </a:cubicBezTo>
                <a:cubicBezTo>
                  <a:pt x="961" y="2791"/>
                  <a:pt x="961" y="2791"/>
                  <a:pt x="961" y="2791"/>
                </a:cubicBezTo>
                <a:cubicBezTo>
                  <a:pt x="966" y="2799"/>
                  <a:pt x="976" y="2805"/>
                  <a:pt x="987" y="2805"/>
                </a:cubicBezTo>
                <a:cubicBezTo>
                  <a:pt x="998" y="2805"/>
                  <a:pt x="1008" y="2799"/>
                  <a:pt x="1014" y="2791"/>
                </a:cubicBezTo>
                <a:cubicBezTo>
                  <a:pt x="1822" y="1515"/>
                  <a:pt x="1822" y="1515"/>
                  <a:pt x="1822" y="1515"/>
                </a:cubicBezTo>
                <a:cubicBezTo>
                  <a:pt x="1918" y="1363"/>
                  <a:pt x="1975" y="1182"/>
                  <a:pt x="1975" y="988"/>
                </a:cubicBezTo>
                <a:cubicBezTo>
                  <a:pt x="1975" y="451"/>
                  <a:pt x="1547" y="15"/>
                  <a:pt x="1014" y="1"/>
                </a:cubicBezTo>
                <a:close/>
              </a:path>
            </a:pathLst>
          </a:custGeom>
          <a:solidFill>
            <a:srgbClr val="00B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3421B6B1-26EC-4BEB-B70A-90AEA096BB86}"/>
              </a:ext>
            </a:extLst>
          </p:cNvPr>
          <p:cNvSpPr>
            <a:spLocks/>
          </p:cNvSpPr>
          <p:nvPr/>
        </p:nvSpPr>
        <p:spPr bwMode="auto">
          <a:xfrm>
            <a:off x="5727600" y="465190"/>
            <a:ext cx="576369" cy="545683"/>
          </a:xfrm>
          <a:custGeom>
            <a:avLst/>
            <a:gdLst>
              <a:gd name="T0" fmla="*/ 1353 w 1586"/>
              <a:gd name="T1" fmla="*/ 1280 h 1500"/>
              <a:gd name="T2" fmla="*/ 1301 w 1586"/>
              <a:gd name="T3" fmla="*/ 1327 h 1500"/>
              <a:gd name="T4" fmla="*/ 822 w 1586"/>
              <a:gd name="T5" fmla="*/ 1500 h 1500"/>
              <a:gd name="T6" fmla="*/ 292 w 1586"/>
              <a:gd name="T7" fmla="*/ 1280 h 1500"/>
              <a:gd name="T8" fmla="*/ 292 w 1586"/>
              <a:gd name="T9" fmla="*/ 219 h 1500"/>
              <a:gd name="T10" fmla="*/ 822 w 1586"/>
              <a:gd name="T11" fmla="*/ 0 h 1500"/>
              <a:gd name="T12" fmla="*/ 1353 w 1586"/>
              <a:gd name="T13" fmla="*/ 219 h 1500"/>
              <a:gd name="T14" fmla="*/ 1570 w 1586"/>
              <a:gd name="T15" fmla="*/ 693 h 1500"/>
              <a:gd name="T16" fmla="*/ 1353 w 1586"/>
              <a:gd name="T17" fmla="*/ 128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6" h="1500">
                <a:moveTo>
                  <a:pt x="1353" y="1280"/>
                </a:moveTo>
                <a:cubicBezTo>
                  <a:pt x="1336" y="1297"/>
                  <a:pt x="1319" y="1312"/>
                  <a:pt x="1301" y="1327"/>
                </a:cubicBezTo>
                <a:cubicBezTo>
                  <a:pt x="1167" y="1439"/>
                  <a:pt x="999" y="1500"/>
                  <a:pt x="822" y="1500"/>
                </a:cubicBezTo>
                <a:cubicBezTo>
                  <a:pt x="622" y="1500"/>
                  <a:pt x="434" y="1422"/>
                  <a:pt x="292" y="1280"/>
                </a:cubicBezTo>
                <a:cubicBezTo>
                  <a:pt x="0" y="988"/>
                  <a:pt x="0" y="512"/>
                  <a:pt x="292" y="219"/>
                </a:cubicBezTo>
                <a:cubicBezTo>
                  <a:pt x="434" y="78"/>
                  <a:pt x="622" y="0"/>
                  <a:pt x="822" y="0"/>
                </a:cubicBezTo>
                <a:cubicBezTo>
                  <a:pt x="1023" y="0"/>
                  <a:pt x="1211" y="78"/>
                  <a:pt x="1353" y="219"/>
                </a:cubicBezTo>
                <a:cubicBezTo>
                  <a:pt x="1485" y="351"/>
                  <a:pt x="1557" y="520"/>
                  <a:pt x="1570" y="693"/>
                </a:cubicBezTo>
                <a:cubicBezTo>
                  <a:pt x="1586" y="904"/>
                  <a:pt x="1513" y="1119"/>
                  <a:pt x="1353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7D1311-8DE4-457D-8DE9-DAA522AC5A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16763" y="542944"/>
            <a:ext cx="408122" cy="408122"/>
          </a:xfrm>
          <a:prstGeom prst="rect">
            <a:avLst/>
          </a:prstGeom>
        </p:spPr>
      </p:pic>
      <p:sp>
        <p:nvSpPr>
          <p:cNvPr id="15" name="Freeform 75">
            <a:extLst>
              <a:ext uri="{FF2B5EF4-FFF2-40B4-BE49-F238E27FC236}">
                <a16:creationId xmlns:a16="http://schemas.microsoft.com/office/drawing/2014/main" id="{53299F36-723D-4BCA-B2E4-60C9ECE184A5}"/>
              </a:ext>
            </a:extLst>
          </p:cNvPr>
          <p:cNvSpPr>
            <a:spLocks/>
          </p:cNvSpPr>
          <p:nvPr/>
        </p:nvSpPr>
        <p:spPr bwMode="auto">
          <a:xfrm>
            <a:off x="8367939" y="2044629"/>
            <a:ext cx="721179" cy="1024128"/>
          </a:xfrm>
          <a:custGeom>
            <a:avLst/>
            <a:gdLst>
              <a:gd name="T0" fmla="*/ 1014 w 1975"/>
              <a:gd name="T1" fmla="*/ 1 h 2805"/>
              <a:gd name="T2" fmla="*/ 987 w 1975"/>
              <a:gd name="T3" fmla="*/ 0 h 2805"/>
              <a:gd name="T4" fmla="*/ 0 w 1975"/>
              <a:gd name="T5" fmla="*/ 988 h 2805"/>
              <a:gd name="T6" fmla="*/ 153 w 1975"/>
              <a:gd name="T7" fmla="*/ 1515 h 2805"/>
              <a:gd name="T8" fmla="*/ 961 w 1975"/>
              <a:gd name="T9" fmla="*/ 2791 h 2805"/>
              <a:gd name="T10" fmla="*/ 987 w 1975"/>
              <a:gd name="T11" fmla="*/ 2805 h 2805"/>
              <a:gd name="T12" fmla="*/ 1014 w 1975"/>
              <a:gd name="T13" fmla="*/ 2791 h 2805"/>
              <a:gd name="T14" fmla="*/ 1822 w 1975"/>
              <a:gd name="T15" fmla="*/ 1515 h 2805"/>
              <a:gd name="T16" fmla="*/ 1975 w 1975"/>
              <a:gd name="T17" fmla="*/ 988 h 2805"/>
              <a:gd name="T18" fmla="*/ 1014 w 1975"/>
              <a:gd name="T19" fmla="*/ 1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5" h="2805">
                <a:moveTo>
                  <a:pt x="1014" y="1"/>
                </a:moveTo>
                <a:cubicBezTo>
                  <a:pt x="1005" y="0"/>
                  <a:pt x="996" y="0"/>
                  <a:pt x="987" y="0"/>
                </a:cubicBezTo>
                <a:cubicBezTo>
                  <a:pt x="442" y="0"/>
                  <a:pt x="0" y="443"/>
                  <a:pt x="0" y="988"/>
                </a:cubicBezTo>
                <a:cubicBezTo>
                  <a:pt x="0" y="1182"/>
                  <a:pt x="56" y="1363"/>
                  <a:pt x="153" y="1515"/>
                </a:cubicBezTo>
                <a:cubicBezTo>
                  <a:pt x="961" y="2791"/>
                  <a:pt x="961" y="2791"/>
                  <a:pt x="961" y="2791"/>
                </a:cubicBezTo>
                <a:cubicBezTo>
                  <a:pt x="966" y="2799"/>
                  <a:pt x="976" y="2805"/>
                  <a:pt x="987" y="2805"/>
                </a:cubicBezTo>
                <a:cubicBezTo>
                  <a:pt x="998" y="2805"/>
                  <a:pt x="1008" y="2799"/>
                  <a:pt x="1014" y="2791"/>
                </a:cubicBezTo>
                <a:cubicBezTo>
                  <a:pt x="1822" y="1515"/>
                  <a:pt x="1822" y="1515"/>
                  <a:pt x="1822" y="1515"/>
                </a:cubicBezTo>
                <a:cubicBezTo>
                  <a:pt x="1918" y="1363"/>
                  <a:pt x="1975" y="1182"/>
                  <a:pt x="1975" y="988"/>
                </a:cubicBezTo>
                <a:cubicBezTo>
                  <a:pt x="1975" y="451"/>
                  <a:pt x="1547" y="15"/>
                  <a:pt x="1014" y="1"/>
                </a:cubicBezTo>
                <a:close/>
              </a:path>
            </a:pathLst>
          </a:custGeom>
          <a:solidFill>
            <a:srgbClr val="FEFA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76">
            <a:extLst>
              <a:ext uri="{FF2B5EF4-FFF2-40B4-BE49-F238E27FC236}">
                <a16:creationId xmlns:a16="http://schemas.microsoft.com/office/drawing/2014/main" id="{C194D291-8F96-45D7-83F8-96C48C19F364}"/>
              </a:ext>
            </a:extLst>
          </p:cNvPr>
          <p:cNvSpPr>
            <a:spLocks/>
          </p:cNvSpPr>
          <p:nvPr/>
        </p:nvSpPr>
        <p:spPr bwMode="auto">
          <a:xfrm>
            <a:off x="8428261" y="2145166"/>
            <a:ext cx="579088" cy="548257"/>
          </a:xfrm>
          <a:custGeom>
            <a:avLst/>
            <a:gdLst>
              <a:gd name="T0" fmla="*/ 1353 w 1586"/>
              <a:gd name="T1" fmla="*/ 1280 h 1500"/>
              <a:gd name="T2" fmla="*/ 1301 w 1586"/>
              <a:gd name="T3" fmla="*/ 1327 h 1500"/>
              <a:gd name="T4" fmla="*/ 822 w 1586"/>
              <a:gd name="T5" fmla="*/ 1500 h 1500"/>
              <a:gd name="T6" fmla="*/ 292 w 1586"/>
              <a:gd name="T7" fmla="*/ 1280 h 1500"/>
              <a:gd name="T8" fmla="*/ 292 w 1586"/>
              <a:gd name="T9" fmla="*/ 219 h 1500"/>
              <a:gd name="T10" fmla="*/ 822 w 1586"/>
              <a:gd name="T11" fmla="*/ 0 h 1500"/>
              <a:gd name="T12" fmla="*/ 1353 w 1586"/>
              <a:gd name="T13" fmla="*/ 219 h 1500"/>
              <a:gd name="T14" fmla="*/ 1570 w 1586"/>
              <a:gd name="T15" fmla="*/ 693 h 1500"/>
              <a:gd name="T16" fmla="*/ 1353 w 1586"/>
              <a:gd name="T17" fmla="*/ 128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6" h="1500">
                <a:moveTo>
                  <a:pt x="1353" y="1280"/>
                </a:moveTo>
                <a:cubicBezTo>
                  <a:pt x="1336" y="1297"/>
                  <a:pt x="1319" y="1312"/>
                  <a:pt x="1301" y="1327"/>
                </a:cubicBezTo>
                <a:cubicBezTo>
                  <a:pt x="1167" y="1439"/>
                  <a:pt x="999" y="1500"/>
                  <a:pt x="822" y="1500"/>
                </a:cubicBezTo>
                <a:cubicBezTo>
                  <a:pt x="622" y="1500"/>
                  <a:pt x="434" y="1422"/>
                  <a:pt x="292" y="1280"/>
                </a:cubicBezTo>
                <a:cubicBezTo>
                  <a:pt x="0" y="988"/>
                  <a:pt x="0" y="512"/>
                  <a:pt x="292" y="219"/>
                </a:cubicBezTo>
                <a:cubicBezTo>
                  <a:pt x="434" y="78"/>
                  <a:pt x="622" y="0"/>
                  <a:pt x="822" y="0"/>
                </a:cubicBezTo>
                <a:cubicBezTo>
                  <a:pt x="1023" y="0"/>
                  <a:pt x="1211" y="78"/>
                  <a:pt x="1353" y="219"/>
                </a:cubicBezTo>
                <a:cubicBezTo>
                  <a:pt x="1485" y="351"/>
                  <a:pt x="1557" y="520"/>
                  <a:pt x="1570" y="693"/>
                </a:cubicBezTo>
                <a:cubicBezTo>
                  <a:pt x="1586" y="904"/>
                  <a:pt x="1513" y="1119"/>
                  <a:pt x="1353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51D4662-E058-4E13-950C-CBFBB0A17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34721" y="2223861"/>
            <a:ext cx="387616" cy="387613"/>
          </a:xfrm>
          <a:prstGeom prst="rect">
            <a:avLst/>
          </a:prstGeom>
        </p:spPr>
      </p:pic>
      <p:sp>
        <p:nvSpPr>
          <p:cNvPr id="18" name="Freeform 75">
            <a:extLst>
              <a:ext uri="{FF2B5EF4-FFF2-40B4-BE49-F238E27FC236}">
                <a16:creationId xmlns:a16="http://schemas.microsoft.com/office/drawing/2014/main" id="{8FD2DD37-611E-4EBE-86EB-647B0AABC706}"/>
              </a:ext>
            </a:extLst>
          </p:cNvPr>
          <p:cNvSpPr>
            <a:spLocks/>
          </p:cNvSpPr>
          <p:nvPr/>
        </p:nvSpPr>
        <p:spPr bwMode="auto">
          <a:xfrm>
            <a:off x="5697967" y="3656713"/>
            <a:ext cx="721179" cy="1024128"/>
          </a:xfrm>
          <a:custGeom>
            <a:avLst/>
            <a:gdLst>
              <a:gd name="T0" fmla="*/ 1014 w 1975"/>
              <a:gd name="T1" fmla="*/ 1 h 2805"/>
              <a:gd name="T2" fmla="*/ 987 w 1975"/>
              <a:gd name="T3" fmla="*/ 0 h 2805"/>
              <a:gd name="T4" fmla="*/ 0 w 1975"/>
              <a:gd name="T5" fmla="*/ 988 h 2805"/>
              <a:gd name="T6" fmla="*/ 153 w 1975"/>
              <a:gd name="T7" fmla="*/ 1515 h 2805"/>
              <a:gd name="T8" fmla="*/ 961 w 1975"/>
              <a:gd name="T9" fmla="*/ 2791 h 2805"/>
              <a:gd name="T10" fmla="*/ 987 w 1975"/>
              <a:gd name="T11" fmla="*/ 2805 h 2805"/>
              <a:gd name="T12" fmla="*/ 1014 w 1975"/>
              <a:gd name="T13" fmla="*/ 2791 h 2805"/>
              <a:gd name="T14" fmla="*/ 1822 w 1975"/>
              <a:gd name="T15" fmla="*/ 1515 h 2805"/>
              <a:gd name="T16" fmla="*/ 1975 w 1975"/>
              <a:gd name="T17" fmla="*/ 988 h 2805"/>
              <a:gd name="T18" fmla="*/ 1014 w 1975"/>
              <a:gd name="T19" fmla="*/ 1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5" h="2805">
                <a:moveTo>
                  <a:pt x="1014" y="1"/>
                </a:moveTo>
                <a:cubicBezTo>
                  <a:pt x="1005" y="0"/>
                  <a:pt x="996" y="0"/>
                  <a:pt x="987" y="0"/>
                </a:cubicBezTo>
                <a:cubicBezTo>
                  <a:pt x="442" y="0"/>
                  <a:pt x="0" y="443"/>
                  <a:pt x="0" y="988"/>
                </a:cubicBezTo>
                <a:cubicBezTo>
                  <a:pt x="0" y="1182"/>
                  <a:pt x="56" y="1363"/>
                  <a:pt x="153" y="1515"/>
                </a:cubicBezTo>
                <a:cubicBezTo>
                  <a:pt x="961" y="2791"/>
                  <a:pt x="961" y="2791"/>
                  <a:pt x="961" y="2791"/>
                </a:cubicBezTo>
                <a:cubicBezTo>
                  <a:pt x="966" y="2799"/>
                  <a:pt x="976" y="2805"/>
                  <a:pt x="987" y="2805"/>
                </a:cubicBezTo>
                <a:cubicBezTo>
                  <a:pt x="998" y="2805"/>
                  <a:pt x="1008" y="2799"/>
                  <a:pt x="1014" y="2791"/>
                </a:cubicBezTo>
                <a:cubicBezTo>
                  <a:pt x="1822" y="1515"/>
                  <a:pt x="1822" y="1515"/>
                  <a:pt x="1822" y="1515"/>
                </a:cubicBezTo>
                <a:cubicBezTo>
                  <a:pt x="1918" y="1363"/>
                  <a:pt x="1975" y="1182"/>
                  <a:pt x="1975" y="988"/>
                </a:cubicBezTo>
                <a:cubicBezTo>
                  <a:pt x="1975" y="451"/>
                  <a:pt x="1547" y="15"/>
                  <a:pt x="1014" y="1"/>
                </a:cubicBezTo>
                <a:close/>
              </a:path>
            </a:pathLst>
          </a:custGeom>
          <a:solidFill>
            <a:srgbClr val="EC80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76">
            <a:extLst>
              <a:ext uri="{FF2B5EF4-FFF2-40B4-BE49-F238E27FC236}">
                <a16:creationId xmlns:a16="http://schemas.microsoft.com/office/drawing/2014/main" id="{8562F474-AD76-458F-AB67-893DEF7AA3C4}"/>
              </a:ext>
            </a:extLst>
          </p:cNvPr>
          <p:cNvSpPr>
            <a:spLocks/>
          </p:cNvSpPr>
          <p:nvPr/>
        </p:nvSpPr>
        <p:spPr bwMode="auto">
          <a:xfrm>
            <a:off x="5758289" y="3757250"/>
            <a:ext cx="579088" cy="548257"/>
          </a:xfrm>
          <a:custGeom>
            <a:avLst/>
            <a:gdLst>
              <a:gd name="T0" fmla="*/ 1353 w 1586"/>
              <a:gd name="T1" fmla="*/ 1280 h 1500"/>
              <a:gd name="T2" fmla="*/ 1301 w 1586"/>
              <a:gd name="T3" fmla="*/ 1327 h 1500"/>
              <a:gd name="T4" fmla="*/ 822 w 1586"/>
              <a:gd name="T5" fmla="*/ 1500 h 1500"/>
              <a:gd name="T6" fmla="*/ 292 w 1586"/>
              <a:gd name="T7" fmla="*/ 1280 h 1500"/>
              <a:gd name="T8" fmla="*/ 292 w 1586"/>
              <a:gd name="T9" fmla="*/ 219 h 1500"/>
              <a:gd name="T10" fmla="*/ 822 w 1586"/>
              <a:gd name="T11" fmla="*/ 0 h 1500"/>
              <a:gd name="T12" fmla="*/ 1353 w 1586"/>
              <a:gd name="T13" fmla="*/ 219 h 1500"/>
              <a:gd name="T14" fmla="*/ 1570 w 1586"/>
              <a:gd name="T15" fmla="*/ 693 h 1500"/>
              <a:gd name="T16" fmla="*/ 1353 w 1586"/>
              <a:gd name="T17" fmla="*/ 128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6" h="1500">
                <a:moveTo>
                  <a:pt x="1353" y="1280"/>
                </a:moveTo>
                <a:cubicBezTo>
                  <a:pt x="1336" y="1297"/>
                  <a:pt x="1319" y="1312"/>
                  <a:pt x="1301" y="1327"/>
                </a:cubicBezTo>
                <a:cubicBezTo>
                  <a:pt x="1167" y="1439"/>
                  <a:pt x="999" y="1500"/>
                  <a:pt x="822" y="1500"/>
                </a:cubicBezTo>
                <a:cubicBezTo>
                  <a:pt x="622" y="1500"/>
                  <a:pt x="434" y="1422"/>
                  <a:pt x="292" y="1280"/>
                </a:cubicBezTo>
                <a:cubicBezTo>
                  <a:pt x="0" y="988"/>
                  <a:pt x="0" y="512"/>
                  <a:pt x="292" y="219"/>
                </a:cubicBezTo>
                <a:cubicBezTo>
                  <a:pt x="434" y="78"/>
                  <a:pt x="622" y="0"/>
                  <a:pt x="822" y="0"/>
                </a:cubicBezTo>
                <a:cubicBezTo>
                  <a:pt x="1023" y="0"/>
                  <a:pt x="1211" y="78"/>
                  <a:pt x="1353" y="219"/>
                </a:cubicBezTo>
                <a:cubicBezTo>
                  <a:pt x="1485" y="351"/>
                  <a:pt x="1557" y="520"/>
                  <a:pt x="1570" y="693"/>
                </a:cubicBezTo>
                <a:cubicBezTo>
                  <a:pt x="1586" y="904"/>
                  <a:pt x="1513" y="1119"/>
                  <a:pt x="1353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8DBF664-10F1-422C-8AF3-5695C9B9C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6737" y="3818469"/>
            <a:ext cx="425818" cy="425818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4585398A-2E08-4D4A-95AB-7352CE3D1B26}"/>
              </a:ext>
            </a:extLst>
          </p:cNvPr>
          <p:cNvSpPr>
            <a:spLocks/>
          </p:cNvSpPr>
          <p:nvPr/>
        </p:nvSpPr>
        <p:spPr bwMode="auto">
          <a:xfrm>
            <a:off x="8388885" y="5330377"/>
            <a:ext cx="721179" cy="1024128"/>
          </a:xfrm>
          <a:custGeom>
            <a:avLst/>
            <a:gdLst>
              <a:gd name="T0" fmla="*/ 1014 w 1975"/>
              <a:gd name="T1" fmla="*/ 1 h 2805"/>
              <a:gd name="T2" fmla="*/ 987 w 1975"/>
              <a:gd name="T3" fmla="*/ 0 h 2805"/>
              <a:gd name="T4" fmla="*/ 0 w 1975"/>
              <a:gd name="T5" fmla="*/ 988 h 2805"/>
              <a:gd name="T6" fmla="*/ 153 w 1975"/>
              <a:gd name="T7" fmla="*/ 1515 h 2805"/>
              <a:gd name="T8" fmla="*/ 961 w 1975"/>
              <a:gd name="T9" fmla="*/ 2791 h 2805"/>
              <a:gd name="T10" fmla="*/ 987 w 1975"/>
              <a:gd name="T11" fmla="*/ 2805 h 2805"/>
              <a:gd name="T12" fmla="*/ 1014 w 1975"/>
              <a:gd name="T13" fmla="*/ 2791 h 2805"/>
              <a:gd name="T14" fmla="*/ 1822 w 1975"/>
              <a:gd name="T15" fmla="*/ 1515 h 2805"/>
              <a:gd name="T16" fmla="*/ 1975 w 1975"/>
              <a:gd name="T17" fmla="*/ 988 h 2805"/>
              <a:gd name="T18" fmla="*/ 1014 w 1975"/>
              <a:gd name="T19" fmla="*/ 1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5" h="2805">
                <a:moveTo>
                  <a:pt x="1014" y="1"/>
                </a:moveTo>
                <a:cubicBezTo>
                  <a:pt x="1005" y="0"/>
                  <a:pt x="996" y="0"/>
                  <a:pt x="987" y="0"/>
                </a:cubicBezTo>
                <a:cubicBezTo>
                  <a:pt x="442" y="0"/>
                  <a:pt x="0" y="443"/>
                  <a:pt x="0" y="988"/>
                </a:cubicBezTo>
                <a:cubicBezTo>
                  <a:pt x="0" y="1182"/>
                  <a:pt x="56" y="1363"/>
                  <a:pt x="153" y="1515"/>
                </a:cubicBezTo>
                <a:cubicBezTo>
                  <a:pt x="961" y="2791"/>
                  <a:pt x="961" y="2791"/>
                  <a:pt x="961" y="2791"/>
                </a:cubicBezTo>
                <a:cubicBezTo>
                  <a:pt x="966" y="2799"/>
                  <a:pt x="976" y="2805"/>
                  <a:pt x="987" y="2805"/>
                </a:cubicBezTo>
                <a:cubicBezTo>
                  <a:pt x="998" y="2805"/>
                  <a:pt x="1008" y="2799"/>
                  <a:pt x="1014" y="2791"/>
                </a:cubicBezTo>
                <a:cubicBezTo>
                  <a:pt x="1822" y="1515"/>
                  <a:pt x="1822" y="1515"/>
                  <a:pt x="1822" y="1515"/>
                </a:cubicBezTo>
                <a:cubicBezTo>
                  <a:pt x="1918" y="1363"/>
                  <a:pt x="1975" y="1182"/>
                  <a:pt x="1975" y="988"/>
                </a:cubicBezTo>
                <a:cubicBezTo>
                  <a:pt x="1975" y="451"/>
                  <a:pt x="1547" y="15"/>
                  <a:pt x="1014" y="1"/>
                </a:cubicBezTo>
                <a:close/>
              </a:path>
            </a:pathLst>
          </a:custGeom>
          <a:solidFill>
            <a:srgbClr val="F505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76">
            <a:extLst>
              <a:ext uri="{FF2B5EF4-FFF2-40B4-BE49-F238E27FC236}">
                <a16:creationId xmlns:a16="http://schemas.microsoft.com/office/drawing/2014/main" id="{64D09FBA-12C0-47AD-8BAC-C1501F167ADC}"/>
              </a:ext>
            </a:extLst>
          </p:cNvPr>
          <p:cNvSpPr>
            <a:spLocks/>
          </p:cNvSpPr>
          <p:nvPr/>
        </p:nvSpPr>
        <p:spPr bwMode="auto">
          <a:xfrm>
            <a:off x="8449207" y="5430914"/>
            <a:ext cx="579088" cy="548257"/>
          </a:xfrm>
          <a:custGeom>
            <a:avLst/>
            <a:gdLst>
              <a:gd name="T0" fmla="*/ 1353 w 1586"/>
              <a:gd name="T1" fmla="*/ 1280 h 1500"/>
              <a:gd name="T2" fmla="*/ 1301 w 1586"/>
              <a:gd name="T3" fmla="*/ 1327 h 1500"/>
              <a:gd name="T4" fmla="*/ 822 w 1586"/>
              <a:gd name="T5" fmla="*/ 1500 h 1500"/>
              <a:gd name="T6" fmla="*/ 292 w 1586"/>
              <a:gd name="T7" fmla="*/ 1280 h 1500"/>
              <a:gd name="T8" fmla="*/ 292 w 1586"/>
              <a:gd name="T9" fmla="*/ 219 h 1500"/>
              <a:gd name="T10" fmla="*/ 822 w 1586"/>
              <a:gd name="T11" fmla="*/ 0 h 1500"/>
              <a:gd name="T12" fmla="*/ 1353 w 1586"/>
              <a:gd name="T13" fmla="*/ 219 h 1500"/>
              <a:gd name="T14" fmla="*/ 1570 w 1586"/>
              <a:gd name="T15" fmla="*/ 693 h 1500"/>
              <a:gd name="T16" fmla="*/ 1353 w 1586"/>
              <a:gd name="T17" fmla="*/ 128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6" h="1500">
                <a:moveTo>
                  <a:pt x="1353" y="1280"/>
                </a:moveTo>
                <a:cubicBezTo>
                  <a:pt x="1336" y="1297"/>
                  <a:pt x="1319" y="1312"/>
                  <a:pt x="1301" y="1327"/>
                </a:cubicBezTo>
                <a:cubicBezTo>
                  <a:pt x="1167" y="1439"/>
                  <a:pt x="999" y="1500"/>
                  <a:pt x="822" y="1500"/>
                </a:cubicBezTo>
                <a:cubicBezTo>
                  <a:pt x="622" y="1500"/>
                  <a:pt x="434" y="1422"/>
                  <a:pt x="292" y="1280"/>
                </a:cubicBezTo>
                <a:cubicBezTo>
                  <a:pt x="0" y="988"/>
                  <a:pt x="0" y="512"/>
                  <a:pt x="292" y="219"/>
                </a:cubicBezTo>
                <a:cubicBezTo>
                  <a:pt x="434" y="78"/>
                  <a:pt x="622" y="0"/>
                  <a:pt x="822" y="0"/>
                </a:cubicBezTo>
                <a:cubicBezTo>
                  <a:pt x="1023" y="0"/>
                  <a:pt x="1211" y="78"/>
                  <a:pt x="1353" y="219"/>
                </a:cubicBezTo>
                <a:cubicBezTo>
                  <a:pt x="1485" y="351"/>
                  <a:pt x="1557" y="520"/>
                  <a:pt x="1570" y="693"/>
                </a:cubicBezTo>
                <a:cubicBezTo>
                  <a:pt x="1586" y="904"/>
                  <a:pt x="1513" y="1119"/>
                  <a:pt x="1353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2D4F888-0444-4B39-93F6-5D6F1E51CD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57090" y="5491318"/>
            <a:ext cx="365247" cy="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5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EFEFD8-812A-4219-898C-62D1B2C9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 Call to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0FD017-06F1-43B0-8D3D-C986A4A0F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506648"/>
            <a:ext cx="509219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Lead and engage in conversations on race and equity</a:t>
            </a:r>
            <a:endParaRPr lang="en-US" sz="2000" dirty="0">
              <a:cs typeface="Calibri"/>
            </a:endParaRPr>
          </a:p>
          <a:p>
            <a:pPr marL="28575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Confirm the strategic framework, organizational structure and commitment to their use to lead with RACE in all areas of government and the community</a:t>
            </a:r>
            <a:endParaRPr lang="en-US" sz="2000">
              <a:cs typeface="Calibri"/>
            </a:endParaRPr>
          </a:p>
          <a:p>
            <a:pPr marL="28575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and promote the use of the Equity Lens in decision making and the Race &amp; Ethnicity and Census Demographic Dashboards as a data source</a:t>
            </a:r>
            <a:endParaRPr lang="en-US" sz="2000" dirty="0">
              <a:cs typeface="Calibri"/>
            </a:endParaRPr>
          </a:p>
          <a:p>
            <a:pPr marL="28575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Report on and present the outcomes of Normalizing, Organizing and Operationalizing Racial Equity</a:t>
            </a:r>
            <a:endParaRPr lang="en-US" sz="2000" dirty="0">
              <a:cs typeface="Calibri"/>
            </a:endParaRPr>
          </a:p>
        </p:txBody>
      </p:sp>
      <p:sp>
        <p:nvSpPr>
          <p:cNvPr id="96" name="Oval 9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80EB21-6030-4772-8839-0B71F6149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1436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8" name="Arc 10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3B6E3F99-527F-4175-933F-7C4A400704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103" r="26898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46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B9CF24-73DE-4521-924F-C21641C74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7224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F258E6A-5EA1-4031-8FB1-A95C95DD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Ultimate Measure of Success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57BAFA-70DE-4F17-BB09-43B46D10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>
                <a:solidFill>
                  <a:srgbClr val="FFFFFF"/>
                </a:solidFill>
              </a:rPr>
              <a:t>Racial Equity is who we are.  It is just what we do as a matter of practice and standard operating procedure.</a:t>
            </a:r>
          </a:p>
          <a:p>
            <a:pPr marL="0" indent="0">
              <a:buNone/>
            </a:pPr>
            <a:endParaRPr lang="en-US" sz="2000" b="1" i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b="1" i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b="1" i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b="1" i="1">
              <a:solidFill>
                <a:srgbClr val="FFFFFF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B5CDB78-0635-42D3-9EE7-1A7774CDB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372" r="2" b="85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23584-2994-45FD-9BA3-8A6027A42F45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theagiletimes.com/how-agile-mindset-enlightens-subconscious-min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7FFE1393E2540876A194A9777EE4F" ma:contentTypeVersion="20" ma:contentTypeDescription="Create a new document." ma:contentTypeScope="" ma:versionID="e501874fd9712cf7ddff1a3b5a8311ba">
  <xsd:schema xmlns:xsd="http://www.w3.org/2001/XMLSchema" xmlns:xs="http://www.w3.org/2001/XMLSchema" xmlns:p="http://schemas.microsoft.com/office/2006/metadata/properties" xmlns:ns3="3a1c5dce-1f75-48bc-97f1-b72b2b99581e" xmlns:ns4="c3d24056-b740-4533-9556-9fce52736681" targetNamespace="http://schemas.microsoft.com/office/2006/metadata/properties" ma:root="true" ma:fieldsID="5bccf0a9359abdbbcdfa45f9dc16b1d3" ns3:_="" ns4:_="">
    <xsd:import namespace="3a1c5dce-1f75-48bc-97f1-b72b2b99581e"/>
    <xsd:import namespace="c3d24056-b740-4533-9556-9fce527366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c5dce-1f75-48bc-97f1-b72b2b9958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24056-b740-4533-9556-9fce52736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89badf8-0cd2-4e7b-b9e9-f8f3d3755954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B4353D-BEC8-4045-A9CB-5C6AA0E53A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3d24056-b740-4533-9556-9fce52736681"/>
    <ds:schemaRef ds:uri="3a1c5dce-1f75-48bc-97f1-b72b2b99581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6E79CE3-000C-4AE3-93B4-00B113787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c5dce-1f75-48bc-97f1-b72b2b99581e"/>
    <ds:schemaRef ds:uri="c3d24056-b740-4533-9556-9fce52736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39FCF-7423-48B1-901F-42F7FBAC202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0A349FE-E123-4C48-915C-F403BA2ED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681</Words>
  <Application>Microsoft Office PowerPoint</Application>
  <PresentationFormat>Widescreen</PresentationFormat>
  <Paragraphs>118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Advancing Racial Equity In Government</vt:lpstr>
      <vt:lpstr>Arlington County’s Racial Equity Framework</vt:lpstr>
      <vt:lpstr>Our Primary Objectives</vt:lpstr>
      <vt:lpstr>PowerPoint Presentation</vt:lpstr>
      <vt:lpstr>Making Strides In 2022...</vt:lpstr>
      <vt:lpstr>Taking Steps In 2023</vt:lpstr>
      <vt:lpstr>Leaders Call to Action</vt:lpstr>
      <vt:lpstr>Ultimate Measure of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Racial Equity In Government</dc:title>
  <dc:creator>Samia Byrd</dc:creator>
  <cp:lastModifiedBy>Amber Barnett</cp:lastModifiedBy>
  <cp:revision>89</cp:revision>
  <dcterms:created xsi:type="dcterms:W3CDTF">2021-09-27T22:07:35Z</dcterms:created>
  <dcterms:modified xsi:type="dcterms:W3CDTF">2023-02-16T17:21:01Z</dcterms:modified>
</cp:coreProperties>
</file>