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44"/>
  </p:notesMasterIdLst>
  <p:sldIdLst>
    <p:sldId id="256" r:id="rId6"/>
    <p:sldId id="279" r:id="rId7"/>
    <p:sldId id="307" r:id="rId8"/>
    <p:sldId id="294" r:id="rId9"/>
    <p:sldId id="322" r:id="rId10"/>
    <p:sldId id="348" r:id="rId11"/>
    <p:sldId id="323" r:id="rId12"/>
    <p:sldId id="341" r:id="rId13"/>
    <p:sldId id="342" r:id="rId14"/>
    <p:sldId id="343" r:id="rId15"/>
    <p:sldId id="350" r:id="rId16"/>
    <p:sldId id="338" r:id="rId17"/>
    <p:sldId id="340" r:id="rId18"/>
    <p:sldId id="344" r:id="rId19"/>
    <p:sldId id="345" r:id="rId20"/>
    <p:sldId id="352" r:id="rId21"/>
    <p:sldId id="347" r:id="rId22"/>
    <p:sldId id="353" r:id="rId23"/>
    <p:sldId id="351" r:id="rId24"/>
    <p:sldId id="339" r:id="rId25"/>
    <p:sldId id="337" r:id="rId26"/>
    <p:sldId id="333" r:id="rId27"/>
    <p:sldId id="309" r:id="rId28"/>
    <p:sldId id="326" r:id="rId29"/>
    <p:sldId id="295" r:id="rId30"/>
    <p:sldId id="308" r:id="rId31"/>
    <p:sldId id="329" r:id="rId32"/>
    <p:sldId id="297" r:id="rId33"/>
    <p:sldId id="303" r:id="rId34"/>
    <p:sldId id="328" r:id="rId35"/>
    <p:sldId id="334" r:id="rId36"/>
    <p:sldId id="300" r:id="rId37"/>
    <p:sldId id="355" r:id="rId38"/>
    <p:sldId id="312" r:id="rId39"/>
    <p:sldId id="313" r:id="rId40"/>
    <p:sldId id="317" r:id="rId41"/>
    <p:sldId id="321" r:id="rId42"/>
    <p:sldId id="354"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Lusk" initials="PL" lastIdx="2" clrIdx="0">
    <p:extLst>
      <p:ext uri="{19B8F6BF-5375-455C-9EA6-DF929625EA0E}">
        <p15:presenceInfo xmlns:p15="http://schemas.microsoft.com/office/powerpoint/2012/main" userId="S::plusk@arlingtonva.us::32777bee-8fd1-4cc0-9e53-ab34203c44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8" autoAdjust="0"/>
    <p:restoredTop sz="94660"/>
  </p:normalViewPr>
  <p:slideViewPr>
    <p:cSldViewPr snapToGrid="0">
      <p:cViewPr varScale="1">
        <p:scale>
          <a:sx n="108" d="100"/>
          <a:sy n="108" d="100"/>
        </p:scale>
        <p:origin x="4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48D0A4-A682-4961-977D-27078F182598}" type="datetimeFigureOut">
              <a:rPr lang="en-US"/>
              <a:t>12/10/2020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E6A500-5040-4957-96DF-249D1D0B4599}" type="slidenum">
              <a:rPr lang="en-US"/>
              <a:t>‹#›</a:t>
            </a:fld>
            <a:endParaRPr lang="en-US"/>
          </a:p>
        </p:txBody>
      </p:sp>
    </p:spTree>
    <p:extLst>
      <p:ext uri="{BB962C8B-B14F-4D97-AF65-F5344CB8AC3E}">
        <p14:creationId xmlns:p14="http://schemas.microsoft.com/office/powerpoint/2010/main" val="1196043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E6A500-5040-4957-96DF-249D1D0B4599}" type="slidenum">
              <a:rPr lang="en-US" smtClean="0"/>
              <a:t>26</a:t>
            </a:fld>
            <a:endParaRPr lang="en-US"/>
          </a:p>
        </p:txBody>
      </p:sp>
    </p:spTree>
    <p:extLst>
      <p:ext uri="{BB962C8B-B14F-4D97-AF65-F5344CB8AC3E}">
        <p14:creationId xmlns:p14="http://schemas.microsoft.com/office/powerpoint/2010/main" val="10624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D03321-CF03-44C4-898A-BFEEE0C631CB}" type="datetimeFigureOut">
              <a:rPr lang="en-US" smtClean="0"/>
              <a:t>12/10/2020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FC0530B-3296-4343-BFA5-C87BA8020EB8}"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473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03321-CF03-44C4-898A-BFEEE0C631CB}"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530B-3296-4343-BFA5-C87BA8020EB8}"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736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03321-CF03-44C4-898A-BFEEE0C631CB}"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530B-3296-4343-BFA5-C87BA8020EB8}"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1548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03321-CF03-44C4-898A-BFEEE0C631CB}"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530B-3296-4343-BFA5-C87BA8020EB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5969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D03321-CF03-44C4-898A-BFEEE0C631CB}" type="datetimeFigureOut">
              <a:rPr lang="en-US" smtClean="0"/>
              <a:t>12/10/2020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0530B-3296-4343-BFA5-C87BA8020EB8}"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862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D03321-CF03-44C4-898A-BFEEE0C631CB}" type="datetimeFigureOut">
              <a:rPr lang="en-US" smtClean="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0530B-3296-4343-BFA5-C87BA8020EB8}"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13227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D03321-CF03-44C4-898A-BFEEE0C631CB}" type="datetimeFigureOut">
              <a:rPr lang="en-US" smtClean="0"/>
              <a:t>12/10/2020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C0530B-3296-4343-BFA5-C87BA8020EB8}"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46613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D03321-CF03-44C4-898A-BFEEE0C631CB}" type="datetimeFigureOut">
              <a:rPr lang="en-US" smtClean="0"/>
              <a:t>12/10/2020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C0530B-3296-4343-BFA5-C87BA8020EB8}"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6423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03321-CF03-44C4-898A-BFEEE0C631CB}" type="datetimeFigureOut">
              <a:rPr lang="en-US" smtClean="0"/>
              <a:t>12/10/2020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C0530B-3296-4343-BFA5-C87BA8020EB8}" type="slidenum">
              <a:rPr lang="en-US" smtClean="0"/>
              <a:t>‹#›</a:t>
            </a:fld>
            <a:endParaRPr lang="en-US"/>
          </a:p>
        </p:txBody>
      </p:sp>
    </p:spTree>
    <p:extLst>
      <p:ext uri="{BB962C8B-B14F-4D97-AF65-F5344CB8AC3E}">
        <p14:creationId xmlns:p14="http://schemas.microsoft.com/office/powerpoint/2010/main" val="3246457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D03321-CF03-44C4-898A-BFEEE0C631CB}" type="datetimeFigureOut">
              <a:rPr lang="en-US" smtClean="0"/>
              <a:t>12/10/2020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0530B-3296-4343-BFA5-C87BA8020EB8}"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4851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8D03321-CF03-44C4-898A-BFEEE0C631CB}" type="datetimeFigureOut">
              <a:rPr lang="en-US" smtClean="0"/>
              <a:t>12/10/2020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FC0530B-3296-4343-BFA5-C87BA8020EB8}"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9764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8D03321-CF03-44C4-898A-BFEEE0C631CB}" type="datetimeFigureOut">
              <a:rPr lang="en-US" smtClean="0"/>
              <a:t>12/10/2020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FC0530B-3296-4343-BFA5-C87BA8020EB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9858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commissions.arlingtonva.us/wp-content/uploads/sites/5/2020/12/Loudoun-7.5-Parks-Recreation-Facilities-Grounds-Maintenance-Plan.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commissions.arlingtonva.us/wp-content/uploads/sites/5/2020/12/Alexandria-Turf-Maintenance-System-pres_111617.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rlingtonva.s3.amazonaws.com/wp-content/uploads/sites/18/2018/11/C-Adopted-General-Government-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2672C78A-F5ED-4983-A3F6-56E3B63BD98A}"/>
              </a:ext>
            </a:extLst>
          </p:cNvPr>
          <p:cNvSpPr>
            <a:spLocks noGrp="1"/>
          </p:cNvSpPr>
          <p:nvPr>
            <p:ph type="ctrTitle"/>
          </p:nvPr>
        </p:nvSpPr>
        <p:spPr>
          <a:xfrm>
            <a:off x="1452617" y="1048172"/>
            <a:ext cx="4176384" cy="2380828"/>
          </a:xfrm>
        </p:spPr>
        <p:txBody>
          <a:bodyPr>
            <a:normAutofit/>
          </a:bodyPr>
          <a:lstStyle/>
          <a:p>
            <a:r>
              <a:rPr lang="en-US" sz="4800" dirty="0"/>
              <a:t>Field Fund Working Group</a:t>
            </a:r>
          </a:p>
        </p:txBody>
      </p:sp>
      <p:sp>
        <p:nvSpPr>
          <p:cNvPr id="3" name="Subtitle 2">
            <a:extLst>
              <a:ext uri="{FF2B5EF4-FFF2-40B4-BE49-F238E27FC236}">
                <a16:creationId xmlns:a16="http://schemas.microsoft.com/office/drawing/2014/main" id="{13FB8890-8E81-4412-9122-58AECE579739}"/>
              </a:ext>
            </a:extLst>
          </p:cNvPr>
          <p:cNvSpPr>
            <a:spLocks noGrp="1"/>
          </p:cNvSpPr>
          <p:nvPr>
            <p:ph type="subTitle" idx="1"/>
          </p:nvPr>
        </p:nvSpPr>
        <p:spPr>
          <a:xfrm>
            <a:off x="1452617" y="3531204"/>
            <a:ext cx="4171479" cy="1610643"/>
          </a:xfrm>
        </p:spPr>
        <p:txBody>
          <a:bodyPr>
            <a:normAutofit/>
          </a:bodyPr>
          <a:lstStyle/>
          <a:p>
            <a:r>
              <a:rPr lang="en-US" sz="1600"/>
              <a:t>Meeting #4</a:t>
            </a:r>
          </a:p>
          <a:p>
            <a:r>
              <a:rPr lang="en-US" sz="1600"/>
              <a:t>December 9, 2020</a:t>
            </a:r>
          </a:p>
          <a:p>
            <a:r>
              <a:rPr lang="en-US" sz="1600"/>
              <a:t>Virtual Meeting</a:t>
            </a:r>
          </a:p>
        </p:txBody>
      </p:sp>
      <p:cxnSp>
        <p:nvCxnSpPr>
          <p:cNvPr id="27" name="Straight Connector 26">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Picture 6" descr="A picture containing grass, outdoor, baseball, bat&#10;&#10;Description automatically generated">
            <a:extLst>
              <a:ext uri="{FF2B5EF4-FFF2-40B4-BE49-F238E27FC236}">
                <a16:creationId xmlns:a16="http://schemas.microsoft.com/office/drawing/2014/main" id="{72FF2995-64CE-41E6-A1F6-2455C9577E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4190" y="1202082"/>
            <a:ext cx="6267413" cy="3525419"/>
          </a:xfrm>
          <a:prstGeom prst="rect">
            <a:avLst/>
          </a:prstGeom>
        </p:spPr>
      </p:pic>
      <p:pic>
        <p:nvPicPr>
          <p:cNvPr id="29" name="Picture 28">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1" name="Straight Connector 30">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8476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58E37-1477-4C17-9ED4-D9DC2E0023EE}"/>
              </a:ext>
            </a:extLst>
          </p:cNvPr>
          <p:cNvSpPr>
            <a:spLocks noGrp="1"/>
          </p:cNvSpPr>
          <p:nvPr>
            <p:ph type="title"/>
          </p:nvPr>
        </p:nvSpPr>
        <p:spPr/>
        <p:txBody>
          <a:bodyPr/>
          <a:lstStyle/>
          <a:p>
            <a:pPr algn="ctr"/>
            <a:r>
              <a:rPr lang="en-US" dirty="0"/>
              <a:t>Benchmarking - Fairfax</a:t>
            </a:r>
          </a:p>
        </p:txBody>
      </p:sp>
      <p:sp>
        <p:nvSpPr>
          <p:cNvPr id="3" name="Content Placeholder 2">
            <a:extLst>
              <a:ext uri="{FF2B5EF4-FFF2-40B4-BE49-F238E27FC236}">
                <a16:creationId xmlns:a16="http://schemas.microsoft.com/office/drawing/2014/main" id="{C3A4FC40-B7F1-412F-B69A-1F5F816A7D8C}"/>
              </a:ext>
            </a:extLst>
          </p:cNvPr>
          <p:cNvSpPr>
            <a:spLocks noGrp="1"/>
          </p:cNvSpPr>
          <p:nvPr>
            <p:ph idx="1"/>
          </p:nvPr>
        </p:nvSpPr>
        <p:spPr/>
        <p:txBody>
          <a:bodyPr/>
          <a:lstStyle/>
          <a:p>
            <a:r>
              <a:rPr lang="en-US" dirty="0"/>
              <a:t>Athletic Services Fee – Synthetic Field Replacement</a:t>
            </a:r>
          </a:p>
          <a:p>
            <a:pPr lvl="1"/>
            <a:r>
              <a:rPr lang="en-US" dirty="0"/>
              <a:t>95 synthetic fields in Fairfax County</a:t>
            </a:r>
          </a:p>
          <a:p>
            <a:pPr lvl="2"/>
            <a:r>
              <a:rPr lang="en-US" dirty="0"/>
              <a:t>24 FCPS</a:t>
            </a:r>
          </a:p>
          <a:p>
            <a:pPr lvl="2"/>
            <a:r>
              <a:rPr lang="en-US" dirty="0"/>
              <a:t>71 Park Authority</a:t>
            </a:r>
          </a:p>
          <a:p>
            <a:r>
              <a:rPr lang="en-US" dirty="0"/>
              <a:t>Establish replacement cycle over 10 year period</a:t>
            </a:r>
          </a:p>
          <a:p>
            <a:r>
              <a:rPr lang="en-US" dirty="0"/>
              <a:t>$2,250,000 is included for the turf field replacement program</a:t>
            </a:r>
          </a:p>
          <a:p>
            <a:pPr lvl="1"/>
            <a:r>
              <a:rPr lang="en-US" dirty="0"/>
              <a:t>$1,450,000 General Fund</a:t>
            </a:r>
          </a:p>
          <a:p>
            <a:pPr lvl="1"/>
            <a:r>
              <a:rPr lang="en-US" dirty="0"/>
              <a:t>$800,000 from the Athletic Services Fee</a:t>
            </a:r>
          </a:p>
          <a:p>
            <a:endParaRPr lang="en-US" dirty="0"/>
          </a:p>
        </p:txBody>
      </p:sp>
    </p:spTree>
    <p:extLst>
      <p:ext uri="{BB962C8B-B14F-4D97-AF65-F5344CB8AC3E}">
        <p14:creationId xmlns:p14="http://schemas.microsoft.com/office/powerpoint/2010/main" val="1345562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BD251-7CFE-418C-AB30-ED4BC26C9757}"/>
              </a:ext>
            </a:extLst>
          </p:cNvPr>
          <p:cNvSpPr>
            <a:spLocks noGrp="1"/>
          </p:cNvSpPr>
          <p:nvPr>
            <p:ph type="title"/>
          </p:nvPr>
        </p:nvSpPr>
        <p:spPr/>
        <p:txBody>
          <a:bodyPr/>
          <a:lstStyle/>
          <a:p>
            <a:pPr algn="ctr"/>
            <a:r>
              <a:rPr lang="en-US" dirty="0"/>
              <a:t>Benchmarking – Fairfax Field Classifications</a:t>
            </a:r>
          </a:p>
        </p:txBody>
      </p:sp>
      <p:sp>
        <p:nvSpPr>
          <p:cNvPr id="3" name="Content Placeholder 2">
            <a:extLst>
              <a:ext uri="{FF2B5EF4-FFF2-40B4-BE49-F238E27FC236}">
                <a16:creationId xmlns:a16="http://schemas.microsoft.com/office/drawing/2014/main" id="{459FA2AD-250D-47C0-95C7-48AE885098B4}"/>
              </a:ext>
            </a:extLst>
          </p:cNvPr>
          <p:cNvSpPr>
            <a:spLocks noGrp="1"/>
          </p:cNvSpPr>
          <p:nvPr>
            <p:ph idx="1"/>
          </p:nvPr>
        </p:nvSpPr>
        <p:spPr>
          <a:xfrm>
            <a:off x="1451579" y="2015732"/>
            <a:ext cx="9950712" cy="3948650"/>
          </a:xfrm>
        </p:spPr>
        <p:txBody>
          <a:bodyPr>
            <a:normAutofit fontScale="92500"/>
          </a:bodyPr>
          <a:lstStyle/>
          <a:p>
            <a:r>
              <a:rPr lang="en-US" dirty="0">
                <a:ea typeface="+mn-lt"/>
                <a:cs typeface="+mn-lt"/>
              </a:rPr>
              <a:t>Permit holders shall have first rights for the use of the fields to which they have been assigned. </a:t>
            </a:r>
          </a:p>
          <a:p>
            <a:r>
              <a:rPr lang="en-US" dirty="0">
                <a:ea typeface="+mn-lt"/>
                <a:cs typeface="+mn-lt"/>
              </a:rPr>
              <a:t>A field not being utilized by a permit holder can be used by others, including the "walk-on" public, as defined in Park Regulations. </a:t>
            </a:r>
          </a:p>
          <a:p>
            <a:r>
              <a:rPr lang="en-US" dirty="0">
                <a:ea typeface="+mn-lt"/>
                <a:cs typeface="+mn-lt"/>
              </a:rPr>
              <a:t>Use periods of Park Authority Fields shall be limited as follows: </a:t>
            </a:r>
          </a:p>
          <a:p>
            <a:pPr lvl="1"/>
            <a:r>
              <a:rPr lang="en-US" dirty="0">
                <a:ea typeface="+mn-lt"/>
                <a:cs typeface="+mn-lt"/>
              </a:rPr>
              <a:t>Diamond Fields: After 4 p.m. on the last Friday in March to the end of the first full weekend* in November. </a:t>
            </a:r>
          </a:p>
          <a:p>
            <a:pPr lvl="1"/>
            <a:r>
              <a:rPr lang="en-US" dirty="0">
                <a:ea typeface="+mn-lt"/>
                <a:cs typeface="+mn-lt"/>
              </a:rPr>
              <a:t>Rectangle Fields: After 4 p.m. on the last Friday in March to the end of the third full weekend* in November. </a:t>
            </a:r>
          </a:p>
          <a:p>
            <a:pPr lvl="1"/>
            <a:r>
              <a:rPr lang="en-US" dirty="0">
                <a:ea typeface="+mn-lt"/>
                <a:cs typeface="+mn-lt"/>
              </a:rPr>
              <a:t>Fields are only locked November – March when closed for winter. </a:t>
            </a:r>
          </a:p>
          <a:p>
            <a:r>
              <a:rPr lang="en-US" dirty="0">
                <a:ea typeface="+mn-lt"/>
                <a:cs typeface="+mn-lt"/>
              </a:rPr>
              <a:t>Synthetic Turf: Synthetic Turf Fields are available year-round</a:t>
            </a:r>
            <a:endParaRPr lang="en-US" dirty="0"/>
          </a:p>
        </p:txBody>
      </p:sp>
    </p:spTree>
    <p:extLst>
      <p:ext uri="{BB962C8B-B14F-4D97-AF65-F5344CB8AC3E}">
        <p14:creationId xmlns:p14="http://schemas.microsoft.com/office/powerpoint/2010/main" val="3504826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18B89-0852-447D-9EE8-B630957E6028}"/>
              </a:ext>
            </a:extLst>
          </p:cNvPr>
          <p:cNvSpPr>
            <a:spLocks noGrp="1"/>
          </p:cNvSpPr>
          <p:nvPr>
            <p:ph type="title"/>
          </p:nvPr>
        </p:nvSpPr>
        <p:spPr/>
        <p:txBody>
          <a:bodyPr/>
          <a:lstStyle/>
          <a:p>
            <a:pPr algn="ctr"/>
            <a:r>
              <a:rPr lang="en-US" dirty="0"/>
              <a:t>Benchmarking – Loudon County</a:t>
            </a:r>
          </a:p>
        </p:txBody>
      </p:sp>
      <p:sp>
        <p:nvSpPr>
          <p:cNvPr id="3" name="Content Placeholder 2">
            <a:extLst>
              <a:ext uri="{FF2B5EF4-FFF2-40B4-BE49-F238E27FC236}">
                <a16:creationId xmlns:a16="http://schemas.microsoft.com/office/drawing/2014/main" id="{7D771C09-05AA-4B7E-84F4-ED1952F5F4CB}"/>
              </a:ext>
            </a:extLst>
          </p:cNvPr>
          <p:cNvSpPr>
            <a:spLocks noGrp="1"/>
          </p:cNvSpPr>
          <p:nvPr>
            <p:ph idx="1"/>
          </p:nvPr>
        </p:nvSpPr>
        <p:spPr>
          <a:xfrm>
            <a:off x="936674" y="1944710"/>
            <a:ext cx="3715225" cy="3896796"/>
          </a:xfrm>
        </p:spPr>
        <p:txBody>
          <a:bodyPr>
            <a:normAutofit/>
          </a:bodyPr>
          <a:lstStyle/>
          <a:p>
            <a:r>
              <a:rPr lang="en-US" dirty="0"/>
              <a:t>Loudon County Parks, Recreation, &amp; Community Services works with the Department of General Services (DGS) to carry out routine and preventative maintenance.</a:t>
            </a:r>
          </a:p>
          <a:p>
            <a:r>
              <a:rPr lang="en-US" dirty="0"/>
              <a:t>Complete maintenance at Parks, Recreation Facilities, and Athletic Fields at Schools.</a:t>
            </a:r>
          </a:p>
          <a:p>
            <a:pPr marL="0" indent="0">
              <a:buNone/>
            </a:pPr>
            <a:endParaRPr lang="en-US" dirty="0"/>
          </a:p>
        </p:txBody>
      </p:sp>
      <p:sp>
        <p:nvSpPr>
          <p:cNvPr id="8" name="TextBox 7">
            <a:extLst>
              <a:ext uri="{FF2B5EF4-FFF2-40B4-BE49-F238E27FC236}">
                <a16:creationId xmlns:a16="http://schemas.microsoft.com/office/drawing/2014/main" id="{00296B7F-FE22-4B08-80B6-609E7EC46CAF}"/>
              </a:ext>
            </a:extLst>
          </p:cNvPr>
          <p:cNvSpPr txBox="1"/>
          <p:nvPr/>
        </p:nvSpPr>
        <p:spPr>
          <a:xfrm>
            <a:off x="7013360" y="1887384"/>
            <a:ext cx="2760955" cy="369332"/>
          </a:xfrm>
          <a:prstGeom prst="rect">
            <a:avLst/>
          </a:prstGeom>
          <a:noFill/>
        </p:spPr>
        <p:txBody>
          <a:bodyPr wrap="square" rtlCol="0">
            <a:spAutoFit/>
          </a:bodyPr>
          <a:lstStyle/>
          <a:p>
            <a:r>
              <a:rPr lang="en-US" dirty="0"/>
              <a:t>In-House Responsibilities</a:t>
            </a:r>
          </a:p>
        </p:txBody>
      </p:sp>
      <p:graphicFrame>
        <p:nvGraphicFramePr>
          <p:cNvPr id="9" name="Table 9">
            <a:extLst>
              <a:ext uri="{FF2B5EF4-FFF2-40B4-BE49-F238E27FC236}">
                <a16:creationId xmlns:a16="http://schemas.microsoft.com/office/drawing/2014/main" id="{56190A73-2BA0-4F77-BF51-C16A38243DD2}"/>
              </a:ext>
            </a:extLst>
          </p:cNvPr>
          <p:cNvGraphicFramePr>
            <a:graphicFrameLocks noGrp="1"/>
          </p:cNvGraphicFramePr>
          <p:nvPr>
            <p:extLst>
              <p:ext uri="{D42A27DB-BD31-4B8C-83A1-F6EECF244321}">
                <p14:modId xmlns:p14="http://schemas.microsoft.com/office/powerpoint/2010/main" val="2196909204"/>
              </p:ext>
            </p:extLst>
          </p:nvPr>
        </p:nvGraphicFramePr>
        <p:xfrm>
          <a:off x="5467657" y="2713362"/>
          <a:ext cx="5691574" cy="1854200"/>
        </p:xfrm>
        <a:graphic>
          <a:graphicData uri="http://schemas.openxmlformats.org/drawingml/2006/table">
            <a:tbl>
              <a:tblPr firstRow="1" bandRow="1">
                <a:tableStyleId>{5C22544A-7EE6-4342-B048-85BDC9FD1C3A}</a:tableStyleId>
              </a:tblPr>
              <a:tblGrid>
                <a:gridCol w="2845787">
                  <a:extLst>
                    <a:ext uri="{9D8B030D-6E8A-4147-A177-3AD203B41FA5}">
                      <a16:colId xmlns:a16="http://schemas.microsoft.com/office/drawing/2014/main" val="1131826228"/>
                    </a:ext>
                  </a:extLst>
                </a:gridCol>
                <a:gridCol w="2845787">
                  <a:extLst>
                    <a:ext uri="{9D8B030D-6E8A-4147-A177-3AD203B41FA5}">
                      <a16:colId xmlns:a16="http://schemas.microsoft.com/office/drawing/2014/main" val="3388548601"/>
                    </a:ext>
                  </a:extLst>
                </a:gridCol>
              </a:tblGrid>
              <a:tr h="370840">
                <a:tc>
                  <a:txBody>
                    <a:bodyPr/>
                    <a:lstStyle/>
                    <a:p>
                      <a:r>
                        <a:rPr lang="en-US" b="0" dirty="0">
                          <a:solidFill>
                            <a:schemeClr val="tx1"/>
                          </a:solidFill>
                        </a:rPr>
                        <a:t>Raking</a:t>
                      </a:r>
                    </a:p>
                  </a:txBody>
                  <a:tcPr>
                    <a:solidFill>
                      <a:schemeClr val="tx2">
                        <a:lumMod val="20000"/>
                        <a:lumOff val="80000"/>
                      </a:schemeClr>
                    </a:solidFill>
                  </a:tcPr>
                </a:tc>
                <a:tc>
                  <a:txBody>
                    <a:bodyPr/>
                    <a:lstStyle/>
                    <a:p>
                      <a:r>
                        <a:rPr lang="en-US" b="0" dirty="0">
                          <a:solidFill>
                            <a:schemeClr val="tx1"/>
                          </a:solidFill>
                        </a:rPr>
                        <a:t>Weeding</a:t>
                      </a:r>
                    </a:p>
                  </a:txBody>
                  <a:tcPr>
                    <a:solidFill>
                      <a:schemeClr val="tx2">
                        <a:lumMod val="20000"/>
                        <a:lumOff val="80000"/>
                      </a:schemeClr>
                    </a:solidFill>
                  </a:tcPr>
                </a:tc>
                <a:extLst>
                  <a:ext uri="{0D108BD9-81ED-4DB2-BD59-A6C34878D82A}">
                    <a16:rowId xmlns:a16="http://schemas.microsoft.com/office/drawing/2014/main" val="2301402110"/>
                  </a:ext>
                </a:extLst>
              </a:tr>
              <a:tr h="370840">
                <a:tc>
                  <a:txBody>
                    <a:bodyPr/>
                    <a:lstStyle/>
                    <a:p>
                      <a:r>
                        <a:rPr lang="en-US" dirty="0"/>
                        <a:t>Mowing</a:t>
                      </a:r>
                    </a:p>
                  </a:txBody>
                  <a:tcPr>
                    <a:solidFill>
                      <a:schemeClr val="tx2">
                        <a:lumMod val="20000"/>
                        <a:lumOff val="80000"/>
                      </a:schemeClr>
                    </a:solidFill>
                  </a:tcPr>
                </a:tc>
                <a:tc>
                  <a:txBody>
                    <a:bodyPr/>
                    <a:lstStyle/>
                    <a:p>
                      <a:r>
                        <a:rPr lang="en-US" dirty="0"/>
                        <a:t>Sign Installation</a:t>
                      </a:r>
                    </a:p>
                  </a:txBody>
                  <a:tcPr>
                    <a:solidFill>
                      <a:schemeClr val="tx2">
                        <a:lumMod val="20000"/>
                        <a:lumOff val="80000"/>
                      </a:schemeClr>
                    </a:solidFill>
                  </a:tcPr>
                </a:tc>
                <a:extLst>
                  <a:ext uri="{0D108BD9-81ED-4DB2-BD59-A6C34878D82A}">
                    <a16:rowId xmlns:a16="http://schemas.microsoft.com/office/drawing/2014/main" val="1958340219"/>
                  </a:ext>
                </a:extLst>
              </a:tr>
              <a:tr h="370840">
                <a:tc>
                  <a:txBody>
                    <a:bodyPr/>
                    <a:lstStyle/>
                    <a:p>
                      <a:r>
                        <a:rPr lang="en-US" dirty="0"/>
                        <a:t>Fence Repair</a:t>
                      </a:r>
                    </a:p>
                  </a:txBody>
                  <a:tcPr>
                    <a:solidFill>
                      <a:schemeClr val="tx2">
                        <a:lumMod val="20000"/>
                        <a:lumOff val="80000"/>
                      </a:schemeClr>
                    </a:solidFill>
                  </a:tcPr>
                </a:tc>
                <a:tc>
                  <a:txBody>
                    <a:bodyPr/>
                    <a:lstStyle/>
                    <a:p>
                      <a:r>
                        <a:rPr lang="en-US" dirty="0"/>
                        <a:t>Gate Installation &amp; Repair</a:t>
                      </a:r>
                    </a:p>
                  </a:txBody>
                  <a:tcPr>
                    <a:solidFill>
                      <a:schemeClr val="tx2">
                        <a:lumMod val="20000"/>
                        <a:lumOff val="80000"/>
                      </a:schemeClr>
                    </a:solidFill>
                  </a:tcPr>
                </a:tc>
                <a:extLst>
                  <a:ext uri="{0D108BD9-81ED-4DB2-BD59-A6C34878D82A}">
                    <a16:rowId xmlns:a16="http://schemas.microsoft.com/office/drawing/2014/main" val="2766849138"/>
                  </a:ext>
                </a:extLst>
              </a:tr>
              <a:tr h="370840">
                <a:tc>
                  <a:txBody>
                    <a:bodyPr/>
                    <a:lstStyle/>
                    <a:p>
                      <a:r>
                        <a:rPr lang="en-US" dirty="0"/>
                        <a:t>Athletic Field Maintenance</a:t>
                      </a:r>
                    </a:p>
                  </a:txBody>
                  <a:tcPr>
                    <a:solidFill>
                      <a:schemeClr val="tx2">
                        <a:lumMod val="20000"/>
                        <a:lumOff val="80000"/>
                      </a:schemeClr>
                    </a:solidFill>
                  </a:tcPr>
                </a:tc>
                <a:tc>
                  <a:txBody>
                    <a:bodyPr/>
                    <a:lstStyle/>
                    <a:p>
                      <a:r>
                        <a:rPr lang="en-US" dirty="0"/>
                        <a:t>Irrigation Maintenance</a:t>
                      </a:r>
                    </a:p>
                  </a:txBody>
                  <a:tcPr>
                    <a:solidFill>
                      <a:schemeClr val="tx2">
                        <a:lumMod val="20000"/>
                        <a:lumOff val="80000"/>
                      </a:schemeClr>
                    </a:solidFill>
                  </a:tcPr>
                </a:tc>
                <a:extLst>
                  <a:ext uri="{0D108BD9-81ED-4DB2-BD59-A6C34878D82A}">
                    <a16:rowId xmlns:a16="http://schemas.microsoft.com/office/drawing/2014/main" val="1000019524"/>
                  </a:ext>
                </a:extLst>
              </a:tr>
              <a:tr h="370840">
                <a:tc>
                  <a:txBody>
                    <a:bodyPr/>
                    <a:lstStyle/>
                    <a:p>
                      <a:r>
                        <a:rPr lang="en-US" dirty="0"/>
                        <a:t>PA Systems and Scoreboards</a:t>
                      </a:r>
                    </a:p>
                  </a:txBody>
                  <a:tcPr>
                    <a:solidFill>
                      <a:schemeClr val="tx2">
                        <a:lumMod val="20000"/>
                        <a:lumOff val="80000"/>
                      </a:schemeClr>
                    </a:solidFill>
                  </a:tcPr>
                </a:tc>
                <a:tc>
                  <a:txBody>
                    <a:bodyPr/>
                    <a:lstStyle/>
                    <a:p>
                      <a:r>
                        <a:rPr lang="en-US" dirty="0"/>
                        <a:t>Field Equipment I.e. Goals</a:t>
                      </a:r>
                    </a:p>
                  </a:txBody>
                  <a:tcPr>
                    <a:solidFill>
                      <a:schemeClr val="tx2">
                        <a:lumMod val="20000"/>
                        <a:lumOff val="80000"/>
                      </a:schemeClr>
                    </a:solidFill>
                  </a:tcPr>
                </a:tc>
                <a:extLst>
                  <a:ext uri="{0D108BD9-81ED-4DB2-BD59-A6C34878D82A}">
                    <a16:rowId xmlns:a16="http://schemas.microsoft.com/office/drawing/2014/main" val="1673018331"/>
                  </a:ext>
                </a:extLst>
              </a:tr>
            </a:tbl>
          </a:graphicData>
        </a:graphic>
      </p:graphicFrame>
    </p:spTree>
    <p:extLst>
      <p:ext uri="{BB962C8B-B14F-4D97-AF65-F5344CB8AC3E}">
        <p14:creationId xmlns:p14="http://schemas.microsoft.com/office/powerpoint/2010/main" val="140291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3019A-12C2-4DEB-BBF1-9EB89B1895E4}"/>
              </a:ext>
            </a:extLst>
          </p:cNvPr>
          <p:cNvSpPr>
            <a:spLocks noGrp="1"/>
          </p:cNvSpPr>
          <p:nvPr>
            <p:ph type="title"/>
          </p:nvPr>
        </p:nvSpPr>
        <p:spPr/>
        <p:txBody>
          <a:bodyPr/>
          <a:lstStyle/>
          <a:p>
            <a:pPr algn="ctr"/>
            <a:r>
              <a:rPr lang="en-US" dirty="0"/>
              <a:t>Benchmarking </a:t>
            </a:r>
            <a:r>
              <a:rPr lang="en-US" err="1"/>
              <a:t>LoudoUn</a:t>
            </a:r>
            <a:r>
              <a:rPr lang="en-US" dirty="0"/>
              <a:t> county</a:t>
            </a:r>
          </a:p>
        </p:txBody>
      </p:sp>
      <p:sp>
        <p:nvSpPr>
          <p:cNvPr id="6" name="Content Placeholder 2">
            <a:extLst>
              <a:ext uri="{FF2B5EF4-FFF2-40B4-BE49-F238E27FC236}">
                <a16:creationId xmlns:a16="http://schemas.microsoft.com/office/drawing/2014/main" id="{949F0092-0C1B-40F8-97B9-1D4D0D8F3A47}"/>
              </a:ext>
            </a:extLst>
          </p:cNvPr>
          <p:cNvSpPr txBox="1">
            <a:spLocks/>
          </p:cNvSpPr>
          <p:nvPr/>
        </p:nvSpPr>
        <p:spPr>
          <a:xfrm>
            <a:off x="6402281" y="2292655"/>
            <a:ext cx="3118321" cy="3390769"/>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endParaRPr lang="en-US" sz="1800" dirty="0"/>
          </a:p>
        </p:txBody>
      </p:sp>
      <p:sp>
        <p:nvSpPr>
          <p:cNvPr id="10" name="Rectangle 9">
            <a:extLst>
              <a:ext uri="{FF2B5EF4-FFF2-40B4-BE49-F238E27FC236}">
                <a16:creationId xmlns:a16="http://schemas.microsoft.com/office/drawing/2014/main" id="{37468325-F089-41FF-BD2F-1576E3B3361F}"/>
              </a:ext>
            </a:extLst>
          </p:cNvPr>
          <p:cNvSpPr/>
          <p:nvPr/>
        </p:nvSpPr>
        <p:spPr>
          <a:xfrm>
            <a:off x="6711518" y="1990105"/>
            <a:ext cx="3373515" cy="3693319"/>
          </a:xfrm>
          <a:prstGeom prst="rect">
            <a:avLst/>
          </a:prstGeom>
        </p:spPr>
        <p:txBody>
          <a:bodyPr wrap="square">
            <a:spAutoFit/>
          </a:bodyPr>
          <a:lstStyle/>
          <a:p>
            <a:pPr marL="285750" indent="-285750">
              <a:buFont typeface="Arial" panose="020B0604020202020204" pitchFamily="34" charset="0"/>
              <a:buChar char="•"/>
            </a:pPr>
            <a:r>
              <a:rPr lang="en-US" dirty="0"/>
              <a:t>Turf Care </a:t>
            </a:r>
          </a:p>
          <a:p>
            <a:pPr marL="285750" indent="-285750">
              <a:buFont typeface="Arial" panose="020B0604020202020204" pitchFamily="34" charset="0"/>
              <a:buChar char="•"/>
            </a:pPr>
            <a:r>
              <a:rPr lang="en-US" dirty="0"/>
              <a:t>Fertilizer Irrigation </a:t>
            </a:r>
          </a:p>
          <a:p>
            <a:pPr marL="285750" indent="-285750">
              <a:buFont typeface="Arial" panose="020B0604020202020204" pitchFamily="34" charset="0"/>
              <a:buChar char="•"/>
            </a:pPr>
            <a:r>
              <a:rPr lang="en-US" dirty="0"/>
              <a:t>Litter control </a:t>
            </a:r>
          </a:p>
          <a:p>
            <a:pPr marL="285750" indent="-285750">
              <a:buFont typeface="Arial" panose="020B0604020202020204" pitchFamily="34" charset="0"/>
              <a:buChar char="•"/>
            </a:pPr>
            <a:r>
              <a:rPr lang="en-US" dirty="0"/>
              <a:t>Pruning </a:t>
            </a:r>
          </a:p>
          <a:p>
            <a:pPr marL="285750" indent="-285750">
              <a:buFont typeface="Arial" panose="020B0604020202020204" pitchFamily="34" charset="0"/>
              <a:buChar char="•"/>
            </a:pPr>
            <a:r>
              <a:rPr lang="en-US" dirty="0"/>
              <a:t>Disease/Insect Control </a:t>
            </a:r>
          </a:p>
          <a:p>
            <a:pPr marL="285750" indent="-285750">
              <a:buFont typeface="Arial" panose="020B0604020202020204" pitchFamily="34" charset="0"/>
              <a:buChar char="•"/>
            </a:pPr>
            <a:r>
              <a:rPr lang="en-US" dirty="0"/>
              <a:t>Winter Weather Response </a:t>
            </a:r>
          </a:p>
          <a:p>
            <a:pPr marL="285750" indent="-285750">
              <a:buFont typeface="Arial" panose="020B0604020202020204" pitchFamily="34" charset="0"/>
              <a:buChar char="•"/>
            </a:pPr>
            <a:r>
              <a:rPr lang="en-US" dirty="0"/>
              <a:t>Lighting </a:t>
            </a:r>
          </a:p>
          <a:p>
            <a:pPr marL="285750" indent="-285750">
              <a:buFont typeface="Arial" panose="020B0604020202020204" pitchFamily="34" charset="0"/>
              <a:buChar char="•"/>
            </a:pPr>
            <a:r>
              <a:rPr lang="en-US" dirty="0"/>
              <a:t>Surfaces </a:t>
            </a:r>
          </a:p>
          <a:p>
            <a:pPr marL="285750" indent="-285750">
              <a:buFont typeface="Arial" panose="020B0604020202020204" pitchFamily="34" charset="0"/>
              <a:buChar char="•"/>
            </a:pPr>
            <a:r>
              <a:rPr lang="en-US" dirty="0"/>
              <a:t>Repairs </a:t>
            </a:r>
          </a:p>
          <a:p>
            <a:pPr marL="285750" indent="-285750">
              <a:buFont typeface="Arial" panose="020B0604020202020204" pitchFamily="34" charset="0"/>
              <a:buChar char="•"/>
            </a:pPr>
            <a:r>
              <a:rPr lang="en-US" dirty="0"/>
              <a:t>Inspection </a:t>
            </a:r>
          </a:p>
          <a:p>
            <a:pPr marL="285750" indent="-285750">
              <a:buFont typeface="Arial" panose="020B0604020202020204" pitchFamily="34" charset="0"/>
              <a:buChar char="•"/>
            </a:pPr>
            <a:r>
              <a:rPr lang="en-US" dirty="0"/>
              <a:t>Plantings </a:t>
            </a:r>
          </a:p>
          <a:p>
            <a:pPr marL="285750" indent="-285750">
              <a:buFont typeface="Arial" panose="020B0604020202020204" pitchFamily="34" charset="0"/>
              <a:buChar char="•"/>
            </a:pPr>
            <a:r>
              <a:rPr lang="en-US" dirty="0"/>
              <a:t>Restrooms </a:t>
            </a:r>
          </a:p>
          <a:p>
            <a:pPr marL="285750" indent="-285750">
              <a:buFont typeface="Arial" panose="020B0604020202020204" pitchFamily="34" charset="0"/>
              <a:buChar char="•"/>
            </a:pPr>
            <a:r>
              <a:rPr lang="en-US" dirty="0"/>
              <a:t>Special Features</a:t>
            </a:r>
          </a:p>
        </p:txBody>
      </p:sp>
      <p:sp>
        <p:nvSpPr>
          <p:cNvPr id="11" name="Rectangle 10">
            <a:extLst>
              <a:ext uri="{FF2B5EF4-FFF2-40B4-BE49-F238E27FC236}">
                <a16:creationId xmlns:a16="http://schemas.microsoft.com/office/drawing/2014/main" id="{BA312FAD-335F-4E4E-8A91-E936D8316538}"/>
              </a:ext>
            </a:extLst>
          </p:cNvPr>
          <p:cNvSpPr/>
          <p:nvPr/>
        </p:nvSpPr>
        <p:spPr>
          <a:xfrm>
            <a:off x="266330" y="1990105"/>
            <a:ext cx="6027938" cy="2862322"/>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US" dirty="0"/>
              <a:t>Loudoun County implements maintenance based on an area model.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PRCS defines maintenance in six (6) different areas.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criteria on the </a:t>
            </a:r>
            <a:r>
              <a:rPr lang="en-US"/>
              <a:t>right-hand </a:t>
            </a:r>
            <a:r>
              <a:rPr lang="en-US" dirty="0"/>
              <a:t>side of this slide are used to define maintenance in each area.</a:t>
            </a:r>
            <a:r>
              <a:rPr lang="en-US"/>
              <a:t> </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Loudoun PRCS maintenance standards are posted on the FFWG website. </a:t>
            </a:r>
          </a:p>
        </p:txBody>
      </p:sp>
    </p:spTree>
    <p:extLst>
      <p:ext uri="{BB962C8B-B14F-4D97-AF65-F5344CB8AC3E}">
        <p14:creationId xmlns:p14="http://schemas.microsoft.com/office/powerpoint/2010/main" val="2264589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87756-D4AB-4C23-8401-2F0C7C29745E}"/>
              </a:ext>
            </a:extLst>
          </p:cNvPr>
          <p:cNvSpPr>
            <a:spLocks noGrp="1"/>
          </p:cNvSpPr>
          <p:nvPr>
            <p:ph type="title"/>
          </p:nvPr>
        </p:nvSpPr>
        <p:spPr>
          <a:xfrm>
            <a:off x="1398313" y="257265"/>
            <a:ext cx="9603275" cy="1049235"/>
          </a:xfrm>
        </p:spPr>
        <p:txBody>
          <a:bodyPr/>
          <a:lstStyle/>
          <a:p>
            <a:pPr algn="ctr"/>
            <a:r>
              <a:rPr lang="en-US" dirty="0"/>
              <a:t>Benchmarking – Loudoun county</a:t>
            </a:r>
            <a:br>
              <a:rPr lang="en-US" dirty="0"/>
            </a:br>
            <a:r>
              <a:rPr lang="en-US" dirty="0"/>
              <a:t>Area I</a:t>
            </a:r>
          </a:p>
        </p:txBody>
      </p:sp>
      <p:sp>
        <p:nvSpPr>
          <p:cNvPr id="6" name="TextBox 5">
            <a:extLst>
              <a:ext uri="{FF2B5EF4-FFF2-40B4-BE49-F238E27FC236}">
                <a16:creationId xmlns:a16="http://schemas.microsoft.com/office/drawing/2014/main" id="{6983FB61-6BEC-436C-8390-6E713FD00264}"/>
              </a:ext>
            </a:extLst>
          </p:cNvPr>
          <p:cNvSpPr txBox="1"/>
          <p:nvPr/>
        </p:nvSpPr>
        <p:spPr>
          <a:xfrm>
            <a:off x="213064" y="1828800"/>
            <a:ext cx="11301274" cy="4247317"/>
          </a:xfrm>
          <a:prstGeom prst="rect">
            <a:avLst/>
          </a:prstGeom>
          <a:noFill/>
        </p:spPr>
        <p:txBody>
          <a:bodyPr wrap="square" rtlCol="0">
            <a:spAutoFit/>
          </a:bodyPr>
          <a:lstStyle/>
          <a:p>
            <a:pPr marL="285750" indent="-285750">
              <a:buFont typeface="Arial" panose="020B0604020202020204" pitchFamily="34" charset="0"/>
              <a:buChar char="•"/>
            </a:pPr>
            <a:r>
              <a:rPr lang="en-US" b="1" dirty="0"/>
              <a:t>Turf Care – Grass maintained to specific height, based on variety. Mowed once every 5 days. Aeration, and re-sodding as needed.</a:t>
            </a:r>
          </a:p>
          <a:p>
            <a:pPr marL="285750" indent="-285750">
              <a:buFont typeface="Arial" panose="020B0604020202020204" pitchFamily="34" charset="0"/>
              <a:buChar char="•"/>
            </a:pPr>
            <a:r>
              <a:rPr lang="en-US" b="1" dirty="0"/>
              <a:t>Fertilizer – Adequate fertilizer applied. Bi-annual soil tests.</a:t>
            </a:r>
          </a:p>
          <a:p>
            <a:pPr marL="285750" indent="-285750">
              <a:buFont typeface="Arial" panose="020B0604020202020204" pitchFamily="34" charset="0"/>
              <a:buChar char="•"/>
            </a:pPr>
            <a:r>
              <a:rPr lang="en-US" b="1" dirty="0"/>
              <a:t>Irrigation – Sprinkler irrigated. Automated control commonly used. </a:t>
            </a:r>
          </a:p>
          <a:p>
            <a:pPr marL="285750" indent="-285750">
              <a:buFont typeface="Arial" panose="020B0604020202020204" pitchFamily="34" charset="0"/>
              <a:buChar char="•"/>
            </a:pPr>
            <a:r>
              <a:rPr lang="en-US" dirty="0"/>
              <a:t>Litter control –Minimum once daily removal. High visitation may increase frequency.</a:t>
            </a:r>
          </a:p>
          <a:p>
            <a:pPr marL="285750" indent="-285750">
              <a:buFont typeface="Arial" panose="020B0604020202020204" pitchFamily="34" charset="0"/>
              <a:buChar char="•"/>
            </a:pPr>
            <a:r>
              <a:rPr lang="en-US" dirty="0"/>
              <a:t>Pruning – Frequency dictated by species and variety. Timing scheduled to coincide with low demand periods.</a:t>
            </a:r>
          </a:p>
          <a:p>
            <a:pPr marL="285750" indent="-285750">
              <a:buFont typeface="Arial" panose="020B0604020202020204" pitchFamily="34" charset="0"/>
              <a:buChar char="•"/>
            </a:pPr>
            <a:r>
              <a:rPr lang="en-US" dirty="0"/>
              <a:t>Disease/Insect Control -  Preventative, Corrective, and Integrated Pest Management</a:t>
            </a:r>
          </a:p>
          <a:p>
            <a:pPr marL="285750" indent="-285750">
              <a:buFont typeface="Arial" panose="020B0604020202020204" pitchFamily="34" charset="0"/>
              <a:buChar char="•"/>
            </a:pPr>
            <a:r>
              <a:rPr lang="en-US" dirty="0"/>
              <a:t>Winter Weather Response – As needed to ensure facility opens safely and on-time.</a:t>
            </a:r>
          </a:p>
          <a:p>
            <a:pPr marL="285750" indent="-285750">
              <a:buFont typeface="Arial" panose="020B0604020202020204" pitchFamily="34" charset="0"/>
              <a:buChar char="•"/>
            </a:pPr>
            <a:r>
              <a:rPr lang="en-US" dirty="0"/>
              <a:t>Lighting – Preserve the original design. Damaged systems repairs as soon as discovered.</a:t>
            </a:r>
          </a:p>
          <a:p>
            <a:pPr marL="285750" indent="-285750">
              <a:buFont typeface="Arial" panose="020B0604020202020204" pitchFamily="34" charset="0"/>
              <a:buChar char="•"/>
            </a:pPr>
            <a:r>
              <a:rPr lang="en-US" dirty="0"/>
              <a:t>Surfaces – Graffiti cleaned next working day.</a:t>
            </a:r>
          </a:p>
          <a:p>
            <a:pPr marL="285750" indent="-285750">
              <a:buFont typeface="Arial" panose="020B0604020202020204" pitchFamily="34" charset="0"/>
              <a:buChar char="•"/>
            </a:pPr>
            <a:r>
              <a:rPr lang="en-US" dirty="0"/>
              <a:t>Repairs – Repairs complete upon discovery.</a:t>
            </a:r>
          </a:p>
          <a:p>
            <a:pPr marL="285750" indent="-285750">
              <a:buFont typeface="Arial" panose="020B0604020202020204" pitchFamily="34" charset="0"/>
              <a:buChar char="•"/>
            </a:pPr>
            <a:r>
              <a:rPr lang="en-US" dirty="0"/>
              <a:t>Inspection – Completed daily.</a:t>
            </a:r>
          </a:p>
          <a:p>
            <a:pPr marL="285750" indent="-285750">
              <a:buFont typeface="Arial" panose="020B0604020202020204" pitchFamily="34" charset="0"/>
              <a:buChar char="•"/>
            </a:pPr>
            <a:r>
              <a:rPr lang="en-US" dirty="0"/>
              <a:t>Plantings – Multiple plantings scheduled.</a:t>
            </a:r>
          </a:p>
          <a:p>
            <a:pPr marL="285750" indent="-285750">
              <a:buFont typeface="Arial" panose="020B0604020202020204" pitchFamily="34" charset="0"/>
              <a:buChar char="•"/>
            </a:pPr>
            <a:r>
              <a:rPr lang="en-US" dirty="0"/>
              <a:t>Restrooms – Once daily service</a:t>
            </a:r>
          </a:p>
          <a:p>
            <a:pPr marL="285750" indent="-285750">
              <a:buFont typeface="Arial" panose="020B0604020202020204" pitchFamily="34" charset="0"/>
              <a:buChar char="•"/>
            </a:pPr>
            <a:r>
              <a:rPr lang="en-US" dirty="0"/>
              <a:t>Special Features – Drinking fountains, speaker systems, flag poles prioritized in highest possible order.</a:t>
            </a:r>
          </a:p>
        </p:txBody>
      </p:sp>
    </p:spTree>
    <p:extLst>
      <p:ext uri="{BB962C8B-B14F-4D97-AF65-F5344CB8AC3E}">
        <p14:creationId xmlns:p14="http://schemas.microsoft.com/office/powerpoint/2010/main" val="2021708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DF99F-B0AE-4AD4-9610-BF3FD63B7ED0}"/>
              </a:ext>
            </a:extLst>
          </p:cNvPr>
          <p:cNvSpPr>
            <a:spLocks noGrp="1"/>
          </p:cNvSpPr>
          <p:nvPr>
            <p:ph type="title"/>
          </p:nvPr>
        </p:nvSpPr>
        <p:spPr/>
        <p:txBody>
          <a:bodyPr/>
          <a:lstStyle/>
          <a:p>
            <a:pPr algn="ctr"/>
            <a:r>
              <a:rPr lang="en-US" dirty="0"/>
              <a:t>Benchmarking – Loudoun county</a:t>
            </a:r>
            <a:br>
              <a:rPr lang="en-US" dirty="0"/>
            </a:br>
            <a:r>
              <a:rPr lang="en-US" dirty="0"/>
              <a:t>Area II</a:t>
            </a:r>
          </a:p>
        </p:txBody>
      </p:sp>
      <p:sp>
        <p:nvSpPr>
          <p:cNvPr id="5" name="Rectangle 4">
            <a:extLst>
              <a:ext uri="{FF2B5EF4-FFF2-40B4-BE49-F238E27FC236}">
                <a16:creationId xmlns:a16="http://schemas.microsoft.com/office/drawing/2014/main" id="{4EAA0B13-3514-43E1-83EE-3DE75BBC7D46}"/>
              </a:ext>
            </a:extLst>
          </p:cNvPr>
          <p:cNvSpPr/>
          <p:nvPr/>
        </p:nvSpPr>
        <p:spPr>
          <a:xfrm>
            <a:off x="435005" y="1853754"/>
            <a:ext cx="11150353" cy="3693319"/>
          </a:xfrm>
          <a:prstGeom prst="rect">
            <a:avLst/>
          </a:prstGeom>
        </p:spPr>
        <p:txBody>
          <a:bodyPr wrap="square">
            <a:spAutoFit/>
          </a:bodyPr>
          <a:lstStyle/>
          <a:p>
            <a:pPr marL="285750" indent="-285750">
              <a:buFont typeface="Arial" panose="020B0604020202020204" pitchFamily="34" charset="0"/>
              <a:buChar char="•"/>
            </a:pPr>
            <a:r>
              <a:rPr lang="en-US" b="1" dirty="0"/>
              <a:t>Turf Care – Grass cut once weekly. Weed control when weeds are present or 5% of the surface area.</a:t>
            </a:r>
          </a:p>
          <a:p>
            <a:pPr marL="285750" indent="-285750">
              <a:buFont typeface="Arial" panose="020B0604020202020204" pitchFamily="34" charset="0"/>
              <a:buChar char="•"/>
            </a:pPr>
            <a:r>
              <a:rPr lang="en-US" b="1" dirty="0"/>
              <a:t>Fertilizer – Adequate fertilizer to ensure plants are growing. Bi annual soil tests.</a:t>
            </a:r>
          </a:p>
          <a:p>
            <a:pPr marL="285750" indent="-285750">
              <a:buFont typeface="Arial" panose="020B0604020202020204" pitchFamily="34" charset="0"/>
              <a:buChar char="•"/>
            </a:pPr>
            <a:r>
              <a:rPr lang="en-US" b="1" dirty="0"/>
              <a:t>Irrigation – Some type of irrigation is available.</a:t>
            </a:r>
          </a:p>
          <a:p>
            <a:pPr marL="285750" indent="-285750">
              <a:buFont typeface="Arial" panose="020B0604020202020204" pitchFamily="34" charset="0"/>
              <a:buChar char="•"/>
            </a:pPr>
            <a:r>
              <a:rPr lang="en-US" dirty="0"/>
              <a:t>Litter Control – Minimum of once daily, seven days per week.</a:t>
            </a:r>
          </a:p>
          <a:p>
            <a:pPr marL="285750" indent="-285750">
              <a:buFont typeface="Arial" panose="020B0604020202020204" pitchFamily="34" charset="0"/>
              <a:buChar char="•"/>
            </a:pPr>
            <a:r>
              <a:rPr lang="en-US" dirty="0"/>
              <a:t>Pruning – Usually done at least once per season unless species require more attention.</a:t>
            </a:r>
          </a:p>
          <a:p>
            <a:pPr marL="285750" indent="-285750">
              <a:buFont typeface="Arial" panose="020B0604020202020204" pitchFamily="34" charset="0"/>
              <a:buChar char="•"/>
            </a:pPr>
            <a:r>
              <a:rPr lang="en-US" dirty="0"/>
              <a:t>Disease/Insect Control -  Usually done with disease or insects are inflicting noticeable damage.</a:t>
            </a:r>
          </a:p>
          <a:p>
            <a:pPr marL="285750" indent="-285750">
              <a:buFont typeface="Arial" panose="020B0604020202020204" pitchFamily="34" charset="0"/>
              <a:buChar char="•"/>
            </a:pPr>
            <a:r>
              <a:rPr lang="en-US" dirty="0"/>
              <a:t>Winter Weather Response – Occurs as needed to ensure facility opens on time and stays safe.</a:t>
            </a:r>
          </a:p>
          <a:p>
            <a:pPr marL="285750" indent="-285750">
              <a:buFont typeface="Arial" panose="020B0604020202020204" pitchFamily="34" charset="0"/>
              <a:buChar char="•"/>
            </a:pPr>
            <a:r>
              <a:rPr lang="en-US" dirty="0"/>
              <a:t>Surfaces –Should be cleaned, or repaired when appearance has noticeably deteriorated.</a:t>
            </a:r>
          </a:p>
          <a:p>
            <a:pPr marL="285750" indent="-285750">
              <a:buFont typeface="Arial" panose="020B0604020202020204" pitchFamily="34" charset="0"/>
              <a:buChar char="•"/>
            </a:pPr>
            <a:r>
              <a:rPr lang="en-US" dirty="0"/>
              <a:t>Repairs – Should be done whenever safety, function, or appearance is in question.</a:t>
            </a:r>
          </a:p>
          <a:p>
            <a:pPr marL="285750" indent="-285750">
              <a:buFont typeface="Arial" panose="020B0604020202020204" pitchFamily="34" charset="0"/>
              <a:buChar char="•"/>
            </a:pPr>
            <a:r>
              <a:rPr lang="en-US" dirty="0"/>
              <a:t>Inspection – Inspection by some staff member once daily</a:t>
            </a:r>
          </a:p>
          <a:p>
            <a:pPr marL="285750" indent="-285750">
              <a:buFont typeface="Arial" panose="020B0604020202020204" pitchFamily="34" charset="0"/>
              <a:buChar char="•"/>
            </a:pPr>
            <a:r>
              <a:rPr lang="en-US" dirty="0"/>
              <a:t>Plantings – Some floral plantings may be present.</a:t>
            </a:r>
          </a:p>
          <a:p>
            <a:pPr marL="285750" indent="-285750">
              <a:buFont typeface="Arial" panose="020B0604020202020204" pitchFamily="34" charset="0"/>
              <a:buChar char="•"/>
            </a:pPr>
            <a:r>
              <a:rPr lang="en-US" dirty="0"/>
              <a:t>Restrooms – Maintained once daily if restrooms exist.</a:t>
            </a:r>
          </a:p>
          <a:p>
            <a:pPr marL="285750" indent="-285750">
              <a:buFont typeface="Arial" panose="020B0604020202020204" pitchFamily="34" charset="0"/>
              <a:buChar char="•"/>
            </a:pPr>
            <a:r>
              <a:rPr lang="en-US" dirty="0"/>
              <a:t>Special Features –  Maintained for high quality appearance. </a:t>
            </a:r>
          </a:p>
        </p:txBody>
      </p:sp>
    </p:spTree>
    <p:extLst>
      <p:ext uri="{BB962C8B-B14F-4D97-AF65-F5344CB8AC3E}">
        <p14:creationId xmlns:p14="http://schemas.microsoft.com/office/powerpoint/2010/main" val="1444402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0EE04-6407-45C7-A60D-4C2EED1FAC87}"/>
              </a:ext>
            </a:extLst>
          </p:cNvPr>
          <p:cNvSpPr>
            <a:spLocks noGrp="1"/>
          </p:cNvSpPr>
          <p:nvPr>
            <p:ph type="title"/>
          </p:nvPr>
        </p:nvSpPr>
        <p:spPr/>
        <p:txBody>
          <a:bodyPr/>
          <a:lstStyle/>
          <a:p>
            <a:pPr algn="ctr"/>
            <a:r>
              <a:rPr lang="en-US" dirty="0"/>
              <a:t>Benchmarking – Loudoun county</a:t>
            </a:r>
          </a:p>
        </p:txBody>
      </p:sp>
      <p:sp>
        <p:nvSpPr>
          <p:cNvPr id="3" name="Content Placeholder 2">
            <a:extLst>
              <a:ext uri="{FF2B5EF4-FFF2-40B4-BE49-F238E27FC236}">
                <a16:creationId xmlns:a16="http://schemas.microsoft.com/office/drawing/2014/main" id="{C5B93995-ED60-4FFA-A8CE-63F5960BC1D5}"/>
              </a:ext>
            </a:extLst>
          </p:cNvPr>
          <p:cNvSpPr>
            <a:spLocks noGrp="1"/>
          </p:cNvSpPr>
          <p:nvPr>
            <p:ph idx="1"/>
          </p:nvPr>
        </p:nvSpPr>
        <p:spPr/>
        <p:txBody>
          <a:bodyPr/>
          <a:lstStyle/>
          <a:p>
            <a:r>
              <a:rPr lang="en-US" dirty="0"/>
              <a:t>Athletic Natural Turf - Standards</a:t>
            </a:r>
          </a:p>
          <a:p>
            <a:pPr lvl="1"/>
            <a:r>
              <a:rPr lang="en-US" dirty="0"/>
              <a:t>Healthy dense stand of grass and coverage is no less than 90% o the playable areas.</a:t>
            </a:r>
          </a:p>
          <a:p>
            <a:pPr lvl="1"/>
            <a:r>
              <a:rPr lang="en-US" dirty="0"/>
              <a:t>Bermudagrass fields over-seeded with Perennial Ryegrass or Low Mow Kentucky Bluegrass.</a:t>
            </a:r>
          </a:p>
          <a:p>
            <a:pPr lvl="1"/>
            <a:r>
              <a:rPr lang="en-US" dirty="0"/>
              <a:t>Play area has a uniformed surface that is well drained, free of holes and depressions .</a:t>
            </a:r>
          </a:p>
          <a:p>
            <a:pPr lvl="1"/>
            <a:r>
              <a:rPr lang="en-US" dirty="0"/>
              <a:t>Aeration &amp; cultural practices as frequently as required to maintain healthy, thick, vigorous stand of turf (minimum 2-3 times annually).</a:t>
            </a:r>
          </a:p>
          <a:p>
            <a:pPr lvl="1"/>
            <a:r>
              <a:rPr lang="en-US" dirty="0"/>
              <a:t>Priority one rectangle sites are taken out of service use for two weeks per season on a rotational basis for maintenance purposes and turf recovery.</a:t>
            </a:r>
          </a:p>
          <a:p>
            <a:pPr lvl="1"/>
            <a:endParaRPr lang="en-US" dirty="0"/>
          </a:p>
        </p:txBody>
      </p:sp>
    </p:spTree>
    <p:extLst>
      <p:ext uri="{BB962C8B-B14F-4D97-AF65-F5344CB8AC3E}">
        <p14:creationId xmlns:p14="http://schemas.microsoft.com/office/powerpoint/2010/main" val="3817106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FEEA6-4A11-4083-82B5-E847303D3AA4}"/>
              </a:ext>
            </a:extLst>
          </p:cNvPr>
          <p:cNvSpPr>
            <a:spLocks noGrp="1"/>
          </p:cNvSpPr>
          <p:nvPr>
            <p:ph type="title"/>
          </p:nvPr>
        </p:nvSpPr>
        <p:spPr/>
        <p:txBody>
          <a:bodyPr/>
          <a:lstStyle/>
          <a:p>
            <a:pPr algn="ctr"/>
            <a:r>
              <a:rPr lang="en-US" dirty="0"/>
              <a:t>Benchmarking – Loudoun county</a:t>
            </a:r>
          </a:p>
        </p:txBody>
      </p:sp>
      <p:sp>
        <p:nvSpPr>
          <p:cNvPr id="3" name="Content Placeholder 2">
            <a:extLst>
              <a:ext uri="{FF2B5EF4-FFF2-40B4-BE49-F238E27FC236}">
                <a16:creationId xmlns:a16="http://schemas.microsoft.com/office/drawing/2014/main" id="{2214C5B1-0392-47B0-93E6-09F0DC21DCA6}"/>
              </a:ext>
            </a:extLst>
          </p:cNvPr>
          <p:cNvSpPr>
            <a:spLocks noGrp="1"/>
          </p:cNvSpPr>
          <p:nvPr>
            <p:ph idx="1"/>
          </p:nvPr>
        </p:nvSpPr>
        <p:spPr/>
        <p:txBody>
          <a:bodyPr/>
          <a:lstStyle/>
          <a:p>
            <a:r>
              <a:rPr lang="en-US" dirty="0"/>
              <a:t>Skinned infield grooming maintenance standards:</a:t>
            </a:r>
            <a:endParaRPr lang="en-US" b="1" dirty="0"/>
          </a:p>
          <a:p>
            <a:pPr lvl="1"/>
            <a:r>
              <a:rPr lang="en-US" b="1" dirty="0"/>
              <a:t>Priority 1</a:t>
            </a:r>
            <a:r>
              <a:rPr lang="en-US" dirty="0"/>
              <a:t> </a:t>
            </a:r>
            <a:r>
              <a:rPr lang="en-US" b="1" dirty="0"/>
              <a:t>Fields</a:t>
            </a:r>
            <a:r>
              <a:rPr lang="en-US" dirty="0"/>
              <a:t> Every use or 4-5 times per week (whatever is greater)</a:t>
            </a:r>
            <a:endParaRPr lang="en-US" sz="1600" dirty="0"/>
          </a:p>
          <a:p>
            <a:pPr lvl="1"/>
            <a:r>
              <a:rPr lang="en-US" b="1" dirty="0"/>
              <a:t>Priority 2</a:t>
            </a:r>
            <a:r>
              <a:rPr lang="en-US" dirty="0"/>
              <a:t> </a:t>
            </a:r>
            <a:r>
              <a:rPr lang="en-US" b="1" dirty="0"/>
              <a:t>Fields</a:t>
            </a:r>
            <a:r>
              <a:rPr lang="en-US" dirty="0"/>
              <a:t> Every use or a minimum of 3 times weekly (whatever is greater)</a:t>
            </a:r>
            <a:endParaRPr lang="en-US" sz="1600" dirty="0"/>
          </a:p>
          <a:p>
            <a:pPr lvl="1"/>
            <a:r>
              <a:rPr lang="en-US" b="1" dirty="0"/>
              <a:t>Priority 3 Fields </a:t>
            </a:r>
            <a:r>
              <a:rPr lang="en-US" dirty="0"/>
              <a:t>Middle and Elementary School sites: Up to twice weekly</a:t>
            </a:r>
            <a:endParaRPr lang="en-US" sz="1600" dirty="0"/>
          </a:p>
          <a:p>
            <a:r>
              <a:rPr lang="en-US" dirty="0"/>
              <a:t>High School Sites Every PRCS scheduled game and “maintenance drag” after each activity </a:t>
            </a:r>
          </a:p>
          <a:p>
            <a:r>
              <a:rPr lang="en-US" dirty="0"/>
              <a:t>Infields are to be kept weed free during low use times.</a:t>
            </a:r>
          </a:p>
          <a:p>
            <a:r>
              <a:rPr lang="en-US" dirty="0"/>
              <a:t>Loudoun County does not allow user groups to perform maintenance on fields</a:t>
            </a:r>
          </a:p>
          <a:p>
            <a:pPr marL="0" indent="0">
              <a:buNone/>
            </a:pPr>
            <a:endParaRPr lang="en-US" dirty="0"/>
          </a:p>
        </p:txBody>
      </p:sp>
    </p:spTree>
    <p:extLst>
      <p:ext uri="{BB962C8B-B14F-4D97-AF65-F5344CB8AC3E}">
        <p14:creationId xmlns:p14="http://schemas.microsoft.com/office/powerpoint/2010/main" val="163602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704E4-8879-4C3A-B98C-B90A02868FED}"/>
              </a:ext>
            </a:extLst>
          </p:cNvPr>
          <p:cNvSpPr>
            <a:spLocks noGrp="1"/>
          </p:cNvSpPr>
          <p:nvPr>
            <p:ph type="title"/>
          </p:nvPr>
        </p:nvSpPr>
        <p:spPr/>
        <p:txBody>
          <a:bodyPr/>
          <a:lstStyle/>
          <a:p>
            <a:pPr algn="ctr"/>
            <a:r>
              <a:rPr lang="en-US" dirty="0"/>
              <a:t>Benchmarking Loudoun county</a:t>
            </a:r>
          </a:p>
        </p:txBody>
      </p:sp>
      <p:sp>
        <p:nvSpPr>
          <p:cNvPr id="3" name="Content Placeholder 2">
            <a:extLst>
              <a:ext uri="{FF2B5EF4-FFF2-40B4-BE49-F238E27FC236}">
                <a16:creationId xmlns:a16="http://schemas.microsoft.com/office/drawing/2014/main" id="{41A2BF70-E293-4DD2-A92A-4ABC97D098F4}"/>
              </a:ext>
            </a:extLst>
          </p:cNvPr>
          <p:cNvSpPr>
            <a:spLocks noGrp="1"/>
          </p:cNvSpPr>
          <p:nvPr>
            <p:ph idx="1"/>
          </p:nvPr>
        </p:nvSpPr>
        <p:spPr/>
        <p:txBody>
          <a:bodyPr/>
          <a:lstStyle/>
          <a:p>
            <a:r>
              <a:rPr lang="en-US" dirty="0"/>
              <a:t>Similar standards exist for field amenities including:</a:t>
            </a:r>
          </a:p>
          <a:p>
            <a:pPr lvl="1"/>
            <a:r>
              <a:rPr lang="en-US" dirty="0"/>
              <a:t>Bleachers and Dugouts</a:t>
            </a:r>
          </a:p>
          <a:p>
            <a:pPr lvl="1"/>
            <a:r>
              <a:rPr lang="en-US" dirty="0"/>
              <a:t>Lighting</a:t>
            </a:r>
          </a:p>
          <a:p>
            <a:pPr lvl="1"/>
            <a:r>
              <a:rPr lang="en-US" dirty="0"/>
              <a:t>Fencing</a:t>
            </a:r>
          </a:p>
          <a:p>
            <a:pPr lvl="1"/>
            <a:r>
              <a:rPr lang="en-US" dirty="0"/>
              <a:t>Restrooms</a:t>
            </a:r>
          </a:p>
          <a:p>
            <a:pPr lvl="1"/>
            <a:r>
              <a:rPr lang="en-US" dirty="0"/>
              <a:t>Soccer Goals</a:t>
            </a:r>
          </a:p>
          <a:p>
            <a:pPr lvl="1"/>
            <a:endParaRPr lang="en-US" dirty="0"/>
          </a:p>
          <a:p>
            <a:r>
              <a:rPr lang="en-US" dirty="0"/>
              <a:t>Full maintenance document can be found </a:t>
            </a:r>
            <a:r>
              <a:rPr lang="en-US" dirty="0">
                <a:hlinkClick r:id="rId2"/>
              </a:rPr>
              <a:t>here</a:t>
            </a:r>
            <a:r>
              <a:rPr lang="en-US" dirty="0"/>
              <a:t>.</a:t>
            </a:r>
          </a:p>
        </p:txBody>
      </p:sp>
    </p:spTree>
    <p:extLst>
      <p:ext uri="{BB962C8B-B14F-4D97-AF65-F5344CB8AC3E}">
        <p14:creationId xmlns:p14="http://schemas.microsoft.com/office/powerpoint/2010/main" val="515767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B879-8E76-4E1E-AE38-2CACDA414F8C}"/>
              </a:ext>
            </a:extLst>
          </p:cNvPr>
          <p:cNvSpPr>
            <a:spLocks noGrp="1"/>
          </p:cNvSpPr>
          <p:nvPr>
            <p:ph type="title"/>
          </p:nvPr>
        </p:nvSpPr>
        <p:spPr/>
        <p:txBody>
          <a:bodyPr/>
          <a:lstStyle/>
          <a:p>
            <a:pPr algn="ctr"/>
            <a:r>
              <a:rPr lang="en-US" dirty="0"/>
              <a:t>Benchmarking – Loudoun county Field classifications</a:t>
            </a:r>
          </a:p>
        </p:txBody>
      </p:sp>
      <p:sp>
        <p:nvSpPr>
          <p:cNvPr id="3" name="Content Placeholder 2">
            <a:extLst>
              <a:ext uri="{FF2B5EF4-FFF2-40B4-BE49-F238E27FC236}">
                <a16:creationId xmlns:a16="http://schemas.microsoft.com/office/drawing/2014/main" id="{9966D1C7-D0B9-4453-88AD-FE8D681CC8EF}"/>
              </a:ext>
            </a:extLst>
          </p:cNvPr>
          <p:cNvSpPr>
            <a:spLocks noGrp="1"/>
          </p:cNvSpPr>
          <p:nvPr>
            <p:ph idx="1"/>
          </p:nvPr>
        </p:nvSpPr>
        <p:spPr/>
        <p:txBody>
          <a:bodyPr>
            <a:normAutofit fontScale="92500" lnSpcReduction="10000"/>
          </a:bodyPr>
          <a:lstStyle/>
          <a:p>
            <a:r>
              <a:rPr lang="en-US" dirty="0"/>
              <a:t>Organized use is prohibited without a permit.</a:t>
            </a:r>
          </a:p>
          <a:p>
            <a:pPr marL="0" indent="0">
              <a:buNone/>
            </a:pPr>
            <a:endParaRPr lang="en-US" dirty="0"/>
          </a:p>
          <a:p>
            <a:r>
              <a:rPr lang="en-US" dirty="0"/>
              <a:t>Non- permitted use is allowed as long as the field is not is reserved and has not been set up for league use.</a:t>
            </a:r>
          </a:p>
          <a:p>
            <a:pPr marL="0" indent="0">
              <a:buNone/>
            </a:pPr>
            <a:endParaRPr lang="en-US" dirty="0"/>
          </a:p>
          <a:p>
            <a:r>
              <a:rPr lang="en-US" dirty="0"/>
              <a:t>Does not actively enforce non-permitted use, particularly on lesser fields.  </a:t>
            </a:r>
          </a:p>
          <a:p>
            <a:endParaRPr lang="en-US" dirty="0"/>
          </a:p>
          <a:p>
            <a:r>
              <a:rPr lang="en-US" dirty="0"/>
              <a:t>Tournament fields/HS fields remain locked for permitted use</a:t>
            </a:r>
          </a:p>
        </p:txBody>
      </p:sp>
    </p:spTree>
    <p:extLst>
      <p:ext uri="{BB962C8B-B14F-4D97-AF65-F5344CB8AC3E}">
        <p14:creationId xmlns:p14="http://schemas.microsoft.com/office/powerpoint/2010/main" val="116344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6C5AC-5CF2-4E84-9761-3F9E017D73EF}"/>
              </a:ext>
            </a:extLst>
          </p:cNvPr>
          <p:cNvSpPr>
            <a:spLocks noGrp="1"/>
          </p:cNvSpPr>
          <p:nvPr>
            <p:ph type="title"/>
          </p:nvPr>
        </p:nvSpPr>
        <p:spPr>
          <a:xfrm>
            <a:off x="1270514" y="1156755"/>
            <a:ext cx="9603275" cy="1049235"/>
          </a:xfrm>
        </p:spPr>
        <p:txBody>
          <a:bodyPr/>
          <a:lstStyle/>
          <a:p>
            <a:pPr algn="ctr"/>
            <a:r>
              <a:rPr lang="en-US"/>
              <a:t>Field Fund Working Group Draft Timeline</a:t>
            </a:r>
          </a:p>
        </p:txBody>
      </p:sp>
      <p:sp>
        <p:nvSpPr>
          <p:cNvPr id="4" name="Teardrop 3">
            <a:extLst>
              <a:ext uri="{FF2B5EF4-FFF2-40B4-BE49-F238E27FC236}">
                <a16:creationId xmlns:a16="http://schemas.microsoft.com/office/drawing/2014/main" id="{A2412C66-97EC-440F-9668-74A6C035C34C}"/>
              </a:ext>
            </a:extLst>
          </p:cNvPr>
          <p:cNvSpPr/>
          <p:nvPr/>
        </p:nvSpPr>
        <p:spPr>
          <a:xfrm rot="2759930">
            <a:off x="1540027" y="2140577"/>
            <a:ext cx="1390841" cy="1339709"/>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7" name="Teardrop 6">
            <a:extLst>
              <a:ext uri="{FF2B5EF4-FFF2-40B4-BE49-F238E27FC236}">
                <a16:creationId xmlns:a16="http://schemas.microsoft.com/office/drawing/2014/main" id="{65C73A8D-2E05-4E1E-932C-EB66CAA9CDE8}"/>
              </a:ext>
            </a:extLst>
          </p:cNvPr>
          <p:cNvSpPr/>
          <p:nvPr/>
        </p:nvSpPr>
        <p:spPr>
          <a:xfrm rot="2759930">
            <a:off x="3372601" y="2149004"/>
            <a:ext cx="1392572" cy="133791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8" name="Teardrop 7">
            <a:extLst>
              <a:ext uri="{FF2B5EF4-FFF2-40B4-BE49-F238E27FC236}">
                <a16:creationId xmlns:a16="http://schemas.microsoft.com/office/drawing/2014/main" id="{6B3F0B23-A502-46C1-81B9-E9F6F8F81E56}"/>
              </a:ext>
            </a:extLst>
          </p:cNvPr>
          <p:cNvSpPr/>
          <p:nvPr/>
        </p:nvSpPr>
        <p:spPr>
          <a:xfrm rot="2759930">
            <a:off x="5133208" y="2141476"/>
            <a:ext cx="1392572" cy="133791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9" name="Teardrop 8">
            <a:extLst>
              <a:ext uri="{FF2B5EF4-FFF2-40B4-BE49-F238E27FC236}">
                <a16:creationId xmlns:a16="http://schemas.microsoft.com/office/drawing/2014/main" id="{9D99CF28-6ECA-4831-A002-2517C2AC6381}"/>
              </a:ext>
            </a:extLst>
          </p:cNvPr>
          <p:cNvSpPr/>
          <p:nvPr/>
        </p:nvSpPr>
        <p:spPr>
          <a:xfrm rot="2759930">
            <a:off x="6887177" y="2141476"/>
            <a:ext cx="1392572" cy="133791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0" name="Teardrop 9">
            <a:extLst>
              <a:ext uri="{FF2B5EF4-FFF2-40B4-BE49-F238E27FC236}">
                <a16:creationId xmlns:a16="http://schemas.microsoft.com/office/drawing/2014/main" id="{069B3D94-6F5E-49F3-9DD7-F2CB2459168E}"/>
              </a:ext>
            </a:extLst>
          </p:cNvPr>
          <p:cNvSpPr/>
          <p:nvPr/>
        </p:nvSpPr>
        <p:spPr>
          <a:xfrm rot="2759930">
            <a:off x="8688871" y="2141475"/>
            <a:ext cx="1392572" cy="1337916"/>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2" name="Oval 11">
            <a:extLst>
              <a:ext uri="{FF2B5EF4-FFF2-40B4-BE49-F238E27FC236}">
                <a16:creationId xmlns:a16="http://schemas.microsoft.com/office/drawing/2014/main" id="{E6C7EB41-2CFE-4438-8474-0A40B7FCCD9D}"/>
              </a:ext>
            </a:extLst>
          </p:cNvPr>
          <p:cNvSpPr/>
          <p:nvPr/>
        </p:nvSpPr>
        <p:spPr>
          <a:xfrm>
            <a:off x="1685828" y="2266607"/>
            <a:ext cx="1101731" cy="1080086"/>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3" name="Oval 12">
            <a:extLst>
              <a:ext uri="{FF2B5EF4-FFF2-40B4-BE49-F238E27FC236}">
                <a16:creationId xmlns:a16="http://schemas.microsoft.com/office/drawing/2014/main" id="{5523322C-1CE9-4CCE-8C07-C204FF0E4B22}"/>
              </a:ext>
            </a:extLst>
          </p:cNvPr>
          <p:cNvSpPr/>
          <p:nvPr/>
        </p:nvSpPr>
        <p:spPr>
          <a:xfrm>
            <a:off x="3511682" y="2316157"/>
            <a:ext cx="1132082" cy="988854"/>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4" name="Oval 13">
            <a:extLst>
              <a:ext uri="{FF2B5EF4-FFF2-40B4-BE49-F238E27FC236}">
                <a16:creationId xmlns:a16="http://schemas.microsoft.com/office/drawing/2014/main" id="{D02AC6AF-10C4-497E-B58D-450B8ACDB5B1}"/>
              </a:ext>
            </a:extLst>
          </p:cNvPr>
          <p:cNvSpPr/>
          <p:nvPr/>
        </p:nvSpPr>
        <p:spPr>
          <a:xfrm>
            <a:off x="5345078" y="2357839"/>
            <a:ext cx="1008061" cy="89762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5" name="Oval 14">
            <a:extLst>
              <a:ext uri="{FF2B5EF4-FFF2-40B4-BE49-F238E27FC236}">
                <a16:creationId xmlns:a16="http://schemas.microsoft.com/office/drawing/2014/main" id="{DEEA3920-421E-40A6-85C4-EB62DF893D78}"/>
              </a:ext>
            </a:extLst>
          </p:cNvPr>
          <p:cNvSpPr/>
          <p:nvPr/>
        </p:nvSpPr>
        <p:spPr>
          <a:xfrm>
            <a:off x="7078006" y="2357839"/>
            <a:ext cx="1008061" cy="89762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6" name="Oval 15">
            <a:extLst>
              <a:ext uri="{FF2B5EF4-FFF2-40B4-BE49-F238E27FC236}">
                <a16:creationId xmlns:a16="http://schemas.microsoft.com/office/drawing/2014/main" id="{30B582F2-70E2-4771-AB9C-D81BD156C28D}"/>
              </a:ext>
            </a:extLst>
          </p:cNvPr>
          <p:cNvSpPr/>
          <p:nvPr/>
        </p:nvSpPr>
        <p:spPr>
          <a:xfrm>
            <a:off x="8907842" y="2355782"/>
            <a:ext cx="1008061" cy="897622"/>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8" name="TextBox 17">
            <a:extLst>
              <a:ext uri="{FF2B5EF4-FFF2-40B4-BE49-F238E27FC236}">
                <a16:creationId xmlns:a16="http://schemas.microsoft.com/office/drawing/2014/main" id="{9B0A8693-9B27-4A1A-BB03-F855280D88C1}"/>
              </a:ext>
            </a:extLst>
          </p:cNvPr>
          <p:cNvSpPr txBox="1"/>
          <p:nvPr/>
        </p:nvSpPr>
        <p:spPr>
          <a:xfrm>
            <a:off x="1812240" y="2606595"/>
            <a:ext cx="932268" cy="646331"/>
          </a:xfrm>
          <a:prstGeom prst="rect">
            <a:avLst/>
          </a:prstGeom>
          <a:noFill/>
        </p:spPr>
        <p:txBody>
          <a:bodyPr wrap="square" rtlCol="0">
            <a:spAutoFit/>
          </a:bodyPr>
          <a:lstStyle/>
          <a:p>
            <a:pPr algn="ctr"/>
            <a:r>
              <a:rPr lang="en-US" sz="1200"/>
              <a:t>Meeting #1 September 2020</a:t>
            </a:r>
          </a:p>
        </p:txBody>
      </p:sp>
      <p:sp>
        <p:nvSpPr>
          <p:cNvPr id="19" name="TextBox 18">
            <a:extLst>
              <a:ext uri="{FF2B5EF4-FFF2-40B4-BE49-F238E27FC236}">
                <a16:creationId xmlns:a16="http://schemas.microsoft.com/office/drawing/2014/main" id="{A7E29BAC-E7C1-4991-87F9-DC5091CCFD60}"/>
              </a:ext>
            </a:extLst>
          </p:cNvPr>
          <p:cNvSpPr txBox="1"/>
          <p:nvPr/>
        </p:nvSpPr>
        <p:spPr>
          <a:xfrm>
            <a:off x="3645722" y="2573228"/>
            <a:ext cx="975319" cy="646331"/>
          </a:xfrm>
          <a:prstGeom prst="rect">
            <a:avLst/>
          </a:prstGeom>
          <a:noFill/>
        </p:spPr>
        <p:txBody>
          <a:bodyPr wrap="square" rtlCol="0">
            <a:spAutoFit/>
          </a:bodyPr>
          <a:lstStyle/>
          <a:p>
            <a:pPr algn="ctr"/>
            <a:r>
              <a:rPr lang="en-US" sz="1200"/>
              <a:t>Meeting #2 October 2020</a:t>
            </a:r>
          </a:p>
        </p:txBody>
      </p:sp>
      <p:sp>
        <p:nvSpPr>
          <p:cNvPr id="20" name="TextBox 19">
            <a:extLst>
              <a:ext uri="{FF2B5EF4-FFF2-40B4-BE49-F238E27FC236}">
                <a16:creationId xmlns:a16="http://schemas.microsoft.com/office/drawing/2014/main" id="{E67786B9-49B0-47CF-9859-D420F22BB413}"/>
              </a:ext>
            </a:extLst>
          </p:cNvPr>
          <p:cNvSpPr txBox="1"/>
          <p:nvPr/>
        </p:nvSpPr>
        <p:spPr>
          <a:xfrm>
            <a:off x="5331126" y="2580237"/>
            <a:ext cx="1059475" cy="646331"/>
          </a:xfrm>
          <a:prstGeom prst="rect">
            <a:avLst/>
          </a:prstGeom>
          <a:noFill/>
        </p:spPr>
        <p:txBody>
          <a:bodyPr wrap="square" rtlCol="0">
            <a:spAutoFit/>
          </a:bodyPr>
          <a:lstStyle/>
          <a:p>
            <a:pPr algn="ctr"/>
            <a:r>
              <a:rPr lang="en-US" sz="1200"/>
              <a:t>Meeting #3 November 2020</a:t>
            </a:r>
          </a:p>
        </p:txBody>
      </p:sp>
      <p:sp>
        <p:nvSpPr>
          <p:cNvPr id="21" name="TextBox 20">
            <a:extLst>
              <a:ext uri="{FF2B5EF4-FFF2-40B4-BE49-F238E27FC236}">
                <a16:creationId xmlns:a16="http://schemas.microsoft.com/office/drawing/2014/main" id="{A0DA2A8D-68E9-46B5-8F7E-EE2EE079313E}"/>
              </a:ext>
            </a:extLst>
          </p:cNvPr>
          <p:cNvSpPr txBox="1"/>
          <p:nvPr/>
        </p:nvSpPr>
        <p:spPr>
          <a:xfrm>
            <a:off x="7125443" y="2536660"/>
            <a:ext cx="1000752" cy="646331"/>
          </a:xfrm>
          <a:prstGeom prst="rect">
            <a:avLst/>
          </a:prstGeom>
          <a:noFill/>
        </p:spPr>
        <p:txBody>
          <a:bodyPr wrap="square" rtlCol="0">
            <a:spAutoFit/>
          </a:bodyPr>
          <a:lstStyle/>
          <a:p>
            <a:pPr algn="ctr"/>
            <a:r>
              <a:rPr lang="en-US" sz="1200"/>
              <a:t>Meeting #4 December 2020</a:t>
            </a:r>
          </a:p>
        </p:txBody>
      </p:sp>
      <p:sp>
        <p:nvSpPr>
          <p:cNvPr id="22" name="TextBox 21">
            <a:extLst>
              <a:ext uri="{FF2B5EF4-FFF2-40B4-BE49-F238E27FC236}">
                <a16:creationId xmlns:a16="http://schemas.microsoft.com/office/drawing/2014/main" id="{4E52B1DD-D6C2-4AB4-8C82-7308FAA8DBB7}"/>
              </a:ext>
            </a:extLst>
          </p:cNvPr>
          <p:cNvSpPr txBox="1"/>
          <p:nvPr/>
        </p:nvSpPr>
        <p:spPr>
          <a:xfrm>
            <a:off x="9005563" y="2529651"/>
            <a:ext cx="922325" cy="646331"/>
          </a:xfrm>
          <a:prstGeom prst="rect">
            <a:avLst/>
          </a:prstGeom>
          <a:noFill/>
        </p:spPr>
        <p:txBody>
          <a:bodyPr wrap="square" rtlCol="0">
            <a:spAutoFit/>
          </a:bodyPr>
          <a:lstStyle/>
          <a:p>
            <a:pPr algn="ctr"/>
            <a:r>
              <a:rPr lang="en-US" sz="1200" dirty="0"/>
              <a:t>Meeting #5 January 2020</a:t>
            </a:r>
          </a:p>
        </p:txBody>
      </p:sp>
      <p:sp>
        <p:nvSpPr>
          <p:cNvPr id="24" name="TextBox 23">
            <a:extLst>
              <a:ext uri="{FF2B5EF4-FFF2-40B4-BE49-F238E27FC236}">
                <a16:creationId xmlns:a16="http://schemas.microsoft.com/office/drawing/2014/main" id="{73840280-958F-45EE-A404-D00AC653FC50}"/>
              </a:ext>
            </a:extLst>
          </p:cNvPr>
          <p:cNvSpPr txBox="1"/>
          <p:nvPr/>
        </p:nvSpPr>
        <p:spPr>
          <a:xfrm>
            <a:off x="1493757" y="3552989"/>
            <a:ext cx="1756518" cy="1754326"/>
          </a:xfrm>
          <a:prstGeom prst="rect">
            <a:avLst/>
          </a:prstGeom>
          <a:noFill/>
        </p:spPr>
        <p:txBody>
          <a:bodyPr wrap="square" rtlCol="0">
            <a:spAutoFit/>
          </a:bodyPr>
          <a:lstStyle/>
          <a:p>
            <a:pPr marL="285750" indent="-285750">
              <a:buFont typeface="Arial" panose="020B0604020202020204" pitchFamily="34" charset="0"/>
              <a:buChar char="•"/>
            </a:pPr>
            <a:r>
              <a:rPr lang="en-US" sz="1200"/>
              <a:t>Process Overview</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Charge Overview</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Review Previous Field Fund Implementations</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Field Fund Review</a:t>
            </a:r>
          </a:p>
        </p:txBody>
      </p:sp>
      <p:sp>
        <p:nvSpPr>
          <p:cNvPr id="25" name="TextBox 24">
            <a:extLst>
              <a:ext uri="{FF2B5EF4-FFF2-40B4-BE49-F238E27FC236}">
                <a16:creationId xmlns:a16="http://schemas.microsoft.com/office/drawing/2014/main" id="{C7654A9C-385E-4019-A063-65EA7E9A7B46}"/>
              </a:ext>
            </a:extLst>
          </p:cNvPr>
          <p:cNvSpPr txBox="1"/>
          <p:nvPr/>
        </p:nvSpPr>
        <p:spPr>
          <a:xfrm>
            <a:off x="3153891" y="3552989"/>
            <a:ext cx="1790360" cy="2123658"/>
          </a:xfrm>
          <a:prstGeom prst="rect">
            <a:avLst/>
          </a:prstGeom>
          <a:noFill/>
        </p:spPr>
        <p:txBody>
          <a:bodyPr wrap="square" rtlCol="0">
            <a:spAutoFit/>
          </a:bodyPr>
          <a:lstStyle/>
          <a:p>
            <a:pPr marL="285750" indent="-285750">
              <a:buFont typeface="Arial" panose="020B0604020202020204" pitchFamily="34" charset="0"/>
              <a:buChar char="•"/>
            </a:pPr>
            <a:r>
              <a:rPr lang="en-US" sz="1200"/>
              <a:t>Review All DPR Sports Program Fees Benchmarking Review</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Discuss current fee levels.</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Review Recreation v. Travel field allocations.</a:t>
            </a:r>
          </a:p>
        </p:txBody>
      </p:sp>
      <p:sp>
        <p:nvSpPr>
          <p:cNvPr id="26" name="TextBox 25">
            <a:extLst>
              <a:ext uri="{FF2B5EF4-FFF2-40B4-BE49-F238E27FC236}">
                <a16:creationId xmlns:a16="http://schemas.microsoft.com/office/drawing/2014/main" id="{8DCDB36F-BAA8-480E-86E4-91D025ED5AB4}"/>
              </a:ext>
            </a:extLst>
          </p:cNvPr>
          <p:cNvSpPr txBox="1"/>
          <p:nvPr/>
        </p:nvSpPr>
        <p:spPr>
          <a:xfrm>
            <a:off x="5077714" y="3552989"/>
            <a:ext cx="1566300" cy="1569660"/>
          </a:xfrm>
          <a:prstGeom prst="rect">
            <a:avLst/>
          </a:prstGeom>
          <a:noFill/>
        </p:spPr>
        <p:txBody>
          <a:bodyPr wrap="square" rtlCol="0">
            <a:spAutoFit/>
          </a:bodyPr>
          <a:lstStyle/>
          <a:p>
            <a:pPr marL="285750" indent="-285750">
              <a:buFont typeface="Arial" panose="020B0604020202020204" pitchFamily="34" charset="0"/>
              <a:buChar char="•"/>
            </a:pPr>
            <a:r>
              <a:rPr lang="en-US" sz="1200"/>
              <a:t>Explore Key Implementation Questions For Field Fund</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Outline process for allocating funds</a:t>
            </a:r>
          </a:p>
        </p:txBody>
      </p:sp>
      <p:sp>
        <p:nvSpPr>
          <p:cNvPr id="27" name="TextBox 26">
            <a:extLst>
              <a:ext uri="{FF2B5EF4-FFF2-40B4-BE49-F238E27FC236}">
                <a16:creationId xmlns:a16="http://schemas.microsoft.com/office/drawing/2014/main" id="{27C33227-EBF8-4318-847C-6A19ABD46D73}"/>
              </a:ext>
            </a:extLst>
          </p:cNvPr>
          <p:cNvSpPr txBox="1"/>
          <p:nvPr/>
        </p:nvSpPr>
        <p:spPr>
          <a:xfrm>
            <a:off x="6888217" y="3552989"/>
            <a:ext cx="1660135" cy="1908215"/>
          </a:xfrm>
          <a:prstGeom prst="rect">
            <a:avLst/>
          </a:prstGeom>
          <a:noFill/>
        </p:spPr>
        <p:txBody>
          <a:bodyPr wrap="square" rtlCol="0">
            <a:spAutoFit/>
          </a:bodyPr>
          <a:lstStyle/>
          <a:p>
            <a:pPr marL="285750" indent="-285750">
              <a:buFont typeface="Arial" panose="020B0604020202020204" pitchFamily="34" charset="0"/>
              <a:buChar char="•"/>
            </a:pPr>
            <a:r>
              <a:rPr lang="en-US" sz="1200"/>
              <a:t>Strawman review of new proposed fee.</a:t>
            </a:r>
          </a:p>
          <a:p>
            <a:pPr marL="285750" indent="-285750">
              <a:buFont typeface="Arial" panose="020B0604020202020204" pitchFamily="34" charset="0"/>
              <a:buChar char="•"/>
            </a:pPr>
            <a:endParaRPr lang="en-US" sz="1200"/>
          </a:p>
          <a:p>
            <a:pPr marL="285750" indent="-285750">
              <a:buFont typeface="Arial" panose="020B0604020202020204" pitchFamily="34" charset="0"/>
              <a:buChar char="•"/>
            </a:pPr>
            <a:r>
              <a:rPr lang="en-US" sz="1200"/>
              <a:t>FFWG recommendations for new fee and implementation.</a:t>
            </a:r>
          </a:p>
          <a:p>
            <a:pPr marL="285750" indent="-285750">
              <a:buFont typeface="Arial" panose="020B0604020202020204" pitchFamily="34" charset="0"/>
              <a:buChar char="•"/>
            </a:pPr>
            <a:endParaRPr lang="en-US" sz="1100"/>
          </a:p>
          <a:p>
            <a:pPr marL="285750" indent="-285750">
              <a:buFont typeface="Arial" panose="020B0604020202020204" pitchFamily="34" charset="0"/>
              <a:buChar char="•"/>
            </a:pPr>
            <a:endParaRPr lang="en-US" sz="1100"/>
          </a:p>
        </p:txBody>
      </p:sp>
      <p:sp>
        <p:nvSpPr>
          <p:cNvPr id="28" name="TextBox 27">
            <a:extLst>
              <a:ext uri="{FF2B5EF4-FFF2-40B4-BE49-F238E27FC236}">
                <a16:creationId xmlns:a16="http://schemas.microsoft.com/office/drawing/2014/main" id="{8A9980EE-F173-4114-ACCA-09DB159EA653}"/>
              </a:ext>
            </a:extLst>
          </p:cNvPr>
          <p:cNvSpPr txBox="1"/>
          <p:nvPr/>
        </p:nvSpPr>
        <p:spPr>
          <a:xfrm>
            <a:off x="8678451" y="3552988"/>
            <a:ext cx="1671596" cy="1184940"/>
          </a:xfrm>
          <a:prstGeom prst="rect">
            <a:avLst/>
          </a:prstGeom>
          <a:noFill/>
        </p:spPr>
        <p:txBody>
          <a:bodyPr wrap="square" rtlCol="0">
            <a:spAutoFit/>
          </a:bodyPr>
          <a:lstStyle/>
          <a:p>
            <a:pPr marL="285750" indent="-285750">
              <a:buFont typeface="Arial" panose="020B0604020202020204" pitchFamily="34" charset="0"/>
              <a:buChar char="•"/>
            </a:pPr>
            <a:r>
              <a:rPr lang="en-US" sz="1200" dirty="0"/>
              <a:t>Review Commission Recommendations</a:t>
            </a:r>
          </a:p>
          <a:p>
            <a:pPr marL="285750" indent="-285750">
              <a:buFont typeface="Arial" panose="020B0604020202020204" pitchFamily="34" charset="0"/>
              <a:buChar char="•"/>
            </a:pPr>
            <a:r>
              <a:rPr lang="en-US" sz="1200" dirty="0"/>
              <a:t>Discuss Draft Recommendations</a:t>
            </a:r>
          </a:p>
          <a:p>
            <a:endParaRPr lang="en-US" sz="1100" dirty="0"/>
          </a:p>
        </p:txBody>
      </p:sp>
      <p:sp>
        <p:nvSpPr>
          <p:cNvPr id="29" name="Rectangle 28">
            <a:extLst>
              <a:ext uri="{FF2B5EF4-FFF2-40B4-BE49-F238E27FC236}">
                <a16:creationId xmlns:a16="http://schemas.microsoft.com/office/drawing/2014/main" id="{E36E3924-ED58-4C1D-9F07-5129AAEA09FC}"/>
              </a:ext>
            </a:extLst>
          </p:cNvPr>
          <p:cNvSpPr/>
          <p:nvPr/>
        </p:nvSpPr>
        <p:spPr>
          <a:xfrm>
            <a:off x="6825181" y="1871539"/>
            <a:ext cx="1820893" cy="3722012"/>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Tree>
    <p:extLst>
      <p:ext uri="{BB962C8B-B14F-4D97-AF65-F5344CB8AC3E}">
        <p14:creationId xmlns:p14="http://schemas.microsoft.com/office/powerpoint/2010/main" val="32791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7C1F-7D5C-42D3-8ED0-4E912DBEE0D8}"/>
              </a:ext>
            </a:extLst>
          </p:cNvPr>
          <p:cNvSpPr>
            <a:spLocks noGrp="1"/>
          </p:cNvSpPr>
          <p:nvPr>
            <p:ph type="title"/>
          </p:nvPr>
        </p:nvSpPr>
        <p:spPr/>
        <p:txBody>
          <a:bodyPr/>
          <a:lstStyle/>
          <a:p>
            <a:pPr algn="ctr"/>
            <a:r>
              <a:rPr lang="en-US" dirty="0"/>
              <a:t>Benchmarking - Alexandria</a:t>
            </a:r>
          </a:p>
        </p:txBody>
      </p:sp>
      <p:sp>
        <p:nvSpPr>
          <p:cNvPr id="3" name="Content Placeholder 2">
            <a:extLst>
              <a:ext uri="{FF2B5EF4-FFF2-40B4-BE49-F238E27FC236}">
                <a16:creationId xmlns:a16="http://schemas.microsoft.com/office/drawing/2014/main" id="{D9B5EB27-0805-4166-9E50-1A518BD65FE6}"/>
              </a:ext>
            </a:extLst>
          </p:cNvPr>
          <p:cNvSpPr>
            <a:spLocks noGrp="1"/>
          </p:cNvSpPr>
          <p:nvPr>
            <p:ph idx="1"/>
          </p:nvPr>
        </p:nvSpPr>
        <p:spPr>
          <a:xfrm>
            <a:off x="714732" y="1962466"/>
            <a:ext cx="3635326" cy="2840353"/>
          </a:xfrm>
        </p:spPr>
        <p:txBody>
          <a:bodyPr/>
          <a:lstStyle/>
          <a:p>
            <a:r>
              <a:rPr lang="en-US" dirty="0"/>
              <a:t>Staff work in four groups:</a:t>
            </a:r>
          </a:p>
          <a:p>
            <a:pPr lvl="1"/>
            <a:r>
              <a:rPr lang="en-US" dirty="0"/>
              <a:t>Large Mowing</a:t>
            </a:r>
          </a:p>
          <a:p>
            <a:pPr lvl="1"/>
            <a:r>
              <a:rPr lang="en-US" dirty="0"/>
              <a:t>Field Maintenance &amp; Prep</a:t>
            </a:r>
          </a:p>
          <a:p>
            <a:pPr lvl="1"/>
            <a:r>
              <a:rPr lang="en-US" dirty="0"/>
              <a:t>Natural Turf (irrigation, aeration, fertilization)</a:t>
            </a:r>
          </a:p>
          <a:p>
            <a:pPr lvl="1"/>
            <a:r>
              <a:rPr lang="en-US" dirty="0"/>
              <a:t>Synthetic Turf &amp; Courts</a:t>
            </a:r>
          </a:p>
        </p:txBody>
      </p:sp>
      <p:sp>
        <p:nvSpPr>
          <p:cNvPr id="4" name="TextBox 3">
            <a:extLst>
              <a:ext uri="{FF2B5EF4-FFF2-40B4-BE49-F238E27FC236}">
                <a16:creationId xmlns:a16="http://schemas.microsoft.com/office/drawing/2014/main" id="{21C38550-BEF8-4B42-91BD-B63416ED80F4}"/>
              </a:ext>
            </a:extLst>
          </p:cNvPr>
          <p:cNvSpPr txBox="1"/>
          <p:nvPr/>
        </p:nvSpPr>
        <p:spPr>
          <a:xfrm>
            <a:off x="4607511" y="1853754"/>
            <a:ext cx="6738151" cy="3693319"/>
          </a:xfrm>
          <a:prstGeom prst="rect">
            <a:avLst/>
          </a:prstGeom>
          <a:noFill/>
        </p:spPr>
        <p:txBody>
          <a:bodyPr wrap="square" rtlCol="0">
            <a:spAutoFit/>
          </a:bodyPr>
          <a:lstStyle/>
          <a:p>
            <a:pPr marL="285750" indent="-285750">
              <a:buFont typeface="Arial" panose="020B0604020202020204" pitchFamily="34" charset="0"/>
              <a:buChar char="•"/>
            </a:pPr>
            <a:r>
              <a:rPr lang="en-US" dirty="0"/>
              <a:t>All field maintenance is done in-house.</a:t>
            </a:r>
          </a:p>
          <a:p>
            <a:pPr marL="742950" lvl="1" indent="-285750">
              <a:buFont typeface="Arial" panose="020B0604020202020204" pitchFamily="34" charset="0"/>
              <a:buChar char="•"/>
            </a:pPr>
            <a:r>
              <a:rPr lang="en-US" dirty="0"/>
              <a:t>Mowing</a:t>
            </a:r>
          </a:p>
          <a:p>
            <a:pPr marL="742950" lvl="1" indent="-285750">
              <a:buFont typeface="Arial" panose="020B0604020202020204" pitchFamily="34" charset="0"/>
              <a:buChar char="•"/>
            </a:pPr>
            <a:r>
              <a:rPr lang="en-US" dirty="0"/>
              <a:t>Fertilization</a:t>
            </a:r>
          </a:p>
          <a:p>
            <a:pPr marL="742950" lvl="1" indent="-285750">
              <a:buFont typeface="Arial" panose="020B0604020202020204" pitchFamily="34" charset="0"/>
              <a:buChar char="•"/>
            </a:pPr>
            <a:r>
              <a:rPr lang="en-US" dirty="0"/>
              <a:t>Infield Maintenance</a:t>
            </a:r>
          </a:p>
          <a:p>
            <a:endParaRPr lang="en-US" dirty="0"/>
          </a:p>
          <a:p>
            <a:pPr marL="285750" indent="-285750">
              <a:buFont typeface="Arial" panose="020B0604020202020204" pitchFamily="34" charset="0"/>
              <a:buChar char="•"/>
            </a:pPr>
            <a:r>
              <a:rPr lang="en-US" dirty="0"/>
              <a:t>Alexandria operates an in-house synthetic turf maintenance program.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Completes infield dragging and painting foul lines for recreation diamond sports.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Maintenance efforts increase for school games. </a:t>
            </a:r>
          </a:p>
          <a:p>
            <a:pPr marL="285750" indent="-285750">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915E7BBC-5EAA-433E-B0F4-AF5BD1A7B2C5}"/>
              </a:ext>
            </a:extLst>
          </p:cNvPr>
          <p:cNvSpPr txBox="1"/>
          <p:nvPr/>
        </p:nvSpPr>
        <p:spPr>
          <a:xfrm>
            <a:off x="2962182" y="5471119"/>
            <a:ext cx="6267635" cy="369332"/>
          </a:xfrm>
          <a:prstGeom prst="rect">
            <a:avLst/>
          </a:prstGeom>
          <a:noFill/>
        </p:spPr>
        <p:txBody>
          <a:bodyPr wrap="square" rtlCol="0">
            <a:spAutoFit/>
          </a:bodyPr>
          <a:lstStyle/>
          <a:p>
            <a:r>
              <a:rPr lang="en-US" dirty="0"/>
              <a:t>Alexandria Field Maintenance Document: </a:t>
            </a:r>
            <a:r>
              <a:rPr lang="en-US" dirty="0">
                <a:hlinkClick r:id="rId2"/>
              </a:rPr>
              <a:t>here</a:t>
            </a:r>
            <a:endParaRPr lang="en-US" dirty="0"/>
          </a:p>
        </p:txBody>
      </p:sp>
    </p:spTree>
    <p:extLst>
      <p:ext uri="{BB962C8B-B14F-4D97-AF65-F5344CB8AC3E}">
        <p14:creationId xmlns:p14="http://schemas.microsoft.com/office/powerpoint/2010/main" val="1724435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3F160-D5BE-4803-B3D9-18FDC8BBCD6B}"/>
              </a:ext>
            </a:extLst>
          </p:cNvPr>
          <p:cNvSpPr>
            <a:spLocks noGrp="1"/>
          </p:cNvSpPr>
          <p:nvPr>
            <p:ph type="title"/>
          </p:nvPr>
        </p:nvSpPr>
        <p:spPr/>
        <p:txBody>
          <a:bodyPr/>
          <a:lstStyle/>
          <a:p>
            <a:pPr algn="ctr"/>
            <a:r>
              <a:rPr lang="en-US" dirty="0"/>
              <a:t>Benchmarking – Alexandria Field Classifications</a:t>
            </a:r>
          </a:p>
        </p:txBody>
      </p:sp>
      <p:sp>
        <p:nvSpPr>
          <p:cNvPr id="3" name="Content Placeholder 2">
            <a:extLst>
              <a:ext uri="{FF2B5EF4-FFF2-40B4-BE49-F238E27FC236}">
                <a16:creationId xmlns:a16="http://schemas.microsoft.com/office/drawing/2014/main" id="{E6254BEB-BB0C-4230-BC63-7A1C245D8341}"/>
              </a:ext>
            </a:extLst>
          </p:cNvPr>
          <p:cNvSpPr>
            <a:spLocks noGrp="1"/>
          </p:cNvSpPr>
          <p:nvPr>
            <p:ph idx="1"/>
          </p:nvPr>
        </p:nvSpPr>
        <p:spPr/>
        <p:txBody>
          <a:bodyPr>
            <a:normAutofit lnSpcReduction="10000"/>
          </a:bodyPr>
          <a:lstStyle/>
          <a:p>
            <a:r>
              <a:rPr lang="en-US" dirty="0"/>
              <a:t>Use by Permit Only field.</a:t>
            </a:r>
          </a:p>
          <a:p>
            <a:pPr lvl="1"/>
            <a:endParaRPr lang="en-US" sz="2000" dirty="0"/>
          </a:p>
          <a:p>
            <a:r>
              <a:rPr lang="en-US" sz="2200" dirty="0"/>
              <a:t>In order to provide space for spontaneous play, some of the City's properties will be designated for such activity.</a:t>
            </a:r>
          </a:p>
          <a:p>
            <a:pPr marL="0" indent="0">
              <a:buNone/>
            </a:pPr>
            <a:endParaRPr lang="en-US" sz="2200" dirty="0"/>
          </a:p>
          <a:p>
            <a:r>
              <a:rPr lang="en-US" sz="2200" dirty="0"/>
              <a:t>These facilities do not require a permit and may be reserved through the permitting process.</a:t>
            </a:r>
          </a:p>
          <a:p>
            <a:pPr lvl="1"/>
            <a:r>
              <a:rPr lang="en-US" dirty="0"/>
              <a:t>These properties can be used on a first come, first-serve basis</a:t>
            </a:r>
          </a:p>
          <a:p>
            <a:endParaRPr lang="en-US" dirty="0"/>
          </a:p>
        </p:txBody>
      </p:sp>
    </p:spTree>
    <p:extLst>
      <p:ext uri="{BB962C8B-B14F-4D97-AF65-F5344CB8AC3E}">
        <p14:creationId xmlns:p14="http://schemas.microsoft.com/office/powerpoint/2010/main" val="2711242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685FD-5E58-4CF1-BBBD-FFBBF53DEAE6}"/>
              </a:ext>
            </a:extLst>
          </p:cNvPr>
          <p:cNvSpPr>
            <a:spLocks noGrp="1"/>
          </p:cNvSpPr>
          <p:nvPr>
            <p:ph type="title"/>
          </p:nvPr>
        </p:nvSpPr>
        <p:spPr/>
        <p:txBody>
          <a:bodyPr/>
          <a:lstStyle/>
          <a:p>
            <a:pPr algn="ctr"/>
            <a:r>
              <a:rPr lang="en-US" dirty="0"/>
              <a:t>Pause For Questions – Benchmarking Recap</a:t>
            </a:r>
          </a:p>
        </p:txBody>
      </p:sp>
      <p:sp>
        <p:nvSpPr>
          <p:cNvPr id="3" name="Content Placeholder 2">
            <a:extLst>
              <a:ext uri="{FF2B5EF4-FFF2-40B4-BE49-F238E27FC236}">
                <a16:creationId xmlns:a16="http://schemas.microsoft.com/office/drawing/2014/main" id="{ECF99DC2-75EA-4518-86A5-D92D7F6956D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72104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565E-7A92-4914-939C-A0AE7472E71C}"/>
              </a:ext>
            </a:extLst>
          </p:cNvPr>
          <p:cNvSpPr>
            <a:spLocks noGrp="1"/>
          </p:cNvSpPr>
          <p:nvPr>
            <p:ph type="title"/>
          </p:nvPr>
        </p:nvSpPr>
        <p:spPr>
          <a:xfrm>
            <a:off x="2173055" y="724466"/>
            <a:ext cx="7530227" cy="538052"/>
          </a:xfrm>
        </p:spPr>
        <p:txBody>
          <a:bodyPr/>
          <a:lstStyle/>
          <a:p>
            <a:pPr algn="ctr"/>
            <a:r>
              <a:rPr lang="en-US"/>
              <a:t>FY’19 Sports League participation</a:t>
            </a:r>
          </a:p>
        </p:txBody>
      </p:sp>
      <p:graphicFrame>
        <p:nvGraphicFramePr>
          <p:cNvPr id="4" name="Table 4">
            <a:extLst>
              <a:ext uri="{FF2B5EF4-FFF2-40B4-BE49-F238E27FC236}">
                <a16:creationId xmlns:a16="http://schemas.microsoft.com/office/drawing/2014/main" id="{DB636C62-52AC-4673-AFE1-EEF8BF18C837}"/>
              </a:ext>
            </a:extLst>
          </p:cNvPr>
          <p:cNvGraphicFramePr>
            <a:graphicFrameLocks noGrp="1"/>
          </p:cNvGraphicFramePr>
          <p:nvPr>
            <p:extLst>
              <p:ext uri="{D42A27DB-BD31-4B8C-83A1-F6EECF244321}">
                <p14:modId xmlns:p14="http://schemas.microsoft.com/office/powerpoint/2010/main" val="485509822"/>
              </p:ext>
            </p:extLst>
          </p:nvPr>
        </p:nvGraphicFramePr>
        <p:xfrm>
          <a:off x="7168060" y="1919908"/>
          <a:ext cx="4356137" cy="1010920"/>
        </p:xfrm>
        <a:graphic>
          <a:graphicData uri="http://schemas.openxmlformats.org/drawingml/2006/table">
            <a:tbl>
              <a:tblPr firstRow="1" bandRow="1">
                <a:tableStyleId>{5C22544A-7EE6-4342-B048-85BDC9FD1C3A}</a:tableStyleId>
              </a:tblPr>
              <a:tblGrid>
                <a:gridCol w="1156923">
                  <a:extLst>
                    <a:ext uri="{9D8B030D-6E8A-4147-A177-3AD203B41FA5}">
                      <a16:colId xmlns:a16="http://schemas.microsoft.com/office/drawing/2014/main" val="2327637694"/>
                    </a:ext>
                  </a:extLst>
                </a:gridCol>
                <a:gridCol w="1599607">
                  <a:extLst>
                    <a:ext uri="{9D8B030D-6E8A-4147-A177-3AD203B41FA5}">
                      <a16:colId xmlns:a16="http://schemas.microsoft.com/office/drawing/2014/main" val="1061693276"/>
                    </a:ext>
                  </a:extLst>
                </a:gridCol>
                <a:gridCol w="1599607">
                  <a:extLst>
                    <a:ext uri="{9D8B030D-6E8A-4147-A177-3AD203B41FA5}">
                      <a16:colId xmlns:a16="http://schemas.microsoft.com/office/drawing/2014/main" val="3690861084"/>
                    </a:ext>
                  </a:extLst>
                </a:gridCol>
              </a:tblGrid>
              <a:tr h="370840">
                <a:tc>
                  <a:txBody>
                    <a:bodyPr/>
                    <a:lstStyle/>
                    <a:p>
                      <a:r>
                        <a:rPr lang="en-US"/>
                        <a:t>Resident</a:t>
                      </a:r>
                    </a:p>
                  </a:txBody>
                  <a:tcPr/>
                </a:tc>
                <a:tc>
                  <a:txBody>
                    <a:bodyPr/>
                    <a:lstStyle/>
                    <a:p>
                      <a:r>
                        <a:rPr lang="en-US" dirty="0"/>
                        <a:t>Non-Resident</a:t>
                      </a:r>
                    </a:p>
                  </a:txBody>
                  <a:tcPr/>
                </a:tc>
                <a:tc>
                  <a:txBody>
                    <a:bodyPr/>
                    <a:lstStyle/>
                    <a:p>
                      <a:r>
                        <a:rPr lang="en-US"/>
                        <a:t>Total Participants</a:t>
                      </a:r>
                    </a:p>
                  </a:txBody>
                  <a:tcPr/>
                </a:tc>
                <a:extLst>
                  <a:ext uri="{0D108BD9-81ED-4DB2-BD59-A6C34878D82A}">
                    <a16:rowId xmlns:a16="http://schemas.microsoft.com/office/drawing/2014/main" val="394657522"/>
                  </a:ext>
                </a:extLst>
              </a:tr>
              <a:tr h="370840">
                <a:tc>
                  <a:txBody>
                    <a:bodyPr/>
                    <a:lstStyle/>
                    <a:p>
                      <a:r>
                        <a:rPr lang="en-US"/>
                        <a:t>23,000</a:t>
                      </a:r>
                    </a:p>
                  </a:txBody>
                  <a:tcPr/>
                </a:tc>
                <a:tc>
                  <a:txBody>
                    <a:bodyPr/>
                    <a:lstStyle/>
                    <a:p>
                      <a:r>
                        <a:rPr lang="en-US"/>
                        <a:t>1,500</a:t>
                      </a:r>
                    </a:p>
                  </a:txBody>
                  <a:tcPr/>
                </a:tc>
                <a:tc>
                  <a:txBody>
                    <a:bodyPr/>
                    <a:lstStyle/>
                    <a:p>
                      <a:r>
                        <a:rPr lang="en-US" dirty="0"/>
                        <a:t>24,500</a:t>
                      </a:r>
                    </a:p>
                  </a:txBody>
                  <a:tcPr/>
                </a:tc>
                <a:extLst>
                  <a:ext uri="{0D108BD9-81ED-4DB2-BD59-A6C34878D82A}">
                    <a16:rowId xmlns:a16="http://schemas.microsoft.com/office/drawing/2014/main" val="1902268339"/>
                  </a:ext>
                </a:extLst>
              </a:tr>
            </a:tbl>
          </a:graphicData>
        </a:graphic>
      </p:graphicFrame>
      <p:graphicFrame>
        <p:nvGraphicFramePr>
          <p:cNvPr id="7" name="Table 7">
            <a:extLst>
              <a:ext uri="{FF2B5EF4-FFF2-40B4-BE49-F238E27FC236}">
                <a16:creationId xmlns:a16="http://schemas.microsoft.com/office/drawing/2014/main" id="{377C580C-BC5A-4FE2-9DDA-782060851359}"/>
              </a:ext>
            </a:extLst>
          </p:cNvPr>
          <p:cNvGraphicFramePr>
            <a:graphicFrameLocks noGrp="1"/>
          </p:cNvGraphicFramePr>
          <p:nvPr>
            <p:extLst>
              <p:ext uri="{D42A27DB-BD31-4B8C-83A1-F6EECF244321}">
                <p14:modId xmlns:p14="http://schemas.microsoft.com/office/powerpoint/2010/main" val="3823836879"/>
              </p:ext>
            </p:extLst>
          </p:nvPr>
        </p:nvGraphicFramePr>
        <p:xfrm>
          <a:off x="4284751" y="1918438"/>
          <a:ext cx="2812351" cy="3337560"/>
        </p:xfrm>
        <a:graphic>
          <a:graphicData uri="http://schemas.openxmlformats.org/drawingml/2006/table">
            <a:tbl>
              <a:tblPr firstRow="1" bandRow="1">
                <a:tableStyleId>{5C22544A-7EE6-4342-B048-85BDC9FD1C3A}</a:tableStyleId>
              </a:tblPr>
              <a:tblGrid>
                <a:gridCol w="894547">
                  <a:extLst>
                    <a:ext uri="{9D8B030D-6E8A-4147-A177-3AD203B41FA5}">
                      <a16:colId xmlns:a16="http://schemas.microsoft.com/office/drawing/2014/main" val="3994354405"/>
                    </a:ext>
                  </a:extLst>
                </a:gridCol>
                <a:gridCol w="1917804">
                  <a:extLst>
                    <a:ext uri="{9D8B030D-6E8A-4147-A177-3AD203B41FA5}">
                      <a16:colId xmlns:a16="http://schemas.microsoft.com/office/drawing/2014/main" val="3034280995"/>
                    </a:ext>
                  </a:extLst>
                </a:gridCol>
              </a:tblGrid>
              <a:tr h="417195">
                <a:tc>
                  <a:txBody>
                    <a:bodyPr/>
                    <a:lstStyle/>
                    <a:p>
                      <a:r>
                        <a:rPr lang="en-US"/>
                        <a:t>Age</a:t>
                      </a:r>
                    </a:p>
                  </a:txBody>
                  <a:tcPr/>
                </a:tc>
                <a:tc>
                  <a:txBody>
                    <a:bodyPr/>
                    <a:lstStyle/>
                    <a:p>
                      <a:r>
                        <a:rPr lang="en-US" dirty="0"/>
                        <a:t>Participation</a:t>
                      </a:r>
                    </a:p>
                  </a:txBody>
                  <a:tcPr/>
                </a:tc>
                <a:extLst>
                  <a:ext uri="{0D108BD9-81ED-4DB2-BD59-A6C34878D82A}">
                    <a16:rowId xmlns:a16="http://schemas.microsoft.com/office/drawing/2014/main" val="1211090716"/>
                  </a:ext>
                </a:extLst>
              </a:tr>
              <a:tr h="417195">
                <a:tc>
                  <a:txBody>
                    <a:bodyPr/>
                    <a:lstStyle/>
                    <a:p>
                      <a:r>
                        <a:rPr lang="en-US"/>
                        <a:t>12</a:t>
                      </a:r>
                    </a:p>
                  </a:txBody>
                  <a:tcPr/>
                </a:tc>
                <a:tc>
                  <a:txBody>
                    <a:bodyPr/>
                    <a:lstStyle/>
                    <a:p>
                      <a:r>
                        <a:rPr lang="en-US"/>
                        <a:t>1,900</a:t>
                      </a:r>
                    </a:p>
                  </a:txBody>
                  <a:tcPr/>
                </a:tc>
                <a:extLst>
                  <a:ext uri="{0D108BD9-81ED-4DB2-BD59-A6C34878D82A}">
                    <a16:rowId xmlns:a16="http://schemas.microsoft.com/office/drawing/2014/main" val="2699133349"/>
                  </a:ext>
                </a:extLst>
              </a:tr>
              <a:tr h="417195">
                <a:tc>
                  <a:txBody>
                    <a:bodyPr/>
                    <a:lstStyle/>
                    <a:p>
                      <a:r>
                        <a:rPr lang="en-US"/>
                        <a:t>13</a:t>
                      </a:r>
                    </a:p>
                  </a:txBody>
                  <a:tcPr/>
                </a:tc>
                <a:tc>
                  <a:txBody>
                    <a:bodyPr/>
                    <a:lstStyle/>
                    <a:p>
                      <a:r>
                        <a:rPr lang="en-US"/>
                        <a:t>1,460</a:t>
                      </a:r>
                    </a:p>
                  </a:txBody>
                  <a:tcPr/>
                </a:tc>
                <a:extLst>
                  <a:ext uri="{0D108BD9-81ED-4DB2-BD59-A6C34878D82A}">
                    <a16:rowId xmlns:a16="http://schemas.microsoft.com/office/drawing/2014/main" val="1783593951"/>
                  </a:ext>
                </a:extLst>
              </a:tr>
              <a:tr h="417195">
                <a:tc>
                  <a:txBody>
                    <a:bodyPr/>
                    <a:lstStyle/>
                    <a:p>
                      <a:r>
                        <a:rPr lang="en-US"/>
                        <a:t>14</a:t>
                      </a:r>
                    </a:p>
                  </a:txBody>
                  <a:tcPr/>
                </a:tc>
                <a:tc>
                  <a:txBody>
                    <a:bodyPr/>
                    <a:lstStyle/>
                    <a:p>
                      <a:r>
                        <a:rPr lang="en-US"/>
                        <a:t>1,070</a:t>
                      </a:r>
                    </a:p>
                  </a:txBody>
                  <a:tcPr/>
                </a:tc>
                <a:extLst>
                  <a:ext uri="{0D108BD9-81ED-4DB2-BD59-A6C34878D82A}">
                    <a16:rowId xmlns:a16="http://schemas.microsoft.com/office/drawing/2014/main" val="1622683815"/>
                  </a:ext>
                </a:extLst>
              </a:tr>
              <a:tr h="417195">
                <a:tc>
                  <a:txBody>
                    <a:bodyPr/>
                    <a:lstStyle/>
                    <a:p>
                      <a:r>
                        <a:rPr lang="en-US"/>
                        <a:t>15</a:t>
                      </a:r>
                    </a:p>
                  </a:txBody>
                  <a:tcPr/>
                </a:tc>
                <a:tc>
                  <a:txBody>
                    <a:bodyPr/>
                    <a:lstStyle/>
                    <a:p>
                      <a:r>
                        <a:rPr lang="en-US"/>
                        <a:t>710</a:t>
                      </a:r>
                    </a:p>
                  </a:txBody>
                  <a:tcPr/>
                </a:tc>
                <a:extLst>
                  <a:ext uri="{0D108BD9-81ED-4DB2-BD59-A6C34878D82A}">
                    <a16:rowId xmlns:a16="http://schemas.microsoft.com/office/drawing/2014/main" val="2936784909"/>
                  </a:ext>
                </a:extLst>
              </a:tr>
              <a:tr h="417195">
                <a:tc>
                  <a:txBody>
                    <a:bodyPr/>
                    <a:lstStyle/>
                    <a:p>
                      <a:r>
                        <a:rPr lang="en-US"/>
                        <a:t>16</a:t>
                      </a:r>
                    </a:p>
                  </a:txBody>
                  <a:tcPr/>
                </a:tc>
                <a:tc>
                  <a:txBody>
                    <a:bodyPr/>
                    <a:lstStyle/>
                    <a:p>
                      <a:r>
                        <a:rPr lang="en-US"/>
                        <a:t>600</a:t>
                      </a:r>
                    </a:p>
                  </a:txBody>
                  <a:tcPr/>
                </a:tc>
                <a:extLst>
                  <a:ext uri="{0D108BD9-81ED-4DB2-BD59-A6C34878D82A}">
                    <a16:rowId xmlns:a16="http://schemas.microsoft.com/office/drawing/2014/main" val="1276065960"/>
                  </a:ext>
                </a:extLst>
              </a:tr>
              <a:tr h="417195">
                <a:tc>
                  <a:txBody>
                    <a:bodyPr/>
                    <a:lstStyle/>
                    <a:p>
                      <a:r>
                        <a:rPr lang="en-US"/>
                        <a:t>17</a:t>
                      </a:r>
                    </a:p>
                  </a:txBody>
                  <a:tcPr/>
                </a:tc>
                <a:tc>
                  <a:txBody>
                    <a:bodyPr/>
                    <a:lstStyle/>
                    <a:p>
                      <a:r>
                        <a:rPr lang="en-US"/>
                        <a:t>560</a:t>
                      </a:r>
                    </a:p>
                  </a:txBody>
                  <a:tcPr/>
                </a:tc>
                <a:extLst>
                  <a:ext uri="{0D108BD9-81ED-4DB2-BD59-A6C34878D82A}">
                    <a16:rowId xmlns:a16="http://schemas.microsoft.com/office/drawing/2014/main" val="1393471930"/>
                  </a:ext>
                </a:extLst>
              </a:tr>
              <a:tr h="417195">
                <a:tc>
                  <a:txBody>
                    <a:bodyPr/>
                    <a:lstStyle/>
                    <a:p>
                      <a:r>
                        <a:rPr lang="en-US"/>
                        <a:t>18</a:t>
                      </a:r>
                    </a:p>
                  </a:txBody>
                  <a:tcPr/>
                </a:tc>
                <a:tc>
                  <a:txBody>
                    <a:bodyPr/>
                    <a:lstStyle/>
                    <a:p>
                      <a:r>
                        <a:rPr lang="en-US" dirty="0"/>
                        <a:t>40</a:t>
                      </a:r>
                    </a:p>
                  </a:txBody>
                  <a:tcPr/>
                </a:tc>
                <a:extLst>
                  <a:ext uri="{0D108BD9-81ED-4DB2-BD59-A6C34878D82A}">
                    <a16:rowId xmlns:a16="http://schemas.microsoft.com/office/drawing/2014/main" val="807807003"/>
                  </a:ext>
                </a:extLst>
              </a:tr>
            </a:tbl>
          </a:graphicData>
        </a:graphic>
      </p:graphicFrame>
      <p:graphicFrame>
        <p:nvGraphicFramePr>
          <p:cNvPr id="3" name="Table 4">
            <a:extLst>
              <a:ext uri="{FF2B5EF4-FFF2-40B4-BE49-F238E27FC236}">
                <a16:creationId xmlns:a16="http://schemas.microsoft.com/office/drawing/2014/main" id="{682CD60D-228D-43AF-858F-A450C6875CC1}"/>
              </a:ext>
            </a:extLst>
          </p:cNvPr>
          <p:cNvGraphicFramePr>
            <a:graphicFrameLocks noGrp="1"/>
          </p:cNvGraphicFramePr>
          <p:nvPr>
            <p:extLst>
              <p:ext uri="{D42A27DB-BD31-4B8C-83A1-F6EECF244321}">
                <p14:modId xmlns:p14="http://schemas.microsoft.com/office/powerpoint/2010/main" val="1178712008"/>
              </p:ext>
            </p:extLst>
          </p:nvPr>
        </p:nvGraphicFramePr>
        <p:xfrm>
          <a:off x="1398506" y="1918438"/>
          <a:ext cx="2701532" cy="3337560"/>
        </p:xfrm>
        <a:graphic>
          <a:graphicData uri="http://schemas.openxmlformats.org/drawingml/2006/table">
            <a:tbl>
              <a:tblPr firstRow="1" bandRow="1">
                <a:tableStyleId>{5C22544A-7EE6-4342-B048-85BDC9FD1C3A}</a:tableStyleId>
              </a:tblPr>
              <a:tblGrid>
                <a:gridCol w="811895">
                  <a:extLst>
                    <a:ext uri="{9D8B030D-6E8A-4147-A177-3AD203B41FA5}">
                      <a16:colId xmlns:a16="http://schemas.microsoft.com/office/drawing/2014/main" val="669130444"/>
                    </a:ext>
                  </a:extLst>
                </a:gridCol>
                <a:gridCol w="1889637">
                  <a:extLst>
                    <a:ext uri="{9D8B030D-6E8A-4147-A177-3AD203B41FA5}">
                      <a16:colId xmlns:a16="http://schemas.microsoft.com/office/drawing/2014/main" val="1327024422"/>
                    </a:ext>
                  </a:extLst>
                </a:gridCol>
              </a:tblGrid>
              <a:tr h="370840">
                <a:tc>
                  <a:txBody>
                    <a:bodyPr/>
                    <a:lstStyle/>
                    <a:p>
                      <a:r>
                        <a:rPr lang="en-US"/>
                        <a:t>Age</a:t>
                      </a:r>
                    </a:p>
                  </a:txBody>
                  <a:tcPr/>
                </a:tc>
                <a:tc>
                  <a:txBody>
                    <a:bodyPr/>
                    <a:lstStyle/>
                    <a:p>
                      <a:r>
                        <a:rPr lang="en-US" dirty="0"/>
                        <a:t>Participation</a:t>
                      </a:r>
                    </a:p>
                  </a:txBody>
                  <a:tcPr/>
                </a:tc>
                <a:extLst>
                  <a:ext uri="{0D108BD9-81ED-4DB2-BD59-A6C34878D82A}">
                    <a16:rowId xmlns:a16="http://schemas.microsoft.com/office/drawing/2014/main" val="2384302995"/>
                  </a:ext>
                </a:extLst>
              </a:tr>
              <a:tr h="370840">
                <a:tc>
                  <a:txBody>
                    <a:bodyPr/>
                    <a:lstStyle/>
                    <a:p>
                      <a:r>
                        <a:rPr lang="en-US" dirty="0"/>
                        <a:t>4</a:t>
                      </a:r>
                    </a:p>
                  </a:txBody>
                  <a:tcPr/>
                </a:tc>
                <a:tc>
                  <a:txBody>
                    <a:bodyPr/>
                    <a:lstStyle/>
                    <a:p>
                      <a:r>
                        <a:rPr lang="en-US"/>
                        <a:t>1,140</a:t>
                      </a:r>
                    </a:p>
                  </a:txBody>
                  <a:tcPr/>
                </a:tc>
                <a:extLst>
                  <a:ext uri="{0D108BD9-81ED-4DB2-BD59-A6C34878D82A}">
                    <a16:rowId xmlns:a16="http://schemas.microsoft.com/office/drawing/2014/main" val="1733862552"/>
                  </a:ext>
                </a:extLst>
              </a:tr>
              <a:tr h="370840">
                <a:tc>
                  <a:txBody>
                    <a:bodyPr/>
                    <a:lstStyle/>
                    <a:p>
                      <a:r>
                        <a:rPr lang="en-US"/>
                        <a:t>5</a:t>
                      </a:r>
                    </a:p>
                  </a:txBody>
                  <a:tcPr/>
                </a:tc>
                <a:tc>
                  <a:txBody>
                    <a:bodyPr/>
                    <a:lstStyle/>
                    <a:p>
                      <a:r>
                        <a:rPr lang="en-US"/>
                        <a:t>1,760</a:t>
                      </a:r>
                    </a:p>
                  </a:txBody>
                  <a:tcPr/>
                </a:tc>
                <a:extLst>
                  <a:ext uri="{0D108BD9-81ED-4DB2-BD59-A6C34878D82A}">
                    <a16:rowId xmlns:a16="http://schemas.microsoft.com/office/drawing/2014/main" val="2535871200"/>
                  </a:ext>
                </a:extLst>
              </a:tr>
              <a:tr h="370840">
                <a:tc>
                  <a:txBody>
                    <a:bodyPr/>
                    <a:lstStyle/>
                    <a:p>
                      <a:r>
                        <a:rPr lang="en-US"/>
                        <a:t>6</a:t>
                      </a:r>
                    </a:p>
                  </a:txBody>
                  <a:tcPr/>
                </a:tc>
                <a:tc>
                  <a:txBody>
                    <a:bodyPr/>
                    <a:lstStyle/>
                    <a:p>
                      <a:r>
                        <a:rPr lang="en-US"/>
                        <a:t>2,000</a:t>
                      </a:r>
                    </a:p>
                  </a:txBody>
                  <a:tcPr/>
                </a:tc>
                <a:extLst>
                  <a:ext uri="{0D108BD9-81ED-4DB2-BD59-A6C34878D82A}">
                    <a16:rowId xmlns:a16="http://schemas.microsoft.com/office/drawing/2014/main" val="2339648177"/>
                  </a:ext>
                </a:extLst>
              </a:tr>
              <a:tr h="370840">
                <a:tc>
                  <a:txBody>
                    <a:bodyPr/>
                    <a:lstStyle/>
                    <a:p>
                      <a:r>
                        <a:rPr lang="en-US"/>
                        <a:t>7</a:t>
                      </a:r>
                    </a:p>
                  </a:txBody>
                  <a:tcPr/>
                </a:tc>
                <a:tc>
                  <a:txBody>
                    <a:bodyPr/>
                    <a:lstStyle/>
                    <a:p>
                      <a:r>
                        <a:rPr lang="en-US"/>
                        <a:t>2,050</a:t>
                      </a:r>
                    </a:p>
                  </a:txBody>
                  <a:tcPr/>
                </a:tc>
                <a:extLst>
                  <a:ext uri="{0D108BD9-81ED-4DB2-BD59-A6C34878D82A}">
                    <a16:rowId xmlns:a16="http://schemas.microsoft.com/office/drawing/2014/main" val="2839174288"/>
                  </a:ext>
                </a:extLst>
              </a:tr>
              <a:tr h="370840">
                <a:tc>
                  <a:txBody>
                    <a:bodyPr/>
                    <a:lstStyle/>
                    <a:p>
                      <a:r>
                        <a:rPr lang="en-US"/>
                        <a:t>8</a:t>
                      </a:r>
                    </a:p>
                  </a:txBody>
                  <a:tcPr/>
                </a:tc>
                <a:tc>
                  <a:txBody>
                    <a:bodyPr/>
                    <a:lstStyle/>
                    <a:p>
                      <a:r>
                        <a:rPr lang="en-US"/>
                        <a:t>2,390</a:t>
                      </a:r>
                    </a:p>
                  </a:txBody>
                  <a:tcPr/>
                </a:tc>
                <a:extLst>
                  <a:ext uri="{0D108BD9-81ED-4DB2-BD59-A6C34878D82A}">
                    <a16:rowId xmlns:a16="http://schemas.microsoft.com/office/drawing/2014/main" val="2846681269"/>
                  </a:ext>
                </a:extLst>
              </a:tr>
              <a:tr h="370840">
                <a:tc>
                  <a:txBody>
                    <a:bodyPr/>
                    <a:lstStyle/>
                    <a:p>
                      <a:r>
                        <a:rPr lang="en-US"/>
                        <a:t>9</a:t>
                      </a:r>
                    </a:p>
                  </a:txBody>
                  <a:tcPr/>
                </a:tc>
                <a:tc>
                  <a:txBody>
                    <a:bodyPr/>
                    <a:lstStyle/>
                    <a:p>
                      <a:r>
                        <a:rPr lang="en-US"/>
                        <a:t>2,200</a:t>
                      </a:r>
                    </a:p>
                  </a:txBody>
                  <a:tcPr/>
                </a:tc>
                <a:extLst>
                  <a:ext uri="{0D108BD9-81ED-4DB2-BD59-A6C34878D82A}">
                    <a16:rowId xmlns:a16="http://schemas.microsoft.com/office/drawing/2014/main" val="1242071489"/>
                  </a:ext>
                </a:extLst>
              </a:tr>
              <a:tr h="370840">
                <a:tc>
                  <a:txBody>
                    <a:bodyPr/>
                    <a:lstStyle/>
                    <a:p>
                      <a:r>
                        <a:rPr lang="en-US"/>
                        <a:t>10</a:t>
                      </a:r>
                    </a:p>
                  </a:txBody>
                  <a:tcPr/>
                </a:tc>
                <a:tc>
                  <a:txBody>
                    <a:bodyPr/>
                    <a:lstStyle/>
                    <a:p>
                      <a:r>
                        <a:rPr lang="en-US"/>
                        <a:t>2,430</a:t>
                      </a:r>
                    </a:p>
                  </a:txBody>
                  <a:tcPr/>
                </a:tc>
                <a:extLst>
                  <a:ext uri="{0D108BD9-81ED-4DB2-BD59-A6C34878D82A}">
                    <a16:rowId xmlns:a16="http://schemas.microsoft.com/office/drawing/2014/main" val="2002826600"/>
                  </a:ext>
                </a:extLst>
              </a:tr>
              <a:tr h="370840">
                <a:tc>
                  <a:txBody>
                    <a:bodyPr/>
                    <a:lstStyle/>
                    <a:p>
                      <a:r>
                        <a:rPr lang="en-US"/>
                        <a:t>11</a:t>
                      </a:r>
                    </a:p>
                  </a:txBody>
                  <a:tcPr/>
                </a:tc>
                <a:tc>
                  <a:txBody>
                    <a:bodyPr/>
                    <a:lstStyle/>
                    <a:p>
                      <a:r>
                        <a:rPr lang="en-US" dirty="0"/>
                        <a:t>2,050</a:t>
                      </a:r>
                    </a:p>
                  </a:txBody>
                  <a:tcPr/>
                </a:tc>
                <a:extLst>
                  <a:ext uri="{0D108BD9-81ED-4DB2-BD59-A6C34878D82A}">
                    <a16:rowId xmlns:a16="http://schemas.microsoft.com/office/drawing/2014/main" val="568917255"/>
                  </a:ext>
                </a:extLst>
              </a:tr>
            </a:tbl>
          </a:graphicData>
        </a:graphic>
      </p:graphicFrame>
      <p:sp>
        <p:nvSpPr>
          <p:cNvPr id="8" name="TextBox 7">
            <a:extLst>
              <a:ext uri="{FF2B5EF4-FFF2-40B4-BE49-F238E27FC236}">
                <a16:creationId xmlns:a16="http://schemas.microsoft.com/office/drawing/2014/main" id="{C74DC9A1-5765-4909-B546-25C34A7BCA55}"/>
              </a:ext>
            </a:extLst>
          </p:cNvPr>
          <p:cNvSpPr txBox="1"/>
          <p:nvPr/>
        </p:nvSpPr>
        <p:spPr>
          <a:xfrm>
            <a:off x="7166233" y="3127971"/>
            <a:ext cx="4290873" cy="1200329"/>
          </a:xfrm>
          <a:prstGeom prst="rect">
            <a:avLst/>
          </a:prstGeom>
          <a:noFill/>
        </p:spPr>
        <p:txBody>
          <a:bodyPr wrap="square" rtlCol="0">
            <a:spAutoFit/>
          </a:bodyPr>
          <a:lstStyle/>
          <a:p>
            <a:r>
              <a:rPr lang="en-US" dirty="0"/>
              <a:t>6% Non-Resident Rate – 2019</a:t>
            </a:r>
          </a:p>
          <a:p>
            <a:endParaRPr lang="en-US" dirty="0"/>
          </a:p>
          <a:p>
            <a:endParaRPr lang="en-US" dirty="0"/>
          </a:p>
          <a:p>
            <a:endParaRPr lang="en-US" dirty="0"/>
          </a:p>
        </p:txBody>
      </p:sp>
      <p:sp>
        <p:nvSpPr>
          <p:cNvPr id="9" name="TextBox 8">
            <a:extLst>
              <a:ext uri="{FF2B5EF4-FFF2-40B4-BE49-F238E27FC236}">
                <a16:creationId xmlns:a16="http://schemas.microsoft.com/office/drawing/2014/main" id="{138F00B4-AD44-436C-BD99-2631D885A858}"/>
              </a:ext>
            </a:extLst>
          </p:cNvPr>
          <p:cNvSpPr txBox="1"/>
          <p:nvPr/>
        </p:nvSpPr>
        <p:spPr>
          <a:xfrm>
            <a:off x="1318297" y="5396446"/>
            <a:ext cx="6668848" cy="1200329"/>
          </a:xfrm>
          <a:prstGeom prst="rect">
            <a:avLst/>
          </a:prstGeom>
          <a:noFill/>
        </p:spPr>
        <p:txBody>
          <a:bodyPr wrap="square" rtlCol="0">
            <a:spAutoFit/>
          </a:bodyPr>
          <a:lstStyle/>
          <a:p>
            <a:r>
              <a:rPr lang="en-US" sz="1600" dirty="0"/>
              <a:t>*Age breakdown does not include DPR flag</a:t>
            </a:r>
          </a:p>
          <a:p>
            <a:endParaRPr lang="en-US" dirty="0"/>
          </a:p>
          <a:p>
            <a:endParaRPr lang="en-US" dirty="0"/>
          </a:p>
          <a:p>
            <a:endParaRPr lang="en-US" dirty="0"/>
          </a:p>
        </p:txBody>
      </p:sp>
    </p:spTree>
    <p:extLst>
      <p:ext uri="{BB962C8B-B14F-4D97-AF65-F5344CB8AC3E}">
        <p14:creationId xmlns:p14="http://schemas.microsoft.com/office/powerpoint/2010/main" val="2493439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F715B-79E2-4CE7-BF46-1B55D42B3AA6}"/>
              </a:ext>
            </a:extLst>
          </p:cNvPr>
          <p:cNvSpPr>
            <a:spLocks noGrp="1"/>
          </p:cNvSpPr>
          <p:nvPr>
            <p:ph type="title"/>
          </p:nvPr>
        </p:nvSpPr>
        <p:spPr/>
        <p:txBody>
          <a:bodyPr/>
          <a:lstStyle/>
          <a:p>
            <a:r>
              <a:rPr lang="en-US"/>
              <a:t>Proposed Fee Options and Implementation</a:t>
            </a:r>
          </a:p>
        </p:txBody>
      </p:sp>
      <p:sp>
        <p:nvSpPr>
          <p:cNvPr id="3" name="Content Placeholder 2">
            <a:extLst>
              <a:ext uri="{FF2B5EF4-FFF2-40B4-BE49-F238E27FC236}">
                <a16:creationId xmlns:a16="http://schemas.microsoft.com/office/drawing/2014/main" id="{E40FA64B-8271-42B4-BD2D-B1657283F355}"/>
              </a:ext>
            </a:extLst>
          </p:cNvPr>
          <p:cNvSpPr>
            <a:spLocks noGrp="1"/>
          </p:cNvSpPr>
          <p:nvPr>
            <p:ph idx="1"/>
          </p:nvPr>
        </p:nvSpPr>
        <p:spPr>
          <a:xfrm>
            <a:off x="1451579" y="2015733"/>
            <a:ext cx="3821757" cy="3373014"/>
          </a:xfrm>
        </p:spPr>
        <p:txBody>
          <a:bodyPr>
            <a:normAutofit/>
          </a:bodyPr>
          <a:lstStyle/>
          <a:p>
            <a:pPr marL="457200" lvl="1" indent="0">
              <a:buNone/>
            </a:pPr>
            <a:endParaRPr lang="en-US"/>
          </a:p>
          <a:p>
            <a:endParaRPr lang="en-US"/>
          </a:p>
        </p:txBody>
      </p:sp>
      <p:sp>
        <p:nvSpPr>
          <p:cNvPr id="4" name="Content Placeholder 2">
            <a:extLst>
              <a:ext uri="{FF2B5EF4-FFF2-40B4-BE49-F238E27FC236}">
                <a16:creationId xmlns:a16="http://schemas.microsoft.com/office/drawing/2014/main" id="{C867A073-F2C1-45F5-9654-4FB61015E4F0}"/>
              </a:ext>
            </a:extLst>
          </p:cNvPr>
          <p:cNvSpPr txBox="1">
            <a:spLocks/>
          </p:cNvSpPr>
          <p:nvPr/>
        </p:nvSpPr>
        <p:spPr>
          <a:xfrm>
            <a:off x="7182677" y="2120347"/>
            <a:ext cx="4591880" cy="3564835"/>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sz="1800"/>
              <a:t>For This Exercise</a:t>
            </a:r>
          </a:p>
          <a:p>
            <a:r>
              <a:rPr lang="en-US" sz="1800"/>
              <a:t>25% Field Fund Revenue – Diamond Sports</a:t>
            </a:r>
          </a:p>
          <a:p>
            <a:r>
              <a:rPr lang="en-US" sz="1800"/>
              <a:t>75% Field Fund Revenue – Rectangular</a:t>
            </a:r>
          </a:p>
          <a:p>
            <a:r>
              <a:rPr lang="en-US" sz="1800"/>
              <a:t>95% Resident Participation</a:t>
            </a:r>
          </a:p>
          <a:p>
            <a:r>
              <a:rPr lang="en-US" sz="1800"/>
              <a:t>5% Non-Resident Participation</a:t>
            </a:r>
          </a:p>
          <a:p>
            <a:endParaRPr lang="en-US"/>
          </a:p>
        </p:txBody>
      </p:sp>
      <p:sp>
        <p:nvSpPr>
          <p:cNvPr id="5" name="TextBox 4">
            <a:extLst>
              <a:ext uri="{FF2B5EF4-FFF2-40B4-BE49-F238E27FC236}">
                <a16:creationId xmlns:a16="http://schemas.microsoft.com/office/drawing/2014/main" id="{064B80B2-0912-45D5-A529-320B6C1BC30E}"/>
              </a:ext>
            </a:extLst>
          </p:cNvPr>
          <p:cNvSpPr txBox="1"/>
          <p:nvPr/>
        </p:nvSpPr>
        <p:spPr>
          <a:xfrm>
            <a:off x="1451579" y="2120348"/>
            <a:ext cx="5386543" cy="2308324"/>
          </a:xfrm>
          <a:prstGeom prst="rect">
            <a:avLst/>
          </a:prstGeom>
          <a:noFill/>
        </p:spPr>
        <p:txBody>
          <a:bodyPr wrap="square" rtlCol="0">
            <a:spAutoFit/>
          </a:bodyPr>
          <a:lstStyle/>
          <a:p>
            <a:r>
              <a:rPr lang="en-US" dirty="0"/>
              <a:t>Options:</a:t>
            </a:r>
          </a:p>
          <a:p>
            <a:pPr marL="285750" indent="-285750">
              <a:buFont typeface="Arial" panose="020B0604020202020204" pitchFamily="34" charset="0"/>
              <a:buChar char="•"/>
            </a:pPr>
            <a:r>
              <a:rPr lang="en-US" dirty="0"/>
              <a:t>Option 1 – Increase to existing Player Assessment Fee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Option 2- Increase to existing Player Assessment Fee + Travel Team Fee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Option 3 – Player Assessment Increase by age</a:t>
            </a:r>
          </a:p>
        </p:txBody>
      </p:sp>
    </p:spTree>
    <p:extLst>
      <p:ext uri="{BB962C8B-B14F-4D97-AF65-F5344CB8AC3E}">
        <p14:creationId xmlns:p14="http://schemas.microsoft.com/office/powerpoint/2010/main" val="10042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10A85-3411-4C36-B92A-27BA611C27B9}"/>
              </a:ext>
            </a:extLst>
          </p:cNvPr>
          <p:cNvSpPr>
            <a:spLocks noGrp="1"/>
          </p:cNvSpPr>
          <p:nvPr>
            <p:ph type="title"/>
          </p:nvPr>
        </p:nvSpPr>
        <p:spPr>
          <a:xfrm>
            <a:off x="1438326" y="389573"/>
            <a:ext cx="9603275" cy="1049235"/>
          </a:xfrm>
        </p:spPr>
        <p:txBody>
          <a:bodyPr/>
          <a:lstStyle/>
          <a:p>
            <a:pPr algn="ctr"/>
            <a:r>
              <a:rPr lang="en-US"/>
              <a:t>New Player Assessment Fee – Option 1</a:t>
            </a:r>
          </a:p>
        </p:txBody>
      </p:sp>
      <p:sp>
        <p:nvSpPr>
          <p:cNvPr id="3" name="Content Placeholder 2">
            <a:extLst>
              <a:ext uri="{FF2B5EF4-FFF2-40B4-BE49-F238E27FC236}">
                <a16:creationId xmlns:a16="http://schemas.microsoft.com/office/drawing/2014/main" id="{A463226B-DFBC-49B2-AE9E-A05B9ADED716}"/>
              </a:ext>
            </a:extLst>
          </p:cNvPr>
          <p:cNvSpPr>
            <a:spLocks noGrp="1"/>
          </p:cNvSpPr>
          <p:nvPr>
            <p:ph idx="1"/>
          </p:nvPr>
        </p:nvSpPr>
        <p:spPr>
          <a:xfrm>
            <a:off x="351184" y="1970753"/>
            <a:ext cx="4160715" cy="3835102"/>
          </a:xfrm>
        </p:spPr>
        <p:txBody>
          <a:bodyPr>
            <a:normAutofit/>
          </a:bodyPr>
          <a:lstStyle/>
          <a:p>
            <a:r>
              <a:rPr lang="en-US" dirty="0"/>
              <a:t>Increase to existing fees based on benchmarking. </a:t>
            </a:r>
          </a:p>
          <a:p>
            <a:r>
              <a:rPr lang="en-US" dirty="0"/>
              <a:t>Ranges based on regional benchmarking</a:t>
            </a:r>
          </a:p>
          <a:p>
            <a:pPr lvl="1"/>
            <a:r>
              <a:rPr lang="en-US" dirty="0"/>
              <a:t>Alexandria - $12 per player (R) $35 per player (NR)</a:t>
            </a:r>
          </a:p>
          <a:p>
            <a:pPr lvl="1"/>
            <a:r>
              <a:rPr lang="en-US" dirty="0"/>
              <a:t>Loudoun - $18 per player (R &amp;NR)</a:t>
            </a:r>
          </a:p>
          <a:p>
            <a:pPr lvl="1"/>
            <a:r>
              <a:rPr lang="en-US" dirty="0"/>
              <a:t>Fairfax - $5.50 Diamond $8.00 rectangle</a:t>
            </a:r>
          </a:p>
          <a:p>
            <a:pPr marL="0" indent="0">
              <a:buNone/>
            </a:pPr>
            <a:endParaRPr lang="en-US" dirty="0"/>
          </a:p>
        </p:txBody>
      </p:sp>
      <p:graphicFrame>
        <p:nvGraphicFramePr>
          <p:cNvPr id="4" name="Table 4">
            <a:extLst>
              <a:ext uri="{FF2B5EF4-FFF2-40B4-BE49-F238E27FC236}">
                <a16:creationId xmlns:a16="http://schemas.microsoft.com/office/drawing/2014/main" id="{1710B104-B0D3-4B2D-9910-69B4E0537ACA}"/>
              </a:ext>
            </a:extLst>
          </p:cNvPr>
          <p:cNvGraphicFramePr>
            <a:graphicFrameLocks noGrp="1"/>
          </p:cNvGraphicFramePr>
          <p:nvPr>
            <p:extLst>
              <p:ext uri="{D42A27DB-BD31-4B8C-83A1-F6EECF244321}">
                <p14:modId xmlns:p14="http://schemas.microsoft.com/office/powerpoint/2010/main" val="1077253780"/>
              </p:ext>
            </p:extLst>
          </p:nvPr>
        </p:nvGraphicFramePr>
        <p:xfrm>
          <a:off x="4594088" y="1970753"/>
          <a:ext cx="7246728" cy="3528892"/>
        </p:xfrm>
        <a:graphic>
          <a:graphicData uri="http://schemas.openxmlformats.org/drawingml/2006/table">
            <a:tbl>
              <a:tblPr firstRow="1" bandRow="1">
                <a:tableStyleId>{5C22544A-7EE6-4342-B048-85BDC9FD1C3A}</a:tableStyleId>
              </a:tblPr>
              <a:tblGrid>
                <a:gridCol w="2415576">
                  <a:extLst>
                    <a:ext uri="{9D8B030D-6E8A-4147-A177-3AD203B41FA5}">
                      <a16:colId xmlns:a16="http://schemas.microsoft.com/office/drawing/2014/main" val="3336671728"/>
                    </a:ext>
                  </a:extLst>
                </a:gridCol>
                <a:gridCol w="2415576">
                  <a:extLst>
                    <a:ext uri="{9D8B030D-6E8A-4147-A177-3AD203B41FA5}">
                      <a16:colId xmlns:a16="http://schemas.microsoft.com/office/drawing/2014/main" val="1690893909"/>
                    </a:ext>
                  </a:extLst>
                </a:gridCol>
                <a:gridCol w="2415576">
                  <a:extLst>
                    <a:ext uri="{9D8B030D-6E8A-4147-A177-3AD203B41FA5}">
                      <a16:colId xmlns:a16="http://schemas.microsoft.com/office/drawing/2014/main" val="434654852"/>
                    </a:ext>
                  </a:extLst>
                </a:gridCol>
              </a:tblGrid>
              <a:tr h="882223">
                <a:tc>
                  <a:txBody>
                    <a:bodyPr/>
                    <a:lstStyle/>
                    <a:p>
                      <a:pPr algn="ctr"/>
                      <a:r>
                        <a:rPr lang="en-US"/>
                        <a:t>Player</a:t>
                      </a:r>
                    </a:p>
                  </a:txBody>
                  <a:tcPr/>
                </a:tc>
                <a:tc>
                  <a:txBody>
                    <a:bodyPr/>
                    <a:lstStyle/>
                    <a:p>
                      <a:pPr algn="ctr"/>
                      <a:r>
                        <a:rPr lang="en-US"/>
                        <a:t>Existing Fee</a:t>
                      </a:r>
                    </a:p>
                  </a:txBody>
                  <a:tcPr/>
                </a:tc>
                <a:tc>
                  <a:txBody>
                    <a:bodyPr/>
                    <a:lstStyle/>
                    <a:p>
                      <a:pPr algn="ctr"/>
                      <a:r>
                        <a:rPr lang="en-US"/>
                        <a:t>New Fee Options</a:t>
                      </a:r>
                    </a:p>
                  </a:txBody>
                  <a:tcPr/>
                </a:tc>
                <a:extLst>
                  <a:ext uri="{0D108BD9-81ED-4DB2-BD59-A6C34878D82A}">
                    <a16:rowId xmlns:a16="http://schemas.microsoft.com/office/drawing/2014/main" val="302049352"/>
                  </a:ext>
                </a:extLst>
              </a:tr>
              <a:tr h="882223">
                <a:tc>
                  <a:txBody>
                    <a:bodyPr/>
                    <a:lstStyle/>
                    <a:p>
                      <a:r>
                        <a:rPr lang="en-US" sz="2000"/>
                        <a:t>Resident Youth</a:t>
                      </a:r>
                    </a:p>
                  </a:txBody>
                  <a:tcPr/>
                </a:tc>
                <a:tc>
                  <a:txBody>
                    <a:bodyPr/>
                    <a:lstStyle/>
                    <a:p>
                      <a:pPr algn="ctr"/>
                      <a:r>
                        <a:rPr lang="en-US" sz="2000"/>
                        <a:t>$8</a:t>
                      </a:r>
                    </a:p>
                  </a:txBody>
                  <a:tcPr/>
                </a:tc>
                <a:tc>
                  <a:txBody>
                    <a:bodyPr/>
                    <a:lstStyle/>
                    <a:p>
                      <a:r>
                        <a:rPr lang="en-US" sz="2000"/>
                        <a:t>$10-$18 Per Player</a:t>
                      </a:r>
                    </a:p>
                  </a:txBody>
                  <a:tcPr/>
                </a:tc>
                <a:extLst>
                  <a:ext uri="{0D108BD9-81ED-4DB2-BD59-A6C34878D82A}">
                    <a16:rowId xmlns:a16="http://schemas.microsoft.com/office/drawing/2014/main" val="306985825"/>
                  </a:ext>
                </a:extLst>
              </a:tr>
              <a:tr h="882223">
                <a:tc>
                  <a:txBody>
                    <a:bodyPr/>
                    <a:lstStyle/>
                    <a:p>
                      <a:r>
                        <a:rPr lang="en-US" sz="2000"/>
                        <a:t>Non-Resident Youth</a:t>
                      </a:r>
                    </a:p>
                  </a:txBody>
                  <a:tcPr/>
                </a:tc>
                <a:tc>
                  <a:txBody>
                    <a:bodyPr/>
                    <a:lstStyle/>
                    <a:p>
                      <a:pPr algn="ctr"/>
                      <a:r>
                        <a:rPr lang="en-US" sz="2000"/>
                        <a:t>$20</a:t>
                      </a:r>
                    </a:p>
                  </a:txBody>
                  <a:tcPr/>
                </a:tc>
                <a:tc>
                  <a:txBody>
                    <a:bodyPr/>
                    <a:lstStyle/>
                    <a:p>
                      <a:r>
                        <a:rPr lang="en-US" sz="2000"/>
                        <a:t>$20-$35 Per Player</a:t>
                      </a:r>
                    </a:p>
                  </a:txBody>
                  <a:tcPr/>
                </a:tc>
                <a:extLst>
                  <a:ext uri="{0D108BD9-81ED-4DB2-BD59-A6C34878D82A}">
                    <a16:rowId xmlns:a16="http://schemas.microsoft.com/office/drawing/2014/main" val="1661354133"/>
                  </a:ext>
                </a:extLst>
              </a:tr>
              <a:tr h="882223">
                <a:tc>
                  <a:txBody>
                    <a:bodyPr/>
                    <a:lstStyle/>
                    <a:p>
                      <a:r>
                        <a:rPr lang="en-US" sz="2000"/>
                        <a:t>Adult Team</a:t>
                      </a:r>
                    </a:p>
                  </a:txBody>
                  <a:tcPr/>
                </a:tc>
                <a:tc>
                  <a:txBody>
                    <a:bodyPr/>
                    <a:lstStyle/>
                    <a:p>
                      <a:pPr algn="ctr"/>
                      <a:r>
                        <a:rPr lang="en-US" sz="2000"/>
                        <a:t>$100</a:t>
                      </a:r>
                    </a:p>
                  </a:txBody>
                  <a:tcPr/>
                </a:tc>
                <a:tc>
                  <a:txBody>
                    <a:bodyPr/>
                    <a:lstStyle/>
                    <a:p>
                      <a:r>
                        <a:rPr lang="en-US" sz="2000"/>
                        <a:t>$100-$150 Per Team</a:t>
                      </a:r>
                    </a:p>
                  </a:txBody>
                  <a:tcPr/>
                </a:tc>
                <a:extLst>
                  <a:ext uri="{0D108BD9-81ED-4DB2-BD59-A6C34878D82A}">
                    <a16:rowId xmlns:a16="http://schemas.microsoft.com/office/drawing/2014/main" val="2665844981"/>
                  </a:ext>
                </a:extLst>
              </a:tr>
            </a:tbl>
          </a:graphicData>
        </a:graphic>
      </p:graphicFrame>
    </p:spTree>
    <p:extLst>
      <p:ext uri="{BB962C8B-B14F-4D97-AF65-F5344CB8AC3E}">
        <p14:creationId xmlns:p14="http://schemas.microsoft.com/office/powerpoint/2010/main" val="2390592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52786-78DF-4FF8-8E3F-E536BAFD3FE0}"/>
              </a:ext>
            </a:extLst>
          </p:cNvPr>
          <p:cNvSpPr>
            <a:spLocks noGrp="1"/>
          </p:cNvSpPr>
          <p:nvPr>
            <p:ph type="title"/>
          </p:nvPr>
        </p:nvSpPr>
        <p:spPr/>
        <p:txBody>
          <a:bodyPr/>
          <a:lstStyle/>
          <a:p>
            <a:pPr algn="ctr"/>
            <a:r>
              <a:rPr lang="en-US"/>
              <a:t>New Player Assessment Fee – Option #1</a:t>
            </a:r>
          </a:p>
        </p:txBody>
      </p:sp>
      <p:graphicFrame>
        <p:nvGraphicFramePr>
          <p:cNvPr id="4" name="Table 4">
            <a:extLst>
              <a:ext uri="{FF2B5EF4-FFF2-40B4-BE49-F238E27FC236}">
                <a16:creationId xmlns:a16="http://schemas.microsoft.com/office/drawing/2014/main" id="{9FF67CE2-9B65-4838-B13E-EC684D9281FB}"/>
              </a:ext>
            </a:extLst>
          </p:cNvPr>
          <p:cNvGraphicFramePr>
            <a:graphicFrameLocks noGrp="1"/>
          </p:cNvGraphicFramePr>
          <p:nvPr>
            <p:extLst>
              <p:ext uri="{D42A27DB-BD31-4B8C-83A1-F6EECF244321}">
                <p14:modId xmlns:p14="http://schemas.microsoft.com/office/powerpoint/2010/main" val="1664011300"/>
              </p:ext>
            </p:extLst>
          </p:nvPr>
        </p:nvGraphicFramePr>
        <p:xfrm>
          <a:off x="1451579" y="1942851"/>
          <a:ext cx="9151400" cy="3693971"/>
        </p:xfrm>
        <a:graphic>
          <a:graphicData uri="http://schemas.openxmlformats.org/drawingml/2006/table">
            <a:tbl>
              <a:tblPr firstRow="1" bandRow="1">
                <a:tableStyleId>{5C22544A-7EE6-4342-B048-85BDC9FD1C3A}</a:tableStyleId>
              </a:tblPr>
              <a:tblGrid>
                <a:gridCol w="1762138">
                  <a:extLst>
                    <a:ext uri="{9D8B030D-6E8A-4147-A177-3AD203B41FA5}">
                      <a16:colId xmlns:a16="http://schemas.microsoft.com/office/drawing/2014/main" val="3336671728"/>
                    </a:ext>
                  </a:extLst>
                </a:gridCol>
                <a:gridCol w="1898422">
                  <a:extLst>
                    <a:ext uri="{9D8B030D-6E8A-4147-A177-3AD203B41FA5}">
                      <a16:colId xmlns:a16="http://schemas.microsoft.com/office/drawing/2014/main" val="434654852"/>
                    </a:ext>
                  </a:extLst>
                </a:gridCol>
                <a:gridCol w="1830280">
                  <a:extLst>
                    <a:ext uri="{9D8B030D-6E8A-4147-A177-3AD203B41FA5}">
                      <a16:colId xmlns:a16="http://schemas.microsoft.com/office/drawing/2014/main" val="1491797845"/>
                    </a:ext>
                  </a:extLst>
                </a:gridCol>
                <a:gridCol w="1830280">
                  <a:extLst>
                    <a:ext uri="{9D8B030D-6E8A-4147-A177-3AD203B41FA5}">
                      <a16:colId xmlns:a16="http://schemas.microsoft.com/office/drawing/2014/main" val="214163469"/>
                    </a:ext>
                  </a:extLst>
                </a:gridCol>
                <a:gridCol w="1830280">
                  <a:extLst>
                    <a:ext uri="{9D8B030D-6E8A-4147-A177-3AD203B41FA5}">
                      <a16:colId xmlns:a16="http://schemas.microsoft.com/office/drawing/2014/main" val="3248865106"/>
                    </a:ext>
                  </a:extLst>
                </a:gridCol>
              </a:tblGrid>
              <a:tr h="935816">
                <a:tc>
                  <a:txBody>
                    <a:bodyPr/>
                    <a:lstStyle/>
                    <a:p>
                      <a:pPr algn="ctr"/>
                      <a:r>
                        <a:rPr lang="en-US"/>
                        <a:t>Player</a:t>
                      </a:r>
                    </a:p>
                  </a:txBody>
                  <a:tcPr/>
                </a:tc>
                <a:tc>
                  <a:txBody>
                    <a:bodyPr/>
                    <a:lstStyle/>
                    <a:p>
                      <a:pPr algn="ctr"/>
                      <a:r>
                        <a:rPr lang="en-US"/>
                        <a:t>New Fee Option Ranges</a:t>
                      </a:r>
                    </a:p>
                  </a:txBody>
                  <a:tcPr/>
                </a:tc>
                <a:tc>
                  <a:txBody>
                    <a:bodyPr/>
                    <a:lstStyle/>
                    <a:p>
                      <a:pPr algn="ctr"/>
                      <a:r>
                        <a:rPr lang="en-US"/>
                        <a:t>FY’19 Participation</a:t>
                      </a:r>
                    </a:p>
                  </a:txBody>
                  <a:tcPr/>
                </a:tc>
                <a:tc>
                  <a:txBody>
                    <a:bodyPr/>
                    <a:lstStyle/>
                    <a:p>
                      <a:pPr algn="ctr"/>
                      <a:r>
                        <a:rPr lang="en-US"/>
                        <a:t>New Option 1 Fee Low End</a:t>
                      </a:r>
                    </a:p>
                  </a:txBody>
                  <a:tcPr/>
                </a:tc>
                <a:tc>
                  <a:txBody>
                    <a:bodyPr/>
                    <a:lstStyle/>
                    <a:p>
                      <a:pPr algn="ctr"/>
                      <a:r>
                        <a:rPr lang="en-US"/>
                        <a:t>New Option 1 Fee High End</a:t>
                      </a:r>
                    </a:p>
                  </a:txBody>
                  <a:tcPr/>
                </a:tc>
                <a:extLst>
                  <a:ext uri="{0D108BD9-81ED-4DB2-BD59-A6C34878D82A}">
                    <a16:rowId xmlns:a16="http://schemas.microsoft.com/office/drawing/2014/main" val="302049352"/>
                  </a:ext>
                </a:extLst>
              </a:tr>
              <a:tr h="542179">
                <a:tc>
                  <a:txBody>
                    <a:bodyPr/>
                    <a:lstStyle/>
                    <a:p>
                      <a:pPr algn="ctr"/>
                      <a:r>
                        <a:rPr lang="en-US"/>
                        <a:t>Resident Youth</a:t>
                      </a:r>
                    </a:p>
                  </a:txBody>
                  <a:tcPr/>
                </a:tc>
                <a:tc>
                  <a:txBody>
                    <a:bodyPr/>
                    <a:lstStyle/>
                    <a:p>
                      <a:pPr algn="ctr"/>
                      <a:r>
                        <a:rPr lang="en-US"/>
                        <a:t>$10 - $18 Per Player</a:t>
                      </a:r>
                    </a:p>
                  </a:txBody>
                  <a:tcPr/>
                </a:tc>
                <a:tc>
                  <a:txBody>
                    <a:bodyPr/>
                    <a:lstStyle/>
                    <a:p>
                      <a:pPr algn="ctr"/>
                      <a:r>
                        <a:rPr lang="en-US"/>
                        <a:t>23,052</a:t>
                      </a:r>
                    </a:p>
                  </a:txBody>
                  <a:tcPr/>
                </a:tc>
                <a:tc>
                  <a:txBody>
                    <a:bodyPr/>
                    <a:lstStyle/>
                    <a:p>
                      <a:pPr algn="ctr"/>
                      <a:r>
                        <a:rPr lang="en-US"/>
                        <a:t>$231,000</a:t>
                      </a:r>
                    </a:p>
                  </a:txBody>
                  <a:tcPr/>
                </a:tc>
                <a:tc>
                  <a:txBody>
                    <a:bodyPr/>
                    <a:lstStyle/>
                    <a:p>
                      <a:pPr algn="ctr"/>
                      <a:r>
                        <a:rPr lang="en-US"/>
                        <a:t>$415,000</a:t>
                      </a:r>
                    </a:p>
                  </a:txBody>
                  <a:tcPr/>
                </a:tc>
                <a:extLst>
                  <a:ext uri="{0D108BD9-81ED-4DB2-BD59-A6C34878D82A}">
                    <a16:rowId xmlns:a16="http://schemas.microsoft.com/office/drawing/2014/main" val="306985825"/>
                  </a:ext>
                </a:extLst>
              </a:tr>
              <a:tr h="935816">
                <a:tc>
                  <a:txBody>
                    <a:bodyPr/>
                    <a:lstStyle/>
                    <a:p>
                      <a:pPr algn="ctr"/>
                      <a:r>
                        <a:rPr lang="en-US"/>
                        <a:t>Non-Resident Youth</a:t>
                      </a:r>
                    </a:p>
                  </a:txBody>
                  <a:tcPr/>
                </a:tc>
                <a:tc>
                  <a:txBody>
                    <a:bodyPr/>
                    <a:lstStyle/>
                    <a:p>
                      <a:pPr algn="ctr"/>
                      <a:r>
                        <a:rPr lang="en-US"/>
                        <a:t>$20-$35 Per Player</a:t>
                      </a:r>
                    </a:p>
                  </a:txBody>
                  <a:tcPr/>
                </a:tc>
                <a:tc>
                  <a:txBody>
                    <a:bodyPr/>
                    <a:lstStyle/>
                    <a:p>
                      <a:pPr algn="ctr"/>
                      <a:r>
                        <a:rPr lang="en-US"/>
                        <a:t>1,456</a:t>
                      </a:r>
                    </a:p>
                  </a:txBody>
                  <a:tcPr/>
                </a:tc>
                <a:tc>
                  <a:txBody>
                    <a:bodyPr/>
                    <a:lstStyle/>
                    <a:p>
                      <a:pPr algn="ctr"/>
                      <a:r>
                        <a:rPr lang="en-US"/>
                        <a:t>$29,000</a:t>
                      </a:r>
                    </a:p>
                  </a:txBody>
                  <a:tcPr/>
                </a:tc>
                <a:tc>
                  <a:txBody>
                    <a:bodyPr/>
                    <a:lstStyle/>
                    <a:p>
                      <a:pPr algn="ctr"/>
                      <a:r>
                        <a:rPr lang="en-US"/>
                        <a:t>$51,000</a:t>
                      </a:r>
                    </a:p>
                  </a:txBody>
                  <a:tcPr/>
                </a:tc>
                <a:extLst>
                  <a:ext uri="{0D108BD9-81ED-4DB2-BD59-A6C34878D82A}">
                    <a16:rowId xmlns:a16="http://schemas.microsoft.com/office/drawing/2014/main" val="1661354133"/>
                  </a:ext>
                </a:extLst>
              </a:tr>
              <a:tr h="542179">
                <a:tc>
                  <a:txBody>
                    <a:bodyPr/>
                    <a:lstStyle/>
                    <a:p>
                      <a:pPr algn="ctr"/>
                      <a:r>
                        <a:rPr lang="en-US"/>
                        <a:t>Adult Team</a:t>
                      </a:r>
                    </a:p>
                  </a:txBody>
                  <a:tcPr/>
                </a:tc>
                <a:tc>
                  <a:txBody>
                    <a:bodyPr/>
                    <a:lstStyle/>
                    <a:p>
                      <a:pPr algn="ctr"/>
                      <a:r>
                        <a:rPr lang="en-US"/>
                        <a:t>$100-$150</a:t>
                      </a:r>
                    </a:p>
                  </a:txBody>
                  <a:tcPr/>
                </a:tc>
                <a:tc>
                  <a:txBody>
                    <a:bodyPr/>
                    <a:lstStyle/>
                    <a:p>
                      <a:pPr algn="ctr"/>
                      <a:r>
                        <a:rPr lang="en-US"/>
                        <a:t>300</a:t>
                      </a:r>
                    </a:p>
                  </a:txBody>
                  <a:tcPr/>
                </a:tc>
                <a:tc>
                  <a:txBody>
                    <a:bodyPr/>
                    <a:lstStyle/>
                    <a:p>
                      <a:pPr algn="ctr"/>
                      <a:r>
                        <a:rPr lang="en-US"/>
                        <a:t>$30,000</a:t>
                      </a:r>
                    </a:p>
                  </a:txBody>
                  <a:tcPr/>
                </a:tc>
                <a:tc>
                  <a:txBody>
                    <a:bodyPr/>
                    <a:lstStyle/>
                    <a:p>
                      <a:pPr algn="ctr"/>
                      <a:r>
                        <a:rPr lang="en-US"/>
                        <a:t>$45,000</a:t>
                      </a:r>
                    </a:p>
                  </a:txBody>
                  <a:tcPr/>
                </a:tc>
                <a:extLst>
                  <a:ext uri="{0D108BD9-81ED-4DB2-BD59-A6C34878D82A}">
                    <a16:rowId xmlns:a16="http://schemas.microsoft.com/office/drawing/2014/main" val="2665844981"/>
                  </a:ext>
                </a:extLst>
              </a:tr>
              <a:tr h="542179">
                <a:tc>
                  <a:txBody>
                    <a:bodyPr/>
                    <a:lstStyle/>
                    <a:p>
                      <a:pPr algn="ctr"/>
                      <a:r>
                        <a:rPr lang="en-US" b="1" i="0">
                          <a:solidFill>
                            <a:schemeClr val="bg1"/>
                          </a:solidFill>
                        </a:rPr>
                        <a:t>New Est. Total Ranges</a:t>
                      </a:r>
                    </a:p>
                  </a:txBody>
                  <a:tcPr>
                    <a:solidFill>
                      <a:schemeClr val="accent1"/>
                    </a:solidFill>
                  </a:tcPr>
                </a:tc>
                <a:tc>
                  <a:txBody>
                    <a:bodyPr/>
                    <a:lstStyle/>
                    <a:p>
                      <a:pPr algn="ctr"/>
                      <a:endParaRPr lang="en-US" b="1" i="0">
                        <a:solidFill>
                          <a:schemeClr val="bg1"/>
                        </a:solidFill>
                      </a:endParaRPr>
                    </a:p>
                  </a:txBody>
                  <a:tcPr>
                    <a:solidFill>
                      <a:schemeClr val="accent1"/>
                    </a:solidFill>
                  </a:tcPr>
                </a:tc>
                <a:tc>
                  <a:txBody>
                    <a:bodyPr/>
                    <a:lstStyle/>
                    <a:p>
                      <a:pPr algn="ctr"/>
                      <a:endParaRPr lang="en-US" b="1" i="0">
                        <a:solidFill>
                          <a:schemeClr val="bg1"/>
                        </a:solidFill>
                      </a:endParaRPr>
                    </a:p>
                  </a:txBody>
                  <a:tcPr>
                    <a:solidFill>
                      <a:schemeClr val="accent1"/>
                    </a:solidFill>
                  </a:tcPr>
                </a:tc>
                <a:tc>
                  <a:txBody>
                    <a:bodyPr/>
                    <a:lstStyle/>
                    <a:p>
                      <a:pPr algn="ctr"/>
                      <a:r>
                        <a:rPr lang="en-US" b="1" i="0">
                          <a:solidFill>
                            <a:schemeClr val="bg1"/>
                          </a:solidFill>
                        </a:rPr>
                        <a:t>$290,000</a:t>
                      </a:r>
                    </a:p>
                  </a:txBody>
                  <a:tcPr>
                    <a:solidFill>
                      <a:schemeClr val="accent1"/>
                    </a:solidFill>
                  </a:tcPr>
                </a:tc>
                <a:tc>
                  <a:txBody>
                    <a:bodyPr/>
                    <a:lstStyle/>
                    <a:p>
                      <a:pPr algn="ctr"/>
                      <a:r>
                        <a:rPr lang="en-US" b="1" i="0">
                          <a:solidFill>
                            <a:schemeClr val="bg1"/>
                          </a:solidFill>
                        </a:rPr>
                        <a:t>$511,000</a:t>
                      </a:r>
                    </a:p>
                  </a:txBody>
                  <a:tcPr>
                    <a:solidFill>
                      <a:schemeClr val="accent1"/>
                    </a:solidFill>
                  </a:tcPr>
                </a:tc>
                <a:extLst>
                  <a:ext uri="{0D108BD9-81ED-4DB2-BD59-A6C34878D82A}">
                    <a16:rowId xmlns:a16="http://schemas.microsoft.com/office/drawing/2014/main" val="2086922260"/>
                  </a:ext>
                </a:extLst>
              </a:tr>
            </a:tbl>
          </a:graphicData>
        </a:graphic>
      </p:graphicFrame>
      <p:sp>
        <p:nvSpPr>
          <p:cNvPr id="5" name="TextBox 4">
            <a:extLst>
              <a:ext uri="{FF2B5EF4-FFF2-40B4-BE49-F238E27FC236}">
                <a16:creationId xmlns:a16="http://schemas.microsoft.com/office/drawing/2014/main" id="{6EDAE831-A684-43DF-827B-EDF00E1C74F5}"/>
              </a:ext>
            </a:extLst>
          </p:cNvPr>
          <p:cNvSpPr txBox="1"/>
          <p:nvPr/>
        </p:nvSpPr>
        <p:spPr>
          <a:xfrm>
            <a:off x="4592712" y="5600960"/>
            <a:ext cx="5082207" cy="369332"/>
          </a:xfrm>
          <a:prstGeom prst="rect">
            <a:avLst/>
          </a:prstGeom>
          <a:noFill/>
        </p:spPr>
        <p:txBody>
          <a:bodyPr wrap="square" rtlCol="0">
            <a:spAutoFit/>
          </a:bodyPr>
          <a:lstStyle/>
          <a:p>
            <a:r>
              <a:rPr lang="en-US" dirty="0"/>
              <a:t>*FY’19 total collected $222,302</a:t>
            </a:r>
          </a:p>
        </p:txBody>
      </p:sp>
    </p:spTree>
    <p:extLst>
      <p:ext uri="{BB962C8B-B14F-4D97-AF65-F5344CB8AC3E}">
        <p14:creationId xmlns:p14="http://schemas.microsoft.com/office/powerpoint/2010/main" val="4075487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99BD3-1905-4198-9231-DA42B015A5F1}"/>
              </a:ext>
            </a:extLst>
          </p:cNvPr>
          <p:cNvSpPr>
            <a:spLocks noGrp="1"/>
          </p:cNvSpPr>
          <p:nvPr>
            <p:ph type="title"/>
          </p:nvPr>
        </p:nvSpPr>
        <p:spPr/>
        <p:txBody>
          <a:bodyPr/>
          <a:lstStyle/>
          <a:p>
            <a:pPr algn="ctr"/>
            <a:r>
              <a:rPr lang="en-US"/>
              <a:t>New Player Assessment Fee – Option #1</a:t>
            </a:r>
          </a:p>
        </p:txBody>
      </p:sp>
      <p:graphicFrame>
        <p:nvGraphicFramePr>
          <p:cNvPr id="5" name="Table 5">
            <a:extLst>
              <a:ext uri="{FF2B5EF4-FFF2-40B4-BE49-F238E27FC236}">
                <a16:creationId xmlns:a16="http://schemas.microsoft.com/office/drawing/2014/main" id="{C29295B5-8496-4EB9-8F4B-33DC183D2459}"/>
              </a:ext>
            </a:extLst>
          </p:cNvPr>
          <p:cNvGraphicFramePr>
            <a:graphicFrameLocks noGrp="1"/>
          </p:cNvGraphicFramePr>
          <p:nvPr>
            <p:ph idx="1"/>
            <p:extLst>
              <p:ext uri="{D42A27DB-BD31-4B8C-83A1-F6EECF244321}">
                <p14:modId xmlns:p14="http://schemas.microsoft.com/office/powerpoint/2010/main" val="2238328587"/>
              </p:ext>
            </p:extLst>
          </p:nvPr>
        </p:nvGraphicFramePr>
        <p:xfrm>
          <a:off x="6674277" y="2007660"/>
          <a:ext cx="4873710" cy="2015956"/>
        </p:xfrm>
        <a:graphic>
          <a:graphicData uri="http://schemas.openxmlformats.org/drawingml/2006/table">
            <a:tbl>
              <a:tblPr firstRow="1" bandRow="1">
                <a:tableStyleId>{5C22544A-7EE6-4342-B048-85BDC9FD1C3A}</a:tableStyleId>
              </a:tblPr>
              <a:tblGrid>
                <a:gridCol w="1257061">
                  <a:extLst>
                    <a:ext uri="{9D8B030D-6E8A-4147-A177-3AD203B41FA5}">
                      <a16:colId xmlns:a16="http://schemas.microsoft.com/office/drawing/2014/main" val="2153948328"/>
                    </a:ext>
                  </a:extLst>
                </a:gridCol>
                <a:gridCol w="3616649">
                  <a:extLst>
                    <a:ext uri="{9D8B030D-6E8A-4147-A177-3AD203B41FA5}">
                      <a16:colId xmlns:a16="http://schemas.microsoft.com/office/drawing/2014/main" val="2837248020"/>
                    </a:ext>
                  </a:extLst>
                </a:gridCol>
              </a:tblGrid>
              <a:tr h="503989">
                <a:tc>
                  <a:txBody>
                    <a:bodyPr/>
                    <a:lstStyle/>
                    <a:p>
                      <a:r>
                        <a:rPr lang="en-US"/>
                        <a:t>Field Type</a:t>
                      </a:r>
                    </a:p>
                  </a:txBody>
                  <a:tcPr/>
                </a:tc>
                <a:tc>
                  <a:txBody>
                    <a:bodyPr/>
                    <a:lstStyle/>
                    <a:p>
                      <a:pPr algn="ctr"/>
                      <a:r>
                        <a:rPr lang="en-US"/>
                        <a:t>FY’19 Revenue</a:t>
                      </a:r>
                    </a:p>
                  </a:txBody>
                  <a:tcPr/>
                </a:tc>
                <a:extLst>
                  <a:ext uri="{0D108BD9-81ED-4DB2-BD59-A6C34878D82A}">
                    <a16:rowId xmlns:a16="http://schemas.microsoft.com/office/drawing/2014/main" val="3850816657"/>
                  </a:ext>
                </a:extLst>
              </a:tr>
              <a:tr h="503989">
                <a:tc>
                  <a:txBody>
                    <a:bodyPr/>
                    <a:lstStyle/>
                    <a:p>
                      <a:r>
                        <a:rPr lang="en-US"/>
                        <a:t>Diamond</a:t>
                      </a:r>
                    </a:p>
                  </a:txBody>
                  <a:tcPr/>
                </a:tc>
                <a:tc>
                  <a:txBody>
                    <a:bodyPr/>
                    <a:lstStyle/>
                    <a:p>
                      <a:pPr algn="ctr"/>
                      <a:r>
                        <a:rPr lang="en-US"/>
                        <a:t>$57,416 (25%)</a:t>
                      </a:r>
                    </a:p>
                  </a:txBody>
                  <a:tcPr/>
                </a:tc>
                <a:extLst>
                  <a:ext uri="{0D108BD9-81ED-4DB2-BD59-A6C34878D82A}">
                    <a16:rowId xmlns:a16="http://schemas.microsoft.com/office/drawing/2014/main" val="1917849081"/>
                  </a:ext>
                </a:extLst>
              </a:tr>
              <a:tr h="503989">
                <a:tc>
                  <a:txBody>
                    <a:bodyPr/>
                    <a:lstStyle/>
                    <a:p>
                      <a:r>
                        <a:rPr lang="en-US"/>
                        <a:t>Rectangle</a:t>
                      </a:r>
                    </a:p>
                  </a:txBody>
                  <a:tcPr/>
                </a:tc>
                <a:tc>
                  <a:txBody>
                    <a:bodyPr/>
                    <a:lstStyle/>
                    <a:p>
                      <a:pPr algn="ctr"/>
                      <a:r>
                        <a:rPr lang="en-US"/>
                        <a:t>$164,886 (75%)</a:t>
                      </a:r>
                    </a:p>
                  </a:txBody>
                  <a:tcPr/>
                </a:tc>
                <a:extLst>
                  <a:ext uri="{0D108BD9-81ED-4DB2-BD59-A6C34878D82A}">
                    <a16:rowId xmlns:a16="http://schemas.microsoft.com/office/drawing/2014/main" val="3204892073"/>
                  </a:ext>
                </a:extLst>
              </a:tr>
              <a:tr h="503989">
                <a:tc>
                  <a:txBody>
                    <a:bodyPr/>
                    <a:lstStyle/>
                    <a:p>
                      <a:r>
                        <a:rPr lang="en-US"/>
                        <a:t>Total </a:t>
                      </a:r>
                    </a:p>
                  </a:txBody>
                  <a:tcPr/>
                </a:tc>
                <a:tc>
                  <a:txBody>
                    <a:bodyPr/>
                    <a:lstStyle/>
                    <a:p>
                      <a:pPr algn="ctr"/>
                      <a:r>
                        <a:rPr lang="en-US"/>
                        <a:t>$222,302 (100%)</a:t>
                      </a:r>
                    </a:p>
                  </a:txBody>
                  <a:tcPr/>
                </a:tc>
                <a:extLst>
                  <a:ext uri="{0D108BD9-81ED-4DB2-BD59-A6C34878D82A}">
                    <a16:rowId xmlns:a16="http://schemas.microsoft.com/office/drawing/2014/main" val="2349118392"/>
                  </a:ext>
                </a:extLst>
              </a:tr>
            </a:tbl>
          </a:graphicData>
        </a:graphic>
      </p:graphicFrame>
      <p:graphicFrame>
        <p:nvGraphicFramePr>
          <p:cNvPr id="7" name="Table 7">
            <a:extLst>
              <a:ext uri="{FF2B5EF4-FFF2-40B4-BE49-F238E27FC236}">
                <a16:creationId xmlns:a16="http://schemas.microsoft.com/office/drawing/2014/main" id="{0E380B73-8B06-4BB9-A90B-F47AC6E0806C}"/>
              </a:ext>
            </a:extLst>
          </p:cNvPr>
          <p:cNvGraphicFramePr>
            <a:graphicFrameLocks noGrp="1"/>
          </p:cNvGraphicFramePr>
          <p:nvPr>
            <p:extLst>
              <p:ext uri="{D42A27DB-BD31-4B8C-83A1-F6EECF244321}">
                <p14:modId xmlns:p14="http://schemas.microsoft.com/office/powerpoint/2010/main" val="581605794"/>
              </p:ext>
            </p:extLst>
          </p:nvPr>
        </p:nvGraphicFramePr>
        <p:xfrm>
          <a:off x="1378018" y="1999652"/>
          <a:ext cx="5116871" cy="2152047"/>
        </p:xfrm>
        <a:graphic>
          <a:graphicData uri="http://schemas.openxmlformats.org/drawingml/2006/table">
            <a:tbl>
              <a:tblPr firstRow="1" bandRow="1">
                <a:tableStyleId>{5C22544A-7EE6-4342-B048-85BDC9FD1C3A}</a:tableStyleId>
              </a:tblPr>
              <a:tblGrid>
                <a:gridCol w="1973024">
                  <a:extLst>
                    <a:ext uri="{9D8B030D-6E8A-4147-A177-3AD203B41FA5}">
                      <a16:colId xmlns:a16="http://schemas.microsoft.com/office/drawing/2014/main" val="4126174016"/>
                    </a:ext>
                  </a:extLst>
                </a:gridCol>
                <a:gridCol w="3143847">
                  <a:extLst>
                    <a:ext uri="{9D8B030D-6E8A-4147-A177-3AD203B41FA5}">
                      <a16:colId xmlns:a16="http://schemas.microsoft.com/office/drawing/2014/main" val="1003188667"/>
                    </a:ext>
                  </a:extLst>
                </a:gridCol>
              </a:tblGrid>
              <a:tr h="503989">
                <a:tc>
                  <a:txBody>
                    <a:bodyPr/>
                    <a:lstStyle/>
                    <a:p>
                      <a:r>
                        <a:rPr lang="en-US"/>
                        <a:t>Field Type</a:t>
                      </a:r>
                    </a:p>
                  </a:txBody>
                  <a:tcPr/>
                </a:tc>
                <a:tc>
                  <a:txBody>
                    <a:bodyPr/>
                    <a:lstStyle/>
                    <a:p>
                      <a:r>
                        <a:rPr lang="en-US"/>
                        <a:t>Potential New Revenue Range Est.</a:t>
                      </a:r>
                    </a:p>
                  </a:txBody>
                  <a:tcPr/>
                </a:tc>
                <a:extLst>
                  <a:ext uri="{0D108BD9-81ED-4DB2-BD59-A6C34878D82A}">
                    <a16:rowId xmlns:a16="http://schemas.microsoft.com/office/drawing/2014/main" val="1730037681"/>
                  </a:ext>
                </a:extLst>
              </a:tr>
              <a:tr h="503989">
                <a:tc>
                  <a:txBody>
                    <a:bodyPr/>
                    <a:lstStyle/>
                    <a:p>
                      <a:r>
                        <a:rPr lang="en-US"/>
                        <a:t>Diamond</a:t>
                      </a:r>
                    </a:p>
                  </a:txBody>
                  <a:tcPr/>
                </a:tc>
                <a:tc>
                  <a:txBody>
                    <a:bodyPr/>
                    <a:lstStyle/>
                    <a:p>
                      <a:pPr algn="ctr"/>
                      <a:r>
                        <a:rPr lang="en-US"/>
                        <a:t>$65,000 – $117,000</a:t>
                      </a:r>
                    </a:p>
                  </a:txBody>
                  <a:tcPr/>
                </a:tc>
                <a:extLst>
                  <a:ext uri="{0D108BD9-81ED-4DB2-BD59-A6C34878D82A}">
                    <a16:rowId xmlns:a16="http://schemas.microsoft.com/office/drawing/2014/main" val="843161471"/>
                  </a:ext>
                </a:extLst>
              </a:tr>
              <a:tr h="503989">
                <a:tc>
                  <a:txBody>
                    <a:bodyPr/>
                    <a:lstStyle/>
                    <a:p>
                      <a:r>
                        <a:rPr lang="en-US"/>
                        <a:t>Rectangle</a:t>
                      </a:r>
                    </a:p>
                  </a:txBody>
                  <a:tcPr/>
                </a:tc>
                <a:tc>
                  <a:txBody>
                    <a:bodyPr/>
                    <a:lstStyle/>
                    <a:p>
                      <a:pPr algn="ctr"/>
                      <a:r>
                        <a:rPr lang="en-US"/>
                        <a:t>$195,000 - $350,000</a:t>
                      </a:r>
                    </a:p>
                  </a:txBody>
                  <a:tcPr/>
                </a:tc>
                <a:extLst>
                  <a:ext uri="{0D108BD9-81ED-4DB2-BD59-A6C34878D82A}">
                    <a16:rowId xmlns:a16="http://schemas.microsoft.com/office/drawing/2014/main" val="3931397741"/>
                  </a:ext>
                </a:extLst>
              </a:tr>
              <a:tr h="503989">
                <a:tc>
                  <a:txBody>
                    <a:bodyPr/>
                    <a:lstStyle/>
                    <a:p>
                      <a:r>
                        <a:rPr lang="en-US"/>
                        <a:t>Adult</a:t>
                      </a:r>
                    </a:p>
                  </a:txBody>
                  <a:tcPr/>
                </a:tc>
                <a:tc>
                  <a:txBody>
                    <a:bodyPr/>
                    <a:lstStyle/>
                    <a:p>
                      <a:pPr algn="ctr"/>
                      <a:r>
                        <a:rPr lang="en-US"/>
                        <a:t>$30,000 - $45,000</a:t>
                      </a:r>
                    </a:p>
                  </a:txBody>
                  <a:tcPr/>
                </a:tc>
                <a:extLst>
                  <a:ext uri="{0D108BD9-81ED-4DB2-BD59-A6C34878D82A}">
                    <a16:rowId xmlns:a16="http://schemas.microsoft.com/office/drawing/2014/main" val="524310247"/>
                  </a:ext>
                </a:extLst>
              </a:tr>
            </a:tbl>
          </a:graphicData>
        </a:graphic>
      </p:graphicFrame>
      <p:sp>
        <p:nvSpPr>
          <p:cNvPr id="3" name="TextBox 2">
            <a:extLst>
              <a:ext uri="{FF2B5EF4-FFF2-40B4-BE49-F238E27FC236}">
                <a16:creationId xmlns:a16="http://schemas.microsoft.com/office/drawing/2014/main" id="{7E2EAB27-A82D-4FE7-B81D-4AB08267D594}"/>
              </a:ext>
            </a:extLst>
          </p:cNvPr>
          <p:cNvSpPr txBox="1"/>
          <p:nvPr/>
        </p:nvSpPr>
        <p:spPr>
          <a:xfrm>
            <a:off x="6558162" y="4496415"/>
            <a:ext cx="5105939" cy="369332"/>
          </a:xfrm>
          <a:prstGeom prst="rect">
            <a:avLst/>
          </a:prstGeom>
          <a:noFill/>
        </p:spPr>
        <p:txBody>
          <a:bodyPr wrap="square" rtlCol="0">
            <a:spAutoFit/>
          </a:bodyPr>
          <a:lstStyle/>
          <a:p>
            <a:r>
              <a:rPr lang="en-US"/>
              <a:t>FY’19 Revenue 75%/25% Rectangular/Diamond Split</a:t>
            </a:r>
          </a:p>
        </p:txBody>
      </p:sp>
      <p:sp>
        <p:nvSpPr>
          <p:cNvPr id="4" name="TextBox 3">
            <a:extLst>
              <a:ext uri="{FF2B5EF4-FFF2-40B4-BE49-F238E27FC236}">
                <a16:creationId xmlns:a16="http://schemas.microsoft.com/office/drawing/2014/main" id="{D4FF97B6-8EAB-4A47-A4F2-69BFEAD648E4}"/>
              </a:ext>
            </a:extLst>
          </p:cNvPr>
          <p:cNvSpPr txBox="1"/>
          <p:nvPr/>
        </p:nvSpPr>
        <p:spPr>
          <a:xfrm>
            <a:off x="943013" y="4357916"/>
            <a:ext cx="6319080" cy="646331"/>
          </a:xfrm>
          <a:prstGeom prst="rect">
            <a:avLst/>
          </a:prstGeom>
          <a:noFill/>
        </p:spPr>
        <p:txBody>
          <a:bodyPr wrap="square" rtlCol="0">
            <a:spAutoFit/>
          </a:bodyPr>
          <a:lstStyle/>
          <a:p>
            <a:r>
              <a:rPr lang="en-US"/>
              <a:t>Low End Ranges Shown : 25%/75% split $260,000</a:t>
            </a:r>
          </a:p>
          <a:p>
            <a:r>
              <a:rPr lang="en-US"/>
              <a:t>High End Ranges Shown : 25%/75% split $467,000</a:t>
            </a:r>
          </a:p>
        </p:txBody>
      </p:sp>
    </p:spTree>
    <p:extLst>
      <p:ext uri="{BB962C8B-B14F-4D97-AF65-F5344CB8AC3E}">
        <p14:creationId xmlns:p14="http://schemas.microsoft.com/office/powerpoint/2010/main" val="2284451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D7F52-82DB-482E-B845-908293AACE12}"/>
              </a:ext>
            </a:extLst>
          </p:cNvPr>
          <p:cNvSpPr>
            <a:spLocks noGrp="1"/>
          </p:cNvSpPr>
          <p:nvPr>
            <p:ph type="title"/>
          </p:nvPr>
        </p:nvSpPr>
        <p:spPr/>
        <p:txBody>
          <a:bodyPr/>
          <a:lstStyle/>
          <a:p>
            <a:r>
              <a:rPr lang="en-US"/>
              <a:t>New Player Assessment Fee  - Option #2</a:t>
            </a:r>
            <a:br>
              <a:rPr lang="en-US"/>
            </a:br>
            <a:endParaRPr lang="en-US"/>
          </a:p>
        </p:txBody>
      </p:sp>
      <p:sp>
        <p:nvSpPr>
          <p:cNvPr id="3" name="Content Placeholder 2">
            <a:extLst>
              <a:ext uri="{FF2B5EF4-FFF2-40B4-BE49-F238E27FC236}">
                <a16:creationId xmlns:a16="http://schemas.microsoft.com/office/drawing/2014/main" id="{FB5B8669-13A1-40C6-878A-0214AB29E402}"/>
              </a:ext>
            </a:extLst>
          </p:cNvPr>
          <p:cNvSpPr>
            <a:spLocks noGrp="1"/>
          </p:cNvSpPr>
          <p:nvPr>
            <p:ph idx="1"/>
          </p:nvPr>
        </p:nvSpPr>
        <p:spPr>
          <a:xfrm>
            <a:off x="1451579" y="4134050"/>
            <a:ext cx="9136557" cy="1919431"/>
          </a:xfrm>
        </p:spPr>
        <p:txBody>
          <a:bodyPr/>
          <a:lstStyle/>
          <a:p>
            <a:r>
              <a:rPr lang="en-US"/>
              <a:t>Option 2 – Same per player fee structure as Option #1.</a:t>
            </a:r>
          </a:p>
          <a:p>
            <a:r>
              <a:rPr lang="en-US"/>
              <a:t>Implement a per-team travel fee $150/team- $300/team</a:t>
            </a:r>
          </a:p>
          <a:p>
            <a:r>
              <a:rPr lang="en-US"/>
              <a:t>Alexandria - $250 Travel Team Fee</a:t>
            </a:r>
          </a:p>
          <a:p>
            <a:pPr marL="0" indent="0">
              <a:buNone/>
            </a:pPr>
            <a:endParaRPr lang="en-US"/>
          </a:p>
        </p:txBody>
      </p:sp>
      <p:graphicFrame>
        <p:nvGraphicFramePr>
          <p:cNvPr id="4" name="Table 4">
            <a:extLst>
              <a:ext uri="{FF2B5EF4-FFF2-40B4-BE49-F238E27FC236}">
                <a16:creationId xmlns:a16="http://schemas.microsoft.com/office/drawing/2014/main" id="{53B3D1B5-6C6B-4CD5-8615-836E1B37F7F4}"/>
              </a:ext>
            </a:extLst>
          </p:cNvPr>
          <p:cNvGraphicFramePr>
            <a:graphicFrameLocks noGrp="1"/>
          </p:cNvGraphicFramePr>
          <p:nvPr>
            <p:extLst>
              <p:ext uri="{D42A27DB-BD31-4B8C-83A1-F6EECF244321}">
                <p14:modId xmlns:p14="http://schemas.microsoft.com/office/powerpoint/2010/main" val="445491725"/>
              </p:ext>
            </p:extLst>
          </p:nvPr>
        </p:nvGraphicFramePr>
        <p:xfrm>
          <a:off x="1451579" y="2186863"/>
          <a:ext cx="8813297" cy="1752600"/>
        </p:xfrm>
        <a:graphic>
          <a:graphicData uri="http://schemas.openxmlformats.org/drawingml/2006/table">
            <a:tbl>
              <a:tblPr firstRow="1" bandRow="1">
                <a:tableStyleId>{5C22544A-7EE6-4342-B048-85BDC9FD1C3A}</a:tableStyleId>
              </a:tblPr>
              <a:tblGrid>
                <a:gridCol w="2380121">
                  <a:extLst>
                    <a:ext uri="{9D8B030D-6E8A-4147-A177-3AD203B41FA5}">
                      <a16:colId xmlns:a16="http://schemas.microsoft.com/office/drawing/2014/main" val="3230464686"/>
                    </a:ext>
                  </a:extLst>
                </a:gridCol>
                <a:gridCol w="2144392">
                  <a:extLst>
                    <a:ext uri="{9D8B030D-6E8A-4147-A177-3AD203B41FA5}">
                      <a16:colId xmlns:a16="http://schemas.microsoft.com/office/drawing/2014/main" val="2801218637"/>
                    </a:ext>
                  </a:extLst>
                </a:gridCol>
                <a:gridCol w="2144392">
                  <a:extLst>
                    <a:ext uri="{9D8B030D-6E8A-4147-A177-3AD203B41FA5}">
                      <a16:colId xmlns:a16="http://schemas.microsoft.com/office/drawing/2014/main" val="575876884"/>
                    </a:ext>
                  </a:extLst>
                </a:gridCol>
                <a:gridCol w="2144392">
                  <a:extLst>
                    <a:ext uri="{9D8B030D-6E8A-4147-A177-3AD203B41FA5}">
                      <a16:colId xmlns:a16="http://schemas.microsoft.com/office/drawing/2014/main" val="4192873284"/>
                    </a:ext>
                  </a:extLst>
                </a:gridCol>
              </a:tblGrid>
              <a:tr h="370840">
                <a:tc>
                  <a:txBody>
                    <a:bodyPr/>
                    <a:lstStyle/>
                    <a:p>
                      <a:r>
                        <a:rPr lang="en-US"/>
                        <a:t>Field Type</a:t>
                      </a:r>
                    </a:p>
                  </a:txBody>
                  <a:tcPr/>
                </a:tc>
                <a:tc>
                  <a:txBody>
                    <a:bodyPr/>
                    <a:lstStyle/>
                    <a:p>
                      <a:pPr algn="ctr"/>
                      <a:r>
                        <a:rPr lang="en-US"/>
                        <a:t>FY’19 Travel Teams</a:t>
                      </a:r>
                    </a:p>
                  </a:txBody>
                  <a:tcPr/>
                </a:tc>
                <a:tc>
                  <a:txBody>
                    <a:bodyPr/>
                    <a:lstStyle/>
                    <a:p>
                      <a:r>
                        <a:rPr lang="en-US"/>
                        <a:t>Travel Team Fee Range</a:t>
                      </a:r>
                    </a:p>
                  </a:txBody>
                  <a:tcPr/>
                </a:tc>
                <a:tc>
                  <a:txBody>
                    <a:bodyPr/>
                    <a:lstStyle/>
                    <a:p>
                      <a:r>
                        <a:rPr lang="en-US"/>
                        <a:t>Travel Team Fee Revenue Est.</a:t>
                      </a:r>
                    </a:p>
                  </a:txBody>
                  <a:tcPr/>
                </a:tc>
                <a:extLst>
                  <a:ext uri="{0D108BD9-81ED-4DB2-BD59-A6C34878D82A}">
                    <a16:rowId xmlns:a16="http://schemas.microsoft.com/office/drawing/2014/main" val="2879486975"/>
                  </a:ext>
                </a:extLst>
              </a:tr>
              <a:tr h="370840">
                <a:tc>
                  <a:txBody>
                    <a:bodyPr/>
                    <a:lstStyle/>
                    <a:p>
                      <a:r>
                        <a:rPr lang="en-US"/>
                        <a:t>Rectangular</a:t>
                      </a:r>
                    </a:p>
                  </a:txBody>
                  <a:tcPr/>
                </a:tc>
                <a:tc>
                  <a:txBody>
                    <a:bodyPr/>
                    <a:lstStyle/>
                    <a:p>
                      <a:pPr algn="ctr"/>
                      <a:r>
                        <a:rPr lang="en-US"/>
                        <a:t>90</a:t>
                      </a:r>
                    </a:p>
                  </a:txBody>
                  <a:tcPr/>
                </a:tc>
                <a:tc>
                  <a:txBody>
                    <a:bodyPr/>
                    <a:lstStyle/>
                    <a:p>
                      <a:r>
                        <a:rPr lang="en-US"/>
                        <a:t>$150-$300</a:t>
                      </a:r>
                    </a:p>
                  </a:txBody>
                  <a:tcPr/>
                </a:tc>
                <a:tc>
                  <a:txBody>
                    <a:bodyPr/>
                    <a:lstStyle/>
                    <a:p>
                      <a:r>
                        <a:rPr lang="en-US"/>
                        <a:t>$13,500 - $27,000</a:t>
                      </a:r>
                    </a:p>
                  </a:txBody>
                  <a:tcPr/>
                </a:tc>
                <a:extLst>
                  <a:ext uri="{0D108BD9-81ED-4DB2-BD59-A6C34878D82A}">
                    <a16:rowId xmlns:a16="http://schemas.microsoft.com/office/drawing/2014/main" val="1436669917"/>
                  </a:ext>
                </a:extLst>
              </a:tr>
              <a:tr h="370840">
                <a:tc>
                  <a:txBody>
                    <a:bodyPr/>
                    <a:lstStyle/>
                    <a:p>
                      <a:r>
                        <a:rPr lang="en-US"/>
                        <a:t>Diamond</a:t>
                      </a:r>
                    </a:p>
                  </a:txBody>
                  <a:tcPr/>
                </a:tc>
                <a:tc>
                  <a:txBody>
                    <a:bodyPr/>
                    <a:lstStyle/>
                    <a:p>
                      <a:pPr algn="ctr"/>
                      <a:r>
                        <a:rPr lang="en-US"/>
                        <a:t>20</a:t>
                      </a:r>
                    </a:p>
                  </a:txBody>
                  <a:tcPr/>
                </a:tc>
                <a:tc>
                  <a:txBody>
                    <a:bodyPr/>
                    <a:lstStyle/>
                    <a:p>
                      <a:r>
                        <a:rPr lang="en-US"/>
                        <a:t>$150-$300</a:t>
                      </a:r>
                    </a:p>
                  </a:txBody>
                  <a:tcPr/>
                </a:tc>
                <a:tc>
                  <a:txBody>
                    <a:bodyPr/>
                    <a:lstStyle/>
                    <a:p>
                      <a:r>
                        <a:rPr lang="en-US"/>
                        <a:t>$3,000 - $6,000</a:t>
                      </a:r>
                    </a:p>
                  </a:txBody>
                  <a:tcPr/>
                </a:tc>
                <a:extLst>
                  <a:ext uri="{0D108BD9-81ED-4DB2-BD59-A6C34878D82A}">
                    <a16:rowId xmlns:a16="http://schemas.microsoft.com/office/drawing/2014/main" val="3115595074"/>
                  </a:ext>
                </a:extLst>
              </a:tr>
              <a:tr h="370840">
                <a:tc>
                  <a:txBody>
                    <a:bodyPr/>
                    <a:lstStyle/>
                    <a:p>
                      <a:r>
                        <a:rPr lang="en-US"/>
                        <a:t>Total</a:t>
                      </a:r>
                    </a:p>
                  </a:txBody>
                  <a:tcPr/>
                </a:tc>
                <a:tc>
                  <a:txBody>
                    <a:bodyPr/>
                    <a:lstStyle/>
                    <a:p>
                      <a:pPr algn="ctr"/>
                      <a:r>
                        <a:rPr lang="en-US"/>
                        <a:t>110</a:t>
                      </a:r>
                    </a:p>
                  </a:txBody>
                  <a:tcPr/>
                </a:tc>
                <a:tc>
                  <a:txBody>
                    <a:bodyPr/>
                    <a:lstStyle/>
                    <a:p>
                      <a:endParaRPr lang="en-US"/>
                    </a:p>
                  </a:txBody>
                  <a:tcPr/>
                </a:tc>
                <a:tc>
                  <a:txBody>
                    <a:bodyPr/>
                    <a:lstStyle/>
                    <a:p>
                      <a:r>
                        <a:rPr lang="en-US"/>
                        <a:t>$16,500 - $33,000</a:t>
                      </a:r>
                    </a:p>
                  </a:txBody>
                  <a:tcPr/>
                </a:tc>
                <a:extLst>
                  <a:ext uri="{0D108BD9-81ED-4DB2-BD59-A6C34878D82A}">
                    <a16:rowId xmlns:a16="http://schemas.microsoft.com/office/drawing/2014/main" val="73762092"/>
                  </a:ext>
                </a:extLst>
              </a:tr>
            </a:tbl>
          </a:graphicData>
        </a:graphic>
      </p:graphicFrame>
    </p:spTree>
    <p:extLst>
      <p:ext uri="{BB962C8B-B14F-4D97-AF65-F5344CB8AC3E}">
        <p14:creationId xmlns:p14="http://schemas.microsoft.com/office/powerpoint/2010/main" val="3702185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20ACD-949C-4390-B2ED-B9D9A767E189}"/>
              </a:ext>
            </a:extLst>
          </p:cNvPr>
          <p:cNvSpPr>
            <a:spLocks noGrp="1"/>
          </p:cNvSpPr>
          <p:nvPr>
            <p:ph type="title"/>
          </p:nvPr>
        </p:nvSpPr>
        <p:spPr/>
        <p:txBody>
          <a:bodyPr/>
          <a:lstStyle/>
          <a:p>
            <a:pPr algn="ctr"/>
            <a:r>
              <a:rPr lang="en-US"/>
              <a:t>New Player assessment Fee – Option #2</a:t>
            </a:r>
            <a:br>
              <a:rPr lang="en-US"/>
            </a:br>
            <a:endParaRPr lang="en-US"/>
          </a:p>
        </p:txBody>
      </p:sp>
      <p:graphicFrame>
        <p:nvGraphicFramePr>
          <p:cNvPr id="6" name="Table 8">
            <a:extLst>
              <a:ext uri="{FF2B5EF4-FFF2-40B4-BE49-F238E27FC236}">
                <a16:creationId xmlns:a16="http://schemas.microsoft.com/office/drawing/2014/main" id="{34AECA4E-1DB0-40CF-8C7D-5A679EF00C51}"/>
              </a:ext>
            </a:extLst>
          </p:cNvPr>
          <p:cNvGraphicFramePr>
            <a:graphicFrameLocks noGrp="1"/>
          </p:cNvGraphicFramePr>
          <p:nvPr>
            <p:extLst>
              <p:ext uri="{D42A27DB-BD31-4B8C-83A1-F6EECF244321}">
                <p14:modId xmlns:p14="http://schemas.microsoft.com/office/powerpoint/2010/main" val="1753096113"/>
              </p:ext>
            </p:extLst>
          </p:nvPr>
        </p:nvGraphicFramePr>
        <p:xfrm>
          <a:off x="1150374" y="2073087"/>
          <a:ext cx="10058400" cy="2931160"/>
        </p:xfrm>
        <a:graphic>
          <a:graphicData uri="http://schemas.openxmlformats.org/drawingml/2006/table">
            <a:tbl>
              <a:tblPr firstRow="1" bandRow="1">
                <a:tableStyleId>{5C22544A-7EE6-4342-B048-85BDC9FD1C3A}</a:tableStyleId>
              </a:tblPr>
              <a:tblGrid>
                <a:gridCol w="1939191">
                  <a:extLst>
                    <a:ext uri="{9D8B030D-6E8A-4147-A177-3AD203B41FA5}">
                      <a16:colId xmlns:a16="http://schemas.microsoft.com/office/drawing/2014/main" val="2778348975"/>
                    </a:ext>
                  </a:extLst>
                </a:gridCol>
                <a:gridCol w="2986770">
                  <a:extLst>
                    <a:ext uri="{9D8B030D-6E8A-4147-A177-3AD203B41FA5}">
                      <a16:colId xmlns:a16="http://schemas.microsoft.com/office/drawing/2014/main" val="180182972"/>
                    </a:ext>
                  </a:extLst>
                </a:gridCol>
                <a:gridCol w="2731449">
                  <a:extLst>
                    <a:ext uri="{9D8B030D-6E8A-4147-A177-3AD203B41FA5}">
                      <a16:colId xmlns:a16="http://schemas.microsoft.com/office/drawing/2014/main" val="1786896120"/>
                    </a:ext>
                  </a:extLst>
                </a:gridCol>
                <a:gridCol w="2400990">
                  <a:extLst>
                    <a:ext uri="{9D8B030D-6E8A-4147-A177-3AD203B41FA5}">
                      <a16:colId xmlns:a16="http://schemas.microsoft.com/office/drawing/2014/main" val="2089374990"/>
                    </a:ext>
                  </a:extLst>
                </a:gridCol>
              </a:tblGrid>
              <a:tr h="370840">
                <a:tc>
                  <a:txBody>
                    <a:bodyPr/>
                    <a:lstStyle/>
                    <a:p>
                      <a:pPr algn="ctr"/>
                      <a:r>
                        <a:rPr lang="en-US"/>
                        <a:t>Field Type</a:t>
                      </a:r>
                    </a:p>
                  </a:txBody>
                  <a:tcPr/>
                </a:tc>
                <a:tc>
                  <a:txBody>
                    <a:bodyPr/>
                    <a:lstStyle/>
                    <a:p>
                      <a:pPr algn="ctr"/>
                      <a:r>
                        <a:rPr lang="en-US"/>
                        <a:t>Player Assessment Revenue Option #1 Est.</a:t>
                      </a:r>
                    </a:p>
                  </a:txBody>
                  <a:tcPr/>
                </a:tc>
                <a:tc>
                  <a:txBody>
                    <a:bodyPr/>
                    <a:lstStyle/>
                    <a:p>
                      <a:pPr algn="ctr"/>
                      <a:r>
                        <a:rPr lang="en-US"/>
                        <a:t>Travel Team Revenue Option #2 Est.</a:t>
                      </a:r>
                    </a:p>
                  </a:txBody>
                  <a:tcPr/>
                </a:tc>
                <a:tc>
                  <a:txBody>
                    <a:bodyPr/>
                    <a:lstStyle/>
                    <a:p>
                      <a:pPr algn="ctr"/>
                      <a:r>
                        <a:rPr lang="en-US"/>
                        <a:t>Total Option #2 Revenue Est.</a:t>
                      </a:r>
                    </a:p>
                  </a:txBody>
                  <a:tcPr/>
                </a:tc>
                <a:extLst>
                  <a:ext uri="{0D108BD9-81ED-4DB2-BD59-A6C34878D82A}">
                    <a16:rowId xmlns:a16="http://schemas.microsoft.com/office/drawing/2014/main" val="1999386355"/>
                  </a:ext>
                </a:extLst>
              </a:tr>
              <a:tr h="370840">
                <a:tc>
                  <a:txBody>
                    <a:bodyPr/>
                    <a:lstStyle/>
                    <a:p>
                      <a:r>
                        <a:rPr lang="en-US"/>
                        <a:t>Rectangular</a:t>
                      </a:r>
                    </a:p>
                  </a:txBody>
                  <a:tcPr/>
                </a:tc>
                <a:tc>
                  <a:txBody>
                    <a:bodyPr/>
                    <a:lstStyle/>
                    <a:p>
                      <a:pPr marL="0" marR="0" lvl="0" indent="0" algn="l">
                        <a:lnSpc>
                          <a:spcPct val="100000"/>
                        </a:lnSpc>
                        <a:spcBef>
                          <a:spcPts val="0"/>
                        </a:spcBef>
                        <a:spcAft>
                          <a:spcPts val="0"/>
                        </a:spcAft>
                        <a:buNone/>
                      </a:pPr>
                      <a:r>
                        <a:rPr lang="en-US" sz="1800" b="0" i="0" u="none" strike="noStrike" noProof="0">
                          <a:latin typeface="Gill Sans MT"/>
                        </a:rPr>
                        <a:t>$195,000 - $350,000</a:t>
                      </a:r>
                      <a:endParaRPr lang="en-US"/>
                    </a:p>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$13,500 - $27,000</a:t>
                      </a:r>
                    </a:p>
                    <a:p>
                      <a:endParaRPr lang="en-US"/>
                    </a:p>
                  </a:txBody>
                  <a:tcPr/>
                </a:tc>
                <a:tc>
                  <a:txBody>
                    <a:bodyPr/>
                    <a:lstStyle/>
                    <a:p>
                      <a:r>
                        <a:rPr lang="en-US"/>
                        <a:t>$209,000 - $377,000</a:t>
                      </a:r>
                    </a:p>
                  </a:txBody>
                  <a:tcPr/>
                </a:tc>
                <a:extLst>
                  <a:ext uri="{0D108BD9-81ED-4DB2-BD59-A6C34878D82A}">
                    <a16:rowId xmlns:a16="http://schemas.microsoft.com/office/drawing/2014/main" val="357498278"/>
                  </a:ext>
                </a:extLst>
              </a:tr>
              <a:tr h="370840">
                <a:tc>
                  <a:txBody>
                    <a:bodyPr/>
                    <a:lstStyle/>
                    <a:p>
                      <a:r>
                        <a:rPr lang="en-US"/>
                        <a:t>Diamond</a:t>
                      </a:r>
                    </a:p>
                  </a:txBody>
                  <a:tcPr/>
                </a:tc>
                <a:tc>
                  <a:txBody>
                    <a:bodyPr/>
                    <a:lstStyle/>
                    <a:p>
                      <a:pPr marL="0" marR="0" lvl="0" indent="0" algn="l">
                        <a:lnSpc>
                          <a:spcPct val="100000"/>
                        </a:lnSpc>
                        <a:spcBef>
                          <a:spcPts val="0"/>
                        </a:spcBef>
                        <a:spcAft>
                          <a:spcPts val="0"/>
                        </a:spcAft>
                        <a:buNone/>
                      </a:pPr>
                      <a:r>
                        <a:rPr lang="en-US" sz="1800" b="0" i="0" u="none" strike="noStrike" noProof="0">
                          <a:latin typeface="Gill Sans MT"/>
                        </a:rPr>
                        <a:t>$65,000 – $117,000</a:t>
                      </a:r>
                      <a:endParaRPr lang="en-US"/>
                    </a:p>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$3,000 - $6,000</a:t>
                      </a:r>
                    </a:p>
                    <a:p>
                      <a:endParaRPr lang="en-US"/>
                    </a:p>
                  </a:txBody>
                  <a:tcPr/>
                </a:tc>
                <a:tc>
                  <a:txBody>
                    <a:bodyPr/>
                    <a:lstStyle/>
                    <a:p>
                      <a:r>
                        <a:rPr lang="en-US"/>
                        <a:t>$68,000 - $123,000</a:t>
                      </a:r>
                    </a:p>
                  </a:txBody>
                  <a:tcPr/>
                </a:tc>
                <a:extLst>
                  <a:ext uri="{0D108BD9-81ED-4DB2-BD59-A6C34878D82A}">
                    <a16:rowId xmlns:a16="http://schemas.microsoft.com/office/drawing/2014/main" val="2622975668"/>
                  </a:ext>
                </a:extLst>
              </a:tr>
              <a:tr h="370840">
                <a:tc>
                  <a:txBody>
                    <a:bodyPr/>
                    <a:lstStyle/>
                    <a:p>
                      <a:r>
                        <a:rPr lang="en-US"/>
                        <a:t>Adult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$30,000-$45,000</a:t>
                      </a:r>
                    </a:p>
                    <a:p>
                      <a:endParaRPr lang="en-US"/>
                    </a:p>
                  </a:txBody>
                  <a:tcPr/>
                </a:tc>
                <a:tc>
                  <a:txBody>
                    <a:bodyPr/>
                    <a:lstStyle/>
                    <a:p>
                      <a:r>
                        <a:rPr lang="en-US"/>
                        <a:t>N/A</a:t>
                      </a:r>
                    </a:p>
                  </a:txBody>
                  <a:tcPr/>
                </a:tc>
                <a:tc>
                  <a:txBody>
                    <a:bodyPr/>
                    <a:lstStyle/>
                    <a:p>
                      <a:r>
                        <a:rPr lang="en-US"/>
                        <a:t>$30,000 - $45,000</a:t>
                      </a:r>
                    </a:p>
                  </a:txBody>
                  <a:tcPr/>
                </a:tc>
                <a:extLst>
                  <a:ext uri="{0D108BD9-81ED-4DB2-BD59-A6C34878D82A}">
                    <a16:rowId xmlns:a16="http://schemas.microsoft.com/office/drawing/2014/main" val="2502379352"/>
                  </a:ext>
                </a:extLst>
              </a:tr>
              <a:tr h="370840">
                <a:tc>
                  <a:txBody>
                    <a:bodyPr/>
                    <a:lstStyle/>
                    <a:p>
                      <a:r>
                        <a:rPr lang="en-US" b="1"/>
                        <a:t>Total</a:t>
                      </a:r>
                    </a:p>
                  </a:txBody>
                  <a:tcPr/>
                </a:tc>
                <a:tc>
                  <a:txBody>
                    <a:bodyPr/>
                    <a:lstStyle/>
                    <a:p>
                      <a:endParaRPr lang="en-US" b="1"/>
                    </a:p>
                  </a:txBody>
                  <a:tcPr/>
                </a:tc>
                <a:tc>
                  <a:txBody>
                    <a:bodyPr/>
                    <a:lstStyle/>
                    <a:p>
                      <a:endParaRPr lang="en-US" b="1"/>
                    </a:p>
                  </a:txBody>
                  <a:tcPr/>
                </a:tc>
                <a:tc>
                  <a:txBody>
                    <a:bodyPr/>
                    <a:lstStyle/>
                    <a:p>
                      <a:r>
                        <a:rPr lang="en-US" b="1"/>
                        <a:t>$307,000 - $545,000</a:t>
                      </a:r>
                    </a:p>
                  </a:txBody>
                  <a:tcPr/>
                </a:tc>
                <a:extLst>
                  <a:ext uri="{0D108BD9-81ED-4DB2-BD59-A6C34878D82A}">
                    <a16:rowId xmlns:a16="http://schemas.microsoft.com/office/drawing/2014/main" val="3351427011"/>
                  </a:ext>
                </a:extLst>
              </a:tr>
            </a:tbl>
          </a:graphicData>
        </a:graphic>
      </p:graphicFrame>
      <p:sp>
        <p:nvSpPr>
          <p:cNvPr id="4" name="TextBox 3">
            <a:extLst>
              <a:ext uri="{FF2B5EF4-FFF2-40B4-BE49-F238E27FC236}">
                <a16:creationId xmlns:a16="http://schemas.microsoft.com/office/drawing/2014/main" id="{CDF9B50F-D18F-41C6-A4EA-04F75FB1CD70}"/>
              </a:ext>
            </a:extLst>
          </p:cNvPr>
          <p:cNvSpPr txBox="1"/>
          <p:nvPr/>
        </p:nvSpPr>
        <p:spPr>
          <a:xfrm>
            <a:off x="4095563" y="5157077"/>
            <a:ext cx="5082207" cy="369332"/>
          </a:xfrm>
          <a:prstGeom prst="rect">
            <a:avLst/>
          </a:prstGeom>
          <a:noFill/>
        </p:spPr>
        <p:txBody>
          <a:bodyPr wrap="square" rtlCol="0">
            <a:spAutoFit/>
          </a:bodyPr>
          <a:lstStyle/>
          <a:p>
            <a:r>
              <a:rPr lang="en-US" dirty="0"/>
              <a:t>*FY’19 total collected $222,302</a:t>
            </a:r>
          </a:p>
        </p:txBody>
      </p:sp>
    </p:spTree>
    <p:extLst>
      <p:ext uri="{BB962C8B-B14F-4D97-AF65-F5344CB8AC3E}">
        <p14:creationId xmlns:p14="http://schemas.microsoft.com/office/powerpoint/2010/main" val="404683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8C4C7-62A6-4EAB-B79A-0CFD447BB5D9}"/>
              </a:ext>
            </a:extLst>
          </p:cNvPr>
          <p:cNvSpPr>
            <a:spLocks noGrp="1"/>
          </p:cNvSpPr>
          <p:nvPr>
            <p:ph type="title"/>
          </p:nvPr>
        </p:nvSpPr>
        <p:spPr/>
        <p:txBody>
          <a:bodyPr/>
          <a:lstStyle/>
          <a:p>
            <a:pPr algn="ctr"/>
            <a:r>
              <a:rPr lang="en-US"/>
              <a:t>Meeting #4 Topics</a:t>
            </a:r>
          </a:p>
        </p:txBody>
      </p:sp>
      <p:sp>
        <p:nvSpPr>
          <p:cNvPr id="3" name="Content Placeholder 2">
            <a:extLst>
              <a:ext uri="{FF2B5EF4-FFF2-40B4-BE49-F238E27FC236}">
                <a16:creationId xmlns:a16="http://schemas.microsoft.com/office/drawing/2014/main" id="{803C2AC8-88BE-403D-B0CA-1EC891A60D1A}"/>
              </a:ext>
            </a:extLst>
          </p:cNvPr>
          <p:cNvSpPr>
            <a:spLocks noGrp="1"/>
          </p:cNvSpPr>
          <p:nvPr>
            <p:ph idx="1"/>
          </p:nvPr>
        </p:nvSpPr>
        <p:spPr/>
        <p:txBody>
          <a:bodyPr>
            <a:normAutofit/>
          </a:bodyPr>
          <a:lstStyle/>
          <a:p>
            <a:r>
              <a:rPr lang="en-US" dirty="0"/>
              <a:t>Meeting #3 Follow Up Items</a:t>
            </a:r>
          </a:p>
          <a:p>
            <a:pPr lvl="1"/>
            <a:r>
              <a:rPr lang="en-US" dirty="0"/>
              <a:t>FY2020 Capital Improvement Plan (CIP)</a:t>
            </a:r>
          </a:p>
          <a:p>
            <a:pPr lvl="1"/>
            <a:r>
              <a:rPr lang="en-US" dirty="0"/>
              <a:t>Re-Payment Options</a:t>
            </a:r>
          </a:p>
          <a:p>
            <a:r>
              <a:rPr lang="en-US" dirty="0"/>
              <a:t>Benchmarking</a:t>
            </a:r>
          </a:p>
          <a:p>
            <a:pPr lvl="1"/>
            <a:r>
              <a:rPr lang="en-US" dirty="0"/>
              <a:t>Jurisdictional Benchmarking Wrap-Up</a:t>
            </a:r>
          </a:p>
          <a:p>
            <a:r>
              <a:rPr lang="en-US" dirty="0"/>
              <a:t>New Fee Considerations</a:t>
            </a:r>
          </a:p>
          <a:p>
            <a:pPr lvl="1"/>
            <a:r>
              <a:rPr lang="en-US" dirty="0"/>
              <a:t>New Field Fund Options &amp; Projections</a:t>
            </a:r>
          </a:p>
          <a:p>
            <a:pPr lvl="1"/>
            <a:r>
              <a:rPr lang="en-US" dirty="0"/>
              <a:t>Review of Charge Objectives &amp; Working Group Progress</a:t>
            </a:r>
          </a:p>
        </p:txBody>
      </p:sp>
    </p:spTree>
    <p:extLst>
      <p:ext uri="{BB962C8B-B14F-4D97-AF65-F5344CB8AC3E}">
        <p14:creationId xmlns:p14="http://schemas.microsoft.com/office/powerpoint/2010/main" val="3566405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C9F3-E41A-4120-92BF-2553DA508511}"/>
              </a:ext>
            </a:extLst>
          </p:cNvPr>
          <p:cNvSpPr>
            <a:spLocks noGrp="1"/>
          </p:cNvSpPr>
          <p:nvPr>
            <p:ph type="title"/>
          </p:nvPr>
        </p:nvSpPr>
        <p:spPr/>
        <p:txBody>
          <a:bodyPr/>
          <a:lstStyle/>
          <a:p>
            <a:pPr algn="ctr"/>
            <a:r>
              <a:rPr lang="en-US"/>
              <a:t>New Player Assessment Fee – option #3</a:t>
            </a:r>
          </a:p>
        </p:txBody>
      </p:sp>
      <p:graphicFrame>
        <p:nvGraphicFramePr>
          <p:cNvPr id="8" name="Table 8">
            <a:extLst>
              <a:ext uri="{FF2B5EF4-FFF2-40B4-BE49-F238E27FC236}">
                <a16:creationId xmlns:a16="http://schemas.microsoft.com/office/drawing/2014/main" id="{623B55E3-8AB1-4233-8365-B6FC0CDE2AC9}"/>
              </a:ext>
            </a:extLst>
          </p:cNvPr>
          <p:cNvGraphicFramePr>
            <a:graphicFrameLocks noGrp="1"/>
          </p:cNvGraphicFramePr>
          <p:nvPr>
            <p:extLst>
              <p:ext uri="{D42A27DB-BD31-4B8C-83A1-F6EECF244321}">
                <p14:modId xmlns:p14="http://schemas.microsoft.com/office/powerpoint/2010/main" val="3524704417"/>
              </p:ext>
            </p:extLst>
          </p:nvPr>
        </p:nvGraphicFramePr>
        <p:xfrm>
          <a:off x="1451579" y="2094846"/>
          <a:ext cx="9432729" cy="2846112"/>
        </p:xfrm>
        <a:graphic>
          <a:graphicData uri="http://schemas.openxmlformats.org/drawingml/2006/table">
            <a:tbl>
              <a:tblPr firstRow="1" bandRow="1">
                <a:tableStyleId>{5C22544A-7EE6-4342-B048-85BDC9FD1C3A}</a:tableStyleId>
              </a:tblPr>
              <a:tblGrid>
                <a:gridCol w="1386935">
                  <a:extLst>
                    <a:ext uri="{9D8B030D-6E8A-4147-A177-3AD203B41FA5}">
                      <a16:colId xmlns:a16="http://schemas.microsoft.com/office/drawing/2014/main" val="1393328826"/>
                    </a:ext>
                  </a:extLst>
                </a:gridCol>
                <a:gridCol w="1479064">
                  <a:extLst>
                    <a:ext uri="{9D8B030D-6E8A-4147-A177-3AD203B41FA5}">
                      <a16:colId xmlns:a16="http://schemas.microsoft.com/office/drawing/2014/main" val="2785259657"/>
                    </a:ext>
                  </a:extLst>
                </a:gridCol>
                <a:gridCol w="1691734">
                  <a:extLst>
                    <a:ext uri="{9D8B030D-6E8A-4147-A177-3AD203B41FA5}">
                      <a16:colId xmlns:a16="http://schemas.microsoft.com/office/drawing/2014/main" val="3508364640"/>
                    </a:ext>
                  </a:extLst>
                </a:gridCol>
                <a:gridCol w="1521558">
                  <a:extLst>
                    <a:ext uri="{9D8B030D-6E8A-4147-A177-3AD203B41FA5}">
                      <a16:colId xmlns:a16="http://schemas.microsoft.com/office/drawing/2014/main" val="1650377587"/>
                    </a:ext>
                  </a:extLst>
                </a:gridCol>
                <a:gridCol w="1551590">
                  <a:extLst>
                    <a:ext uri="{9D8B030D-6E8A-4147-A177-3AD203B41FA5}">
                      <a16:colId xmlns:a16="http://schemas.microsoft.com/office/drawing/2014/main" val="2041746215"/>
                    </a:ext>
                  </a:extLst>
                </a:gridCol>
                <a:gridCol w="1801848">
                  <a:extLst>
                    <a:ext uri="{9D8B030D-6E8A-4147-A177-3AD203B41FA5}">
                      <a16:colId xmlns:a16="http://schemas.microsoft.com/office/drawing/2014/main" val="2003954323"/>
                    </a:ext>
                  </a:extLst>
                </a:gridCol>
              </a:tblGrid>
              <a:tr h="715176">
                <a:tc>
                  <a:txBody>
                    <a:bodyPr/>
                    <a:lstStyle/>
                    <a:p>
                      <a:r>
                        <a:rPr lang="en-US"/>
                        <a:t>Age Group</a:t>
                      </a:r>
                    </a:p>
                  </a:txBody>
                  <a:tcPr/>
                </a:tc>
                <a:tc>
                  <a:txBody>
                    <a:bodyPr/>
                    <a:lstStyle/>
                    <a:p>
                      <a:r>
                        <a:rPr lang="en-US"/>
                        <a:t>FY’19 Resident</a:t>
                      </a:r>
                    </a:p>
                  </a:txBody>
                  <a:tcPr/>
                </a:tc>
                <a:tc>
                  <a:txBody>
                    <a:bodyPr/>
                    <a:lstStyle/>
                    <a:p>
                      <a:pPr lvl="0">
                        <a:buNone/>
                      </a:pPr>
                      <a:r>
                        <a:rPr lang="en-US"/>
                        <a:t>Proposed Resident Fee</a:t>
                      </a:r>
                    </a:p>
                  </a:txBody>
                  <a:tcPr/>
                </a:tc>
                <a:tc>
                  <a:txBody>
                    <a:bodyPr/>
                    <a:lstStyle/>
                    <a:p>
                      <a:pPr lvl="0">
                        <a:buNone/>
                      </a:pPr>
                      <a:r>
                        <a:rPr lang="en-US" sz="1800" b="1" i="0" u="none" strike="noStrike" noProof="0">
                          <a:latin typeface="Gill Sans MT"/>
                        </a:rPr>
                        <a:t>FY’19 </a:t>
                      </a:r>
                      <a:endParaRPr lang="en-US"/>
                    </a:p>
                    <a:p>
                      <a:pPr lvl="0">
                        <a:buNone/>
                      </a:pPr>
                      <a:r>
                        <a:rPr lang="en-US" sz="1800" b="1" i="0" u="none" strike="noStrike" noProof="0">
                          <a:latin typeface="Gill Sans MT"/>
                        </a:rPr>
                        <a:t>Non-Resident Est.</a:t>
                      </a:r>
                      <a:endParaRPr lang="en-US"/>
                    </a:p>
                  </a:txBody>
                  <a:tcPr/>
                </a:tc>
                <a:tc>
                  <a:txBody>
                    <a:bodyPr/>
                    <a:lstStyle/>
                    <a:p>
                      <a:r>
                        <a:rPr lang="en-US"/>
                        <a:t>Proposed</a:t>
                      </a:r>
                    </a:p>
                    <a:p>
                      <a:pPr lvl="0">
                        <a:buNone/>
                      </a:pPr>
                      <a:r>
                        <a:rPr lang="en-US"/>
                        <a:t>Non-Resident Fee</a:t>
                      </a:r>
                    </a:p>
                  </a:txBody>
                  <a:tcPr/>
                </a:tc>
                <a:tc>
                  <a:txBody>
                    <a:bodyPr/>
                    <a:lstStyle/>
                    <a:p>
                      <a:r>
                        <a:rPr lang="en-US"/>
                        <a:t>Total Revenue Est.</a:t>
                      </a:r>
                    </a:p>
                  </a:txBody>
                  <a:tcPr/>
                </a:tc>
                <a:extLst>
                  <a:ext uri="{0D108BD9-81ED-4DB2-BD59-A6C34878D82A}">
                    <a16:rowId xmlns:a16="http://schemas.microsoft.com/office/drawing/2014/main" val="2378621333"/>
                  </a:ext>
                </a:extLst>
              </a:tr>
              <a:tr h="414348">
                <a:tc>
                  <a:txBody>
                    <a:bodyPr/>
                    <a:lstStyle/>
                    <a:p>
                      <a:r>
                        <a:rPr lang="en-US"/>
                        <a:t>4-10</a:t>
                      </a:r>
                    </a:p>
                  </a:txBody>
                  <a:tcPr/>
                </a:tc>
                <a:tc>
                  <a:txBody>
                    <a:bodyPr/>
                    <a:lstStyle/>
                    <a:p>
                      <a:r>
                        <a:rPr lang="en-US"/>
                        <a:t>13,810</a:t>
                      </a:r>
                    </a:p>
                  </a:txBody>
                  <a:tcPr/>
                </a:tc>
                <a:tc>
                  <a:txBody>
                    <a:bodyPr/>
                    <a:lstStyle/>
                    <a:p>
                      <a:pPr lvl="0">
                        <a:buNone/>
                      </a:pPr>
                      <a:r>
                        <a:rPr lang="en-US"/>
                        <a:t>$10</a:t>
                      </a:r>
                    </a:p>
                  </a:txBody>
                  <a:tcPr/>
                </a:tc>
                <a:tc>
                  <a:txBody>
                    <a:bodyPr/>
                    <a:lstStyle/>
                    <a:p>
                      <a:pPr lvl="0">
                        <a:buNone/>
                      </a:pPr>
                      <a:r>
                        <a:rPr lang="en-US"/>
                        <a:t>730</a:t>
                      </a:r>
                    </a:p>
                  </a:txBody>
                  <a:tcPr/>
                </a:tc>
                <a:tc>
                  <a:txBody>
                    <a:bodyPr/>
                    <a:lstStyle/>
                    <a:p>
                      <a:r>
                        <a:rPr lang="en-US"/>
                        <a:t>$15</a:t>
                      </a:r>
                    </a:p>
                  </a:txBody>
                  <a:tcPr/>
                </a:tc>
                <a:tc>
                  <a:txBody>
                    <a:bodyPr/>
                    <a:lstStyle/>
                    <a:p>
                      <a:r>
                        <a:rPr lang="en-US"/>
                        <a:t>$149,050</a:t>
                      </a:r>
                    </a:p>
                  </a:txBody>
                  <a:tcPr/>
                </a:tc>
                <a:extLst>
                  <a:ext uri="{0D108BD9-81ED-4DB2-BD59-A6C34878D82A}">
                    <a16:rowId xmlns:a16="http://schemas.microsoft.com/office/drawing/2014/main" val="3794993948"/>
                  </a:ext>
                </a:extLst>
              </a:tr>
              <a:tr h="414348">
                <a:tc>
                  <a:txBody>
                    <a:bodyPr/>
                    <a:lstStyle/>
                    <a:p>
                      <a:r>
                        <a:rPr lang="en-US"/>
                        <a:t>11-14</a:t>
                      </a:r>
                    </a:p>
                  </a:txBody>
                  <a:tcPr/>
                </a:tc>
                <a:tc>
                  <a:txBody>
                    <a:bodyPr/>
                    <a:lstStyle/>
                    <a:p>
                      <a:r>
                        <a:rPr lang="en-US"/>
                        <a:t>6,600</a:t>
                      </a:r>
                    </a:p>
                  </a:txBody>
                  <a:tcPr/>
                </a:tc>
                <a:tc>
                  <a:txBody>
                    <a:bodyPr/>
                    <a:lstStyle/>
                    <a:p>
                      <a:pPr lvl="0">
                        <a:buNone/>
                      </a:pPr>
                      <a:r>
                        <a:rPr lang="en-US"/>
                        <a:t>$15</a:t>
                      </a:r>
                    </a:p>
                  </a:txBody>
                  <a:tcPr/>
                </a:tc>
                <a:tc>
                  <a:txBody>
                    <a:bodyPr/>
                    <a:lstStyle/>
                    <a:p>
                      <a:pPr lvl="0">
                        <a:buNone/>
                      </a:pPr>
                      <a:r>
                        <a:rPr lang="en-US"/>
                        <a:t>350</a:t>
                      </a:r>
                    </a:p>
                  </a:txBody>
                  <a:tcPr/>
                </a:tc>
                <a:tc>
                  <a:txBody>
                    <a:bodyPr/>
                    <a:lstStyle/>
                    <a:p>
                      <a:r>
                        <a:rPr lang="en-US" dirty="0"/>
                        <a:t>$25</a:t>
                      </a:r>
                    </a:p>
                  </a:txBody>
                  <a:tcPr/>
                </a:tc>
                <a:tc>
                  <a:txBody>
                    <a:bodyPr/>
                    <a:lstStyle/>
                    <a:p>
                      <a:r>
                        <a:rPr lang="en-US"/>
                        <a:t>$107,050</a:t>
                      </a:r>
                    </a:p>
                  </a:txBody>
                  <a:tcPr/>
                </a:tc>
                <a:extLst>
                  <a:ext uri="{0D108BD9-81ED-4DB2-BD59-A6C34878D82A}">
                    <a16:rowId xmlns:a16="http://schemas.microsoft.com/office/drawing/2014/main" val="584356419"/>
                  </a:ext>
                </a:extLst>
              </a:tr>
              <a:tr h="414348">
                <a:tc>
                  <a:txBody>
                    <a:bodyPr/>
                    <a:lstStyle/>
                    <a:p>
                      <a:r>
                        <a:rPr lang="en-US"/>
                        <a:t>16-18</a:t>
                      </a:r>
                    </a:p>
                  </a:txBody>
                  <a:tcPr/>
                </a:tc>
                <a:tc>
                  <a:txBody>
                    <a:bodyPr/>
                    <a:lstStyle/>
                    <a:p>
                      <a:r>
                        <a:rPr lang="en-US"/>
                        <a:t>1,370</a:t>
                      </a:r>
                    </a:p>
                  </a:txBody>
                  <a:tcPr/>
                </a:tc>
                <a:tc>
                  <a:txBody>
                    <a:bodyPr/>
                    <a:lstStyle/>
                    <a:p>
                      <a:pPr lvl="0">
                        <a:buNone/>
                      </a:pPr>
                      <a:r>
                        <a:rPr lang="en-US"/>
                        <a:t>$20</a:t>
                      </a:r>
                    </a:p>
                  </a:txBody>
                  <a:tcPr/>
                </a:tc>
                <a:tc>
                  <a:txBody>
                    <a:bodyPr/>
                    <a:lstStyle/>
                    <a:p>
                      <a:pPr lvl="0">
                        <a:buNone/>
                      </a:pPr>
                      <a:r>
                        <a:rPr lang="en-US"/>
                        <a:t>70</a:t>
                      </a:r>
                    </a:p>
                  </a:txBody>
                  <a:tcPr/>
                </a:tc>
                <a:tc>
                  <a:txBody>
                    <a:bodyPr/>
                    <a:lstStyle/>
                    <a:p>
                      <a:r>
                        <a:rPr lang="en-US"/>
                        <a:t>$30</a:t>
                      </a:r>
                    </a:p>
                  </a:txBody>
                  <a:tcPr/>
                </a:tc>
                <a:tc>
                  <a:txBody>
                    <a:bodyPr/>
                    <a:lstStyle/>
                    <a:p>
                      <a:r>
                        <a:rPr lang="en-US"/>
                        <a:t>$29,500</a:t>
                      </a:r>
                    </a:p>
                  </a:txBody>
                  <a:tcPr/>
                </a:tc>
                <a:extLst>
                  <a:ext uri="{0D108BD9-81ED-4DB2-BD59-A6C34878D82A}">
                    <a16:rowId xmlns:a16="http://schemas.microsoft.com/office/drawing/2014/main" val="2469878216"/>
                  </a:ext>
                </a:extLst>
              </a:tr>
              <a:tr h="414348">
                <a:tc>
                  <a:txBody>
                    <a:bodyPr/>
                    <a:lstStyle/>
                    <a:p>
                      <a:r>
                        <a:rPr lang="en-US"/>
                        <a:t>Total</a:t>
                      </a:r>
                    </a:p>
                  </a:txBody>
                  <a:tcPr/>
                </a:tc>
                <a:tc>
                  <a:txBody>
                    <a:bodyPr/>
                    <a:lstStyle/>
                    <a:p>
                      <a:r>
                        <a:rPr lang="en-US"/>
                        <a:t>22,360</a:t>
                      </a:r>
                    </a:p>
                  </a:txBody>
                  <a:tcPr/>
                </a:tc>
                <a:tc>
                  <a:txBody>
                    <a:bodyPr/>
                    <a:lstStyle/>
                    <a:p>
                      <a:endParaRPr lang="en-US"/>
                    </a:p>
                  </a:txBody>
                  <a:tcPr/>
                </a:tc>
                <a:tc>
                  <a:txBody>
                    <a:bodyPr/>
                    <a:lstStyle/>
                    <a:p>
                      <a:pPr lvl="0">
                        <a:buNone/>
                      </a:pPr>
                      <a:r>
                        <a:rPr lang="en-US"/>
                        <a:t>1,190</a:t>
                      </a:r>
                    </a:p>
                  </a:txBody>
                  <a:tcPr/>
                </a:tc>
                <a:tc>
                  <a:txBody>
                    <a:bodyPr/>
                    <a:lstStyle/>
                    <a:p>
                      <a:endParaRPr lang="en-US"/>
                    </a:p>
                  </a:txBody>
                  <a:tcPr/>
                </a:tc>
                <a:tc>
                  <a:txBody>
                    <a:bodyPr/>
                    <a:lstStyle/>
                    <a:p>
                      <a:r>
                        <a:rPr lang="en-US" dirty="0"/>
                        <a:t>$285,600</a:t>
                      </a:r>
                    </a:p>
                  </a:txBody>
                  <a:tcPr/>
                </a:tc>
                <a:extLst>
                  <a:ext uri="{0D108BD9-81ED-4DB2-BD59-A6C34878D82A}">
                    <a16:rowId xmlns:a16="http://schemas.microsoft.com/office/drawing/2014/main" val="2032445696"/>
                  </a:ext>
                </a:extLst>
              </a:tr>
            </a:tbl>
          </a:graphicData>
        </a:graphic>
      </p:graphicFrame>
      <p:sp>
        <p:nvSpPr>
          <p:cNvPr id="3" name="TextBox 2">
            <a:extLst>
              <a:ext uri="{FF2B5EF4-FFF2-40B4-BE49-F238E27FC236}">
                <a16:creationId xmlns:a16="http://schemas.microsoft.com/office/drawing/2014/main" id="{7AAA03BB-F326-41BD-B72E-944185957856}"/>
              </a:ext>
            </a:extLst>
          </p:cNvPr>
          <p:cNvSpPr txBox="1"/>
          <p:nvPr/>
        </p:nvSpPr>
        <p:spPr>
          <a:xfrm>
            <a:off x="2895344" y="4940958"/>
            <a:ext cx="8159510" cy="738664"/>
          </a:xfrm>
          <a:prstGeom prst="rect">
            <a:avLst/>
          </a:prstGeom>
          <a:noFill/>
        </p:spPr>
        <p:txBody>
          <a:bodyPr wrap="square" rtlCol="0">
            <a:spAutoFit/>
          </a:bodyPr>
          <a:lstStyle/>
          <a:p>
            <a:r>
              <a:rPr lang="en-US" sz="1400" dirty="0"/>
              <a:t>*DPR athletic field allocation policy 8u, 8+</a:t>
            </a:r>
          </a:p>
          <a:p>
            <a:r>
              <a:rPr lang="en-US" sz="1400" dirty="0"/>
              <a:t>**numbers include DPR flag estimates</a:t>
            </a:r>
          </a:p>
          <a:p>
            <a:endParaRPr lang="en-US" sz="1400" dirty="0"/>
          </a:p>
        </p:txBody>
      </p:sp>
    </p:spTree>
    <p:extLst>
      <p:ext uri="{BB962C8B-B14F-4D97-AF65-F5344CB8AC3E}">
        <p14:creationId xmlns:p14="http://schemas.microsoft.com/office/powerpoint/2010/main" val="348524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9414F-66D2-428F-9D49-12304CEEE54E}"/>
              </a:ext>
            </a:extLst>
          </p:cNvPr>
          <p:cNvSpPr>
            <a:spLocks noGrp="1"/>
          </p:cNvSpPr>
          <p:nvPr>
            <p:ph type="title"/>
          </p:nvPr>
        </p:nvSpPr>
        <p:spPr/>
        <p:txBody>
          <a:bodyPr/>
          <a:lstStyle/>
          <a:p>
            <a:r>
              <a:rPr lang="en-US"/>
              <a:t>Ne w Player Assessment Fee – Option #3</a:t>
            </a:r>
          </a:p>
        </p:txBody>
      </p:sp>
      <p:graphicFrame>
        <p:nvGraphicFramePr>
          <p:cNvPr id="4" name="Table 7">
            <a:extLst>
              <a:ext uri="{FF2B5EF4-FFF2-40B4-BE49-F238E27FC236}">
                <a16:creationId xmlns:a16="http://schemas.microsoft.com/office/drawing/2014/main" id="{E2E2E37B-416A-4B41-921D-E3188A9624E2}"/>
              </a:ext>
            </a:extLst>
          </p:cNvPr>
          <p:cNvGraphicFramePr>
            <a:graphicFrameLocks noGrp="1"/>
          </p:cNvGraphicFramePr>
          <p:nvPr>
            <p:extLst>
              <p:ext uri="{D42A27DB-BD31-4B8C-83A1-F6EECF244321}">
                <p14:modId xmlns:p14="http://schemas.microsoft.com/office/powerpoint/2010/main" val="2183441496"/>
              </p:ext>
            </p:extLst>
          </p:nvPr>
        </p:nvGraphicFramePr>
        <p:xfrm>
          <a:off x="1910669" y="2149352"/>
          <a:ext cx="7780730" cy="2015956"/>
        </p:xfrm>
        <a:graphic>
          <a:graphicData uri="http://schemas.openxmlformats.org/drawingml/2006/table">
            <a:tbl>
              <a:tblPr firstRow="1" bandRow="1">
                <a:tableStyleId>{5C22544A-7EE6-4342-B048-85BDC9FD1C3A}</a:tableStyleId>
              </a:tblPr>
              <a:tblGrid>
                <a:gridCol w="3000187">
                  <a:extLst>
                    <a:ext uri="{9D8B030D-6E8A-4147-A177-3AD203B41FA5}">
                      <a16:colId xmlns:a16="http://schemas.microsoft.com/office/drawing/2014/main" val="4126174016"/>
                    </a:ext>
                  </a:extLst>
                </a:gridCol>
                <a:gridCol w="4780543">
                  <a:extLst>
                    <a:ext uri="{9D8B030D-6E8A-4147-A177-3AD203B41FA5}">
                      <a16:colId xmlns:a16="http://schemas.microsoft.com/office/drawing/2014/main" val="1003188667"/>
                    </a:ext>
                  </a:extLst>
                </a:gridCol>
              </a:tblGrid>
              <a:tr h="503989">
                <a:tc>
                  <a:txBody>
                    <a:bodyPr/>
                    <a:lstStyle/>
                    <a:p>
                      <a:r>
                        <a:rPr lang="en-US" dirty="0"/>
                        <a:t>Field Type</a:t>
                      </a:r>
                    </a:p>
                  </a:txBody>
                  <a:tcPr/>
                </a:tc>
                <a:tc>
                  <a:txBody>
                    <a:bodyPr/>
                    <a:lstStyle/>
                    <a:p>
                      <a:r>
                        <a:rPr lang="en-US"/>
                        <a:t>Potential New Revenue Estimate</a:t>
                      </a:r>
                    </a:p>
                  </a:txBody>
                  <a:tcPr/>
                </a:tc>
                <a:extLst>
                  <a:ext uri="{0D108BD9-81ED-4DB2-BD59-A6C34878D82A}">
                    <a16:rowId xmlns:a16="http://schemas.microsoft.com/office/drawing/2014/main" val="1730037681"/>
                  </a:ext>
                </a:extLst>
              </a:tr>
              <a:tr h="503989">
                <a:tc>
                  <a:txBody>
                    <a:bodyPr/>
                    <a:lstStyle/>
                    <a:p>
                      <a:r>
                        <a:rPr lang="en-US"/>
                        <a:t>Diamond</a:t>
                      </a:r>
                    </a:p>
                  </a:txBody>
                  <a:tcPr/>
                </a:tc>
                <a:tc>
                  <a:txBody>
                    <a:bodyPr/>
                    <a:lstStyle/>
                    <a:p>
                      <a:pPr algn="ctr"/>
                      <a:r>
                        <a:rPr lang="en-US"/>
                        <a:t>$71,400</a:t>
                      </a:r>
                    </a:p>
                  </a:txBody>
                  <a:tcPr/>
                </a:tc>
                <a:extLst>
                  <a:ext uri="{0D108BD9-81ED-4DB2-BD59-A6C34878D82A}">
                    <a16:rowId xmlns:a16="http://schemas.microsoft.com/office/drawing/2014/main" val="843161471"/>
                  </a:ext>
                </a:extLst>
              </a:tr>
              <a:tr h="503989">
                <a:tc>
                  <a:txBody>
                    <a:bodyPr/>
                    <a:lstStyle/>
                    <a:p>
                      <a:r>
                        <a:rPr lang="en-US"/>
                        <a:t>Rectangle</a:t>
                      </a:r>
                    </a:p>
                  </a:txBody>
                  <a:tcPr/>
                </a:tc>
                <a:tc>
                  <a:txBody>
                    <a:bodyPr/>
                    <a:lstStyle/>
                    <a:p>
                      <a:pPr algn="ctr"/>
                      <a:r>
                        <a:rPr lang="en-US"/>
                        <a:t>$214,200</a:t>
                      </a:r>
                    </a:p>
                  </a:txBody>
                  <a:tcPr/>
                </a:tc>
                <a:extLst>
                  <a:ext uri="{0D108BD9-81ED-4DB2-BD59-A6C34878D82A}">
                    <a16:rowId xmlns:a16="http://schemas.microsoft.com/office/drawing/2014/main" val="3931397741"/>
                  </a:ext>
                </a:extLst>
              </a:tr>
              <a:tr h="503989">
                <a:tc>
                  <a:txBody>
                    <a:bodyPr/>
                    <a:lstStyle/>
                    <a:p>
                      <a:r>
                        <a:rPr lang="en-US"/>
                        <a:t>Adult</a:t>
                      </a:r>
                    </a:p>
                  </a:txBody>
                  <a:tcPr/>
                </a:tc>
                <a:tc>
                  <a:txBody>
                    <a:bodyPr/>
                    <a:lstStyle/>
                    <a:p>
                      <a:pPr algn="ctr"/>
                      <a:r>
                        <a:rPr lang="en-US" dirty="0"/>
                        <a:t>$285,600</a:t>
                      </a:r>
                    </a:p>
                  </a:txBody>
                  <a:tcPr/>
                </a:tc>
                <a:extLst>
                  <a:ext uri="{0D108BD9-81ED-4DB2-BD59-A6C34878D82A}">
                    <a16:rowId xmlns:a16="http://schemas.microsoft.com/office/drawing/2014/main" val="524310247"/>
                  </a:ext>
                </a:extLst>
              </a:tr>
            </a:tbl>
          </a:graphicData>
        </a:graphic>
      </p:graphicFrame>
      <p:sp>
        <p:nvSpPr>
          <p:cNvPr id="5" name="TextBox 4">
            <a:extLst>
              <a:ext uri="{FF2B5EF4-FFF2-40B4-BE49-F238E27FC236}">
                <a16:creationId xmlns:a16="http://schemas.microsoft.com/office/drawing/2014/main" id="{765CB675-A91A-4901-8453-0F0933747414}"/>
              </a:ext>
            </a:extLst>
          </p:cNvPr>
          <p:cNvSpPr txBox="1"/>
          <p:nvPr/>
        </p:nvSpPr>
        <p:spPr>
          <a:xfrm>
            <a:off x="3712112" y="4276240"/>
            <a:ext cx="5082207" cy="369332"/>
          </a:xfrm>
          <a:prstGeom prst="rect">
            <a:avLst/>
          </a:prstGeom>
          <a:noFill/>
        </p:spPr>
        <p:txBody>
          <a:bodyPr wrap="square" rtlCol="0">
            <a:spAutoFit/>
          </a:bodyPr>
          <a:lstStyle/>
          <a:p>
            <a:r>
              <a:rPr lang="en-US" dirty="0"/>
              <a:t>*FY’19 total collected $222,302</a:t>
            </a:r>
          </a:p>
        </p:txBody>
      </p:sp>
    </p:spTree>
    <p:extLst>
      <p:ext uri="{BB962C8B-B14F-4D97-AF65-F5344CB8AC3E}">
        <p14:creationId xmlns:p14="http://schemas.microsoft.com/office/powerpoint/2010/main" val="1522891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048E4-A37B-4982-8053-466946E82552}"/>
              </a:ext>
            </a:extLst>
          </p:cNvPr>
          <p:cNvSpPr>
            <a:spLocks noGrp="1"/>
          </p:cNvSpPr>
          <p:nvPr>
            <p:ph type="title"/>
          </p:nvPr>
        </p:nvSpPr>
        <p:spPr/>
        <p:txBody>
          <a:bodyPr/>
          <a:lstStyle/>
          <a:p>
            <a:pPr algn="ctr"/>
            <a:r>
              <a:rPr lang="en-US" dirty="0"/>
              <a:t>Revenue Ranges </a:t>
            </a:r>
            <a:br>
              <a:rPr lang="en-US" dirty="0"/>
            </a:br>
            <a:r>
              <a:rPr lang="en-US" dirty="0"/>
              <a:t>New player assessment Options</a:t>
            </a:r>
          </a:p>
        </p:txBody>
      </p:sp>
      <p:sp>
        <p:nvSpPr>
          <p:cNvPr id="4" name="Content Placeholder 2">
            <a:extLst>
              <a:ext uri="{FF2B5EF4-FFF2-40B4-BE49-F238E27FC236}">
                <a16:creationId xmlns:a16="http://schemas.microsoft.com/office/drawing/2014/main" id="{CD33682A-58D6-4687-AD52-C8E837D9DDEE}"/>
              </a:ext>
            </a:extLst>
          </p:cNvPr>
          <p:cNvSpPr txBox="1">
            <a:spLocks/>
          </p:cNvSpPr>
          <p:nvPr/>
        </p:nvSpPr>
        <p:spPr>
          <a:xfrm>
            <a:off x="5874138" y="2044584"/>
            <a:ext cx="3110063"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endParaRPr lang="en-US"/>
          </a:p>
        </p:txBody>
      </p:sp>
      <p:graphicFrame>
        <p:nvGraphicFramePr>
          <p:cNvPr id="5" name="Table 5">
            <a:extLst>
              <a:ext uri="{FF2B5EF4-FFF2-40B4-BE49-F238E27FC236}">
                <a16:creationId xmlns:a16="http://schemas.microsoft.com/office/drawing/2014/main" id="{BF9C323C-AB91-4F2B-9614-D6E878BC7EC8}"/>
              </a:ext>
            </a:extLst>
          </p:cNvPr>
          <p:cNvGraphicFramePr>
            <a:graphicFrameLocks noGrp="1"/>
          </p:cNvGraphicFramePr>
          <p:nvPr>
            <p:extLst>
              <p:ext uri="{D42A27DB-BD31-4B8C-83A1-F6EECF244321}">
                <p14:modId xmlns:p14="http://schemas.microsoft.com/office/powerpoint/2010/main" val="1394250055"/>
              </p:ext>
            </p:extLst>
          </p:nvPr>
        </p:nvGraphicFramePr>
        <p:xfrm>
          <a:off x="258931" y="2352570"/>
          <a:ext cx="11674138" cy="2834640"/>
        </p:xfrm>
        <a:graphic>
          <a:graphicData uri="http://schemas.openxmlformats.org/drawingml/2006/table">
            <a:tbl>
              <a:tblPr firstRow="1" bandRow="1">
                <a:tableStyleId>{5C22544A-7EE6-4342-B048-85BDC9FD1C3A}</a:tableStyleId>
              </a:tblPr>
              <a:tblGrid>
                <a:gridCol w="2720243">
                  <a:extLst>
                    <a:ext uri="{9D8B030D-6E8A-4147-A177-3AD203B41FA5}">
                      <a16:colId xmlns:a16="http://schemas.microsoft.com/office/drawing/2014/main" val="1633437424"/>
                    </a:ext>
                  </a:extLst>
                </a:gridCol>
                <a:gridCol w="2151175">
                  <a:extLst>
                    <a:ext uri="{9D8B030D-6E8A-4147-A177-3AD203B41FA5}">
                      <a16:colId xmlns:a16="http://schemas.microsoft.com/office/drawing/2014/main" val="3172727503"/>
                    </a:ext>
                  </a:extLst>
                </a:gridCol>
                <a:gridCol w="2340399">
                  <a:extLst>
                    <a:ext uri="{9D8B030D-6E8A-4147-A177-3AD203B41FA5}">
                      <a16:colId xmlns:a16="http://schemas.microsoft.com/office/drawing/2014/main" val="2984233248"/>
                    </a:ext>
                  </a:extLst>
                </a:gridCol>
                <a:gridCol w="2340399">
                  <a:extLst>
                    <a:ext uri="{9D8B030D-6E8A-4147-A177-3AD203B41FA5}">
                      <a16:colId xmlns:a16="http://schemas.microsoft.com/office/drawing/2014/main" val="1430087777"/>
                    </a:ext>
                  </a:extLst>
                </a:gridCol>
                <a:gridCol w="2121922">
                  <a:extLst>
                    <a:ext uri="{9D8B030D-6E8A-4147-A177-3AD203B41FA5}">
                      <a16:colId xmlns:a16="http://schemas.microsoft.com/office/drawing/2014/main" val="18254587"/>
                    </a:ext>
                  </a:extLst>
                </a:gridCol>
              </a:tblGrid>
              <a:tr h="370840">
                <a:tc>
                  <a:txBody>
                    <a:bodyPr/>
                    <a:lstStyle/>
                    <a:p>
                      <a:pPr algn="ctr"/>
                      <a:r>
                        <a:rPr lang="en-US" dirty="0"/>
                        <a:t>New Player Assessment Options Est.</a:t>
                      </a:r>
                    </a:p>
                  </a:txBody>
                  <a:tcPr/>
                </a:tc>
                <a:tc>
                  <a:txBody>
                    <a:bodyPr/>
                    <a:lstStyle/>
                    <a:p>
                      <a:pPr algn="ctr"/>
                      <a:r>
                        <a:rPr lang="en-US" dirty="0"/>
                        <a:t>Diamond</a:t>
                      </a:r>
                    </a:p>
                  </a:txBody>
                  <a:tcPr/>
                </a:tc>
                <a:tc>
                  <a:txBody>
                    <a:bodyPr/>
                    <a:lstStyle/>
                    <a:p>
                      <a:pPr algn="ctr"/>
                      <a:r>
                        <a:rPr lang="en-US"/>
                        <a:t>Rectangular</a:t>
                      </a:r>
                    </a:p>
                  </a:txBody>
                  <a:tcPr/>
                </a:tc>
                <a:tc>
                  <a:txBody>
                    <a:bodyPr/>
                    <a:lstStyle/>
                    <a:p>
                      <a:pPr algn="ctr"/>
                      <a:r>
                        <a:rPr lang="en-US"/>
                        <a:t>Adult </a:t>
                      </a:r>
                    </a:p>
                  </a:txBody>
                  <a:tcPr/>
                </a:tc>
                <a:tc>
                  <a:txBody>
                    <a:bodyPr/>
                    <a:lstStyle/>
                    <a:p>
                      <a:pPr algn="ctr"/>
                      <a:r>
                        <a:rPr lang="en-US"/>
                        <a:t>Total Ranges</a:t>
                      </a:r>
                    </a:p>
                  </a:txBody>
                  <a:tcPr/>
                </a:tc>
                <a:extLst>
                  <a:ext uri="{0D108BD9-81ED-4DB2-BD59-A6C34878D82A}">
                    <a16:rowId xmlns:a16="http://schemas.microsoft.com/office/drawing/2014/main" val="124380173"/>
                  </a:ext>
                </a:extLst>
              </a:tr>
              <a:tr h="370840">
                <a:tc>
                  <a:txBody>
                    <a:bodyPr/>
                    <a:lstStyle/>
                    <a:p>
                      <a:r>
                        <a:rPr lang="en-US"/>
                        <a:t>Option 1 – New Youth &amp; Adult Fee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$65,000– $117,000</a:t>
                      </a:r>
                    </a:p>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$195,000 - $350,000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r>
                        <a:rPr lang="en-US"/>
                        <a:t>$30,000 - $45,000</a:t>
                      </a:r>
                    </a:p>
                  </a:txBody>
                  <a:tcPr/>
                </a:tc>
                <a:tc>
                  <a:txBody>
                    <a:bodyPr/>
                    <a:lstStyle/>
                    <a:p>
                      <a:r>
                        <a:rPr lang="en-US"/>
                        <a:t>$290,000 - $512,000</a:t>
                      </a:r>
                    </a:p>
                  </a:txBody>
                  <a:tcPr/>
                </a:tc>
                <a:extLst>
                  <a:ext uri="{0D108BD9-81ED-4DB2-BD59-A6C34878D82A}">
                    <a16:rowId xmlns:a16="http://schemas.microsoft.com/office/drawing/2014/main" val="3561331915"/>
                  </a:ext>
                </a:extLst>
              </a:tr>
              <a:tr h="370840">
                <a:tc>
                  <a:txBody>
                    <a:bodyPr/>
                    <a:lstStyle/>
                    <a:p>
                      <a:r>
                        <a:rPr lang="en-US"/>
                        <a:t>Option 2 – New Youth &amp; Adult Fee + Travel Team Fee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$68,000 - $123,000</a:t>
                      </a:r>
                    </a:p>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$209,000 - $377,000</a:t>
                      </a:r>
                    </a:p>
                    <a:p>
                      <a:endParaRPr lang="en-US"/>
                    </a:p>
                  </a:txBody>
                  <a:tcPr/>
                </a:tc>
                <a:tc>
                  <a:txBody>
                    <a:bodyPr/>
                    <a:lstStyle/>
                    <a:p>
                      <a:r>
                        <a:rPr lang="en-US" dirty="0"/>
                        <a:t>$30,000 - $45,000</a:t>
                      </a:r>
                    </a:p>
                  </a:txBody>
                  <a:tcPr/>
                </a:tc>
                <a:tc>
                  <a:txBody>
                    <a:bodyPr/>
                    <a:lstStyle/>
                    <a:p>
                      <a:r>
                        <a:rPr lang="en-US"/>
                        <a:t>$307,000 - $545,000</a:t>
                      </a:r>
                    </a:p>
                  </a:txBody>
                  <a:tcPr/>
                </a:tc>
                <a:extLst>
                  <a:ext uri="{0D108BD9-81ED-4DB2-BD59-A6C34878D82A}">
                    <a16:rowId xmlns:a16="http://schemas.microsoft.com/office/drawing/2014/main" val="4045843570"/>
                  </a:ext>
                </a:extLst>
              </a:tr>
              <a:tr h="370840">
                <a:tc>
                  <a:txBody>
                    <a:bodyPr/>
                    <a:lstStyle/>
                    <a:p>
                      <a:r>
                        <a:rPr lang="en-US"/>
                        <a:t>Option 3 – Fees Increase By Age</a:t>
                      </a:r>
                    </a:p>
                  </a:txBody>
                  <a:tcPr/>
                </a:tc>
                <a:tc>
                  <a:txBody>
                    <a:bodyPr/>
                    <a:lstStyle/>
                    <a:p>
                      <a:r>
                        <a:rPr lang="en-US"/>
                        <a:t>$71,400</a:t>
                      </a:r>
                    </a:p>
                  </a:txBody>
                  <a:tcPr/>
                </a:tc>
                <a:tc>
                  <a:txBody>
                    <a:bodyPr/>
                    <a:lstStyle/>
                    <a:p>
                      <a:r>
                        <a:rPr lang="en-US"/>
                        <a:t>$214,200</a:t>
                      </a:r>
                    </a:p>
                  </a:txBody>
                  <a:tcPr/>
                </a:tc>
                <a:tc>
                  <a:txBody>
                    <a:bodyPr/>
                    <a:lstStyle/>
                    <a:p>
                      <a:r>
                        <a:rPr lang="en-US" dirty="0"/>
                        <a:t>$30,000 - $45,000</a:t>
                      </a:r>
                    </a:p>
                  </a:txBody>
                  <a:tcPr/>
                </a:tc>
                <a:tc>
                  <a:txBody>
                    <a:bodyPr/>
                    <a:lstStyle/>
                    <a:p>
                      <a:r>
                        <a:rPr lang="en-US" dirty="0"/>
                        <a:t>$315,600 - $330,600</a:t>
                      </a:r>
                    </a:p>
                  </a:txBody>
                  <a:tcPr/>
                </a:tc>
                <a:extLst>
                  <a:ext uri="{0D108BD9-81ED-4DB2-BD59-A6C34878D82A}">
                    <a16:rowId xmlns:a16="http://schemas.microsoft.com/office/drawing/2014/main" val="3126860586"/>
                  </a:ext>
                </a:extLst>
              </a:tr>
            </a:tbl>
          </a:graphicData>
        </a:graphic>
      </p:graphicFrame>
      <p:sp>
        <p:nvSpPr>
          <p:cNvPr id="6" name="TextBox 5">
            <a:extLst>
              <a:ext uri="{FF2B5EF4-FFF2-40B4-BE49-F238E27FC236}">
                <a16:creationId xmlns:a16="http://schemas.microsoft.com/office/drawing/2014/main" id="{8676849C-39DE-4C96-B8C7-C6C6BF9E8919}"/>
              </a:ext>
            </a:extLst>
          </p:cNvPr>
          <p:cNvSpPr txBox="1"/>
          <p:nvPr/>
        </p:nvSpPr>
        <p:spPr>
          <a:xfrm>
            <a:off x="4147118" y="5187210"/>
            <a:ext cx="5082207" cy="369332"/>
          </a:xfrm>
          <a:prstGeom prst="rect">
            <a:avLst/>
          </a:prstGeom>
          <a:noFill/>
        </p:spPr>
        <p:txBody>
          <a:bodyPr wrap="square" rtlCol="0">
            <a:spAutoFit/>
          </a:bodyPr>
          <a:lstStyle/>
          <a:p>
            <a:r>
              <a:rPr lang="en-US" dirty="0"/>
              <a:t>*FY’19 total collected $222,302</a:t>
            </a:r>
          </a:p>
        </p:txBody>
      </p:sp>
    </p:spTree>
    <p:extLst>
      <p:ext uri="{BB962C8B-B14F-4D97-AF65-F5344CB8AC3E}">
        <p14:creationId xmlns:p14="http://schemas.microsoft.com/office/powerpoint/2010/main" val="3031749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685FD-5E58-4CF1-BBBD-FFBBF53DEAE6}"/>
              </a:ext>
            </a:extLst>
          </p:cNvPr>
          <p:cNvSpPr>
            <a:spLocks noGrp="1"/>
          </p:cNvSpPr>
          <p:nvPr>
            <p:ph type="title"/>
          </p:nvPr>
        </p:nvSpPr>
        <p:spPr/>
        <p:txBody>
          <a:bodyPr/>
          <a:lstStyle/>
          <a:p>
            <a:pPr algn="ctr"/>
            <a:r>
              <a:rPr lang="en-US" dirty="0"/>
              <a:t>Pause For Questions – Fee Recap</a:t>
            </a:r>
          </a:p>
        </p:txBody>
      </p:sp>
      <p:sp>
        <p:nvSpPr>
          <p:cNvPr id="3" name="Content Placeholder 2">
            <a:extLst>
              <a:ext uri="{FF2B5EF4-FFF2-40B4-BE49-F238E27FC236}">
                <a16:creationId xmlns:a16="http://schemas.microsoft.com/office/drawing/2014/main" id="{ECF99DC2-75EA-4518-86A5-D92D7F6956D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25073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FA681-A352-4B1D-8C41-D502C0893774}"/>
              </a:ext>
            </a:extLst>
          </p:cNvPr>
          <p:cNvSpPr>
            <a:spLocks noGrp="1"/>
          </p:cNvSpPr>
          <p:nvPr>
            <p:ph type="title"/>
          </p:nvPr>
        </p:nvSpPr>
        <p:spPr/>
        <p:txBody>
          <a:bodyPr/>
          <a:lstStyle/>
          <a:p>
            <a:r>
              <a:rPr lang="en-US"/>
              <a:t>Completed Charge Objectives</a:t>
            </a:r>
          </a:p>
        </p:txBody>
      </p:sp>
      <p:sp>
        <p:nvSpPr>
          <p:cNvPr id="3" name="Content Placeholder 2">
            <a:extLst>
              <a:ext uri="{FF2B5EF4-FFF2-40B4-BE49-F238E27FC236}">
                <a16:creationId xmlns:a16="http://schemas.microsoft.com/office/drawing/2014/main" id="{BEA0BD12-1117-4E73-AFFC-AD0BE438C92F}"/>
              </a:ext>
            </a:extLst>
          </p:cNvPr>
          <p:cNvSpPr>
            <a:spLocks noGrp="1"/>
          </p:cNvSpPr>
          <p:nvPr>
            <p:ph idx="1"/>
          </p:nvPr>
        </p:nvSpPr>
        <p:spPr/>
        <p:txBody>
          <a:bodyPr/>
          <a:lstStyle/>
          <a:p>
            <a:r>
              <a:rPr lang="en-US" dirty="0"/>
              <a:t>Examine fee setting methodology for recently set DPR fees including: The Long Bridge Aquatics &amp; Fitness Center Membership Fees, the Pool Use Fee implemented by DPR in FY 2020, and current gymnastics and swimming team fees.</a:t>
            </a:r>
          </a:p>
          <a:p>
            <a:endParaRPr lang="en-US" dirty="0"/>
          </a:p>
          <a:p>
            <a:r>
              <a:rPr lang="en-US" dirty="0"/>
              <a:t>Examine details of these fees including their structure and levels and make recommendations on factors to be considered when setting these fees including hours of field use, field type, and length of seasons.</a:t>
            </a:r>
          </a:p>
          <a:p>
            <a:endParaRPr lang="en-US" dirty="0"/>
          </a:p>
        </p:txBody>
      </p:sp>
    </p:spTree>
    <p:extLst>
      <p:ext uri="{BB962C8B-B14F-4D97-AF65-F5344CB8AC3E}">
        <p14:creationId xmlns:p14="http://schemas.microsoft.com/office/powerpoint/2010/main" val="22013048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7F925-0C93-4DBE-B3A0-4FCBA273F1CA}"/>
              </a:ext>
            </a:extLst>
          </p:cNvPr>
          <p:cNvSpPr>
            <a:spLocks noGrp="1"/>
          </p:cNvSpPr>
          <p:nvPr>
            <p:ph type="title"/>
          </p:nvPr>
        </p:nvSpPr>
        <p:spPr/>
        <p:txBody>
          <a:bodyPr/>
          <a:lstStyle/>
          <a:p>
            <a:r>
              <a:rPr lang="en-US"/>
              <a:t>Completed Charge Objectives</a:t>
            </a:r>
          </a:p>
        </p:txBody>
      </p:sp>
      <p:sp>
        <p:nvSpPr>
          <p:cNvPr id="3" name="Content Placeholder 2">
            <a:extLst>
              <a:ext uri="{FF2B5EF4-FFF2-40B4-BE49-F238E27FC236}">
                <a16:creationId xmlns:a16="http://schemas.microsoft.com/office/drawing/2014/main" id="{91A97F87-9481-4455-BD36-D8D876895E0C}"/>
              </a:ext>
            </a:extLst>
          </p:cNvPr>
          <p:cNvSpPr>
            <a:spLocks noGrp="1"/>
          </p:cNvSpPr>
          <p:nvPr>
            <p:ph idx="1"/>
          </p:nvPr>
        </p:nvSpPr>
        <p:spPr/>
        <p:txBody>
          <a:bodyPr/>
          <a:lstStyle/>
          <a:p>
            <a:r>
              <a:rPr lang="en-US"/>
              <a:t>Examine the previous implementation of field fund projects and assess their impact on athletic fields and field users.</a:t>
            </a:r>
          </a:p>
          <a:p>
            <a:r>
              <a:rPr lang="en-US"/>
              <a:t>Complete benchmarking of neighboring jurisdictions and peer cities used in the Public Spaces Master Plan (PSMP) to determine if current fees assessed are comparable with regional and national trends.</a:t>
            </a:r>
          </a:p>
          <a:p>
            <a:endParaRPr lang="en-US"/>
          </a:p>
        </p:txBody>
      </p:sp>
    </p:spTree>
    <p:extLst>
      <p:ext uri="{BB962C8B-B14F-4D97-AF65-F5344CB8AC3E}">
        <p14:creationId xmlns:p14="http://schemas.microsoft.com/office/powerpoint/2010/main" val="3647802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E9A2-58E6-47E7-B2A8-E32662B663D4}"/>
              </a:ext>
            </a:extLst>
          </p:cNvPr>
          <p:cNvSpPr>
            <a:spLocks noGrp="1"/>
          </p:cNvSpPr>
          <p:nvPr>
            <p:ph type="title"/>
          </p:nvPr>
        </p:nvSpPr>
        <p:spPr/>
        <p:txBody>
          <a:bodyPr/>
          <a:lstStyle/>
          <a:p>
            <a:r>
              <a:rPr lang="en-US"/>
              <a:t>Objectives to Complete</a:t>
            </a:r>
          </a:p>
        </p:txBody>
      </p:sp>
      <p:sp>
        <p:nvSpPr>
          <p:cNvPr id="3" name="Content Placeholder 2">
            <a:extLst>
              <a:ext uri="{FF2B5EF4-FFF2-40B4-BE49-F238E27FC236}">
                <a16:creationId xmlns:a16="http://schemas.microsoft.com/office/drawing/2014/main" id="{B83F99E8-81F6-4B3F-848C-7EF24E2BECFB}"/>
              </a:ext>
            </a:extLst>
          </p:cNvPr>
          <p:cNvSpPr>
            <a:spLocks noGrp="1"/>
          </p:cNvSpPr>
          <p:nvPr>
            <p:ph idx="1"/>
          </p:nvPr>
        </p:nvSpPr>
        <p:spPr/>
        <p:txBody>
          <a:bodyPr/>
          <a:lstStyle/>
          <a:p>
            <a:r>
              <a:rPr lang="en-US" dirty="0"/>
              <a:t>Study field use time by recreation and travel players and determine if a sliding fee scale is appropriate for different age groups and uses.</a:t>
            </a:r>
          </a:p>
          <a:p>
            <a:r>
              <a:rPr lang="en-US" dirty="0"/>
              <a:t>Study field use time during the year and determine the number and duration of “seasons” for which fees should be assessed to Arlington sports leagues.</a:t>
            </a:r>
          </a:p>
          <a:p>
            <a:r>
              <a:rPr lang="en-US" dirty="0"/>
              <a:t>Establish new player assessment fees or recommend no change in current fee levels.</a:t>
            </a:r>
          </a:p>
          <a:p>
            <a:r>
              <a:rPr lang="en-US" dirty="0"/>
              <a:t>Establish criteria for implementation of the field fund in the future.</a:t>
            </a:r>
          </a:p>
          <a:p>
            <a:pPr marL="0" indent="0">
              <a:buNone/>
            </a:pPr>
            <a:endParaRPr lang="en-US" dirty="0"/>
          </a:p>
          <a:p>
            <a:endParaRPr lang="en-US" dirty="0"/>
          </a:p>
        </p:txBody>
      </p:sp>
    </p:spTree>
    <p:extLst>
      <p:ext uri="{BB962C8B-B14F-4D97-AF65-F5344CB8AC3E}">
        <p14:creationId xmlns:p14="http://schemas.microsoft.com/office/powerpoint/2010/main" val="458434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53C1-4660-4EE0-9CA7-29FF370E45CA}"/>
              </a:ext>
            </a:extLst>
          </p:cNvPr>
          <p:cNvSpPr>
            <a:spLocks noGrp="1"/>
          </p:cNvSpPr>
          <p:nvPr>
            <p:ph type="title"/>
          </p:nvPr>
        </p:nvSpPr>
        <p:spPr/>
        <p:txBody>
          <a:bodyPr/>
          <a:lstStyle/>
          <a:p>
            <a:r>
              <a:rPr lang="en-US"/>
              <a:t>Objectives to Complete</a:t>
            </a:r>
          </a:p>
        </p:txBody>
      </p:sp>
      <p:sp>
        <p:nvSpPr>
          <p:cNvPr id="3" name="Content Placeholder 2">
            <a:extLst>
              <a:ext uri="{FF2B5EF4-FFF2-40B4-BE49-F238E27FC236}">
                <a16:creationId xmlns:a16="http://schemas.microsoft.com/office/drawing/2014/main" id="{47B8D812-FF61-4E4F-89C3-D8D9577D821D}"/>
              </a:ext>
            </a:extLst>
          </p:cNvPr>
          <p:cNvSpPr>
            <a:spLocks noGrp="1"/>
          </p:cNvSpPr>
          <p:nvPr>
            <p:ph idx="1"/>
          </p:nvPr>
        </p:nvSpPr>
        <p:spPr/>
        <p:txBody>
          <a:bodyPr/>
          <a:lstStyle/>
          <a:p>
            <a:r>
              <a:rPr lang="en-US" dirty="0"/>
              <a:t>Determine the most effective implementation of funds collected from the player assessment fee with a mind towards increasing field maintenance levels in Arlington.</a:t>
            </a:r>
          </a:p>
          <a:p>
            <a:r>
              <a:rPr lang="en-US" dirty="0"/>
              <a:t>Following examination of previous field fund implementations, recommend uses of funds collected from the player assessment fee, and their impact on athletic fields and field users.</a:t>
            </a:r>
          </a:p>
          <a:p>
            <a:endParaRPr lang="en-US" dirty="0"/>
          </a:p>
          <a:p>
            <a:endParaRPr lang="en-US" dirty="0"/>
          </a:p>
        </p:txBody>
      </p:sp>
    </p:spTree>
    <p:extLst>
      <p:ext uri="{BB962C8B-B14F-4D97-AF65-F5344CB8AC3E}">
        <p14:creationId xmlns:p14="http://schemas.microsoft.com/office/powerpoint/2010/main" val="10211849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2543A-2765-417C-BD77-8C43FC0105B7}"/>
              </a:ext>
            </a:extLst>
          </p:cNvPr>
          <p:cNvSpPr>
            <a:spLocks noGrp="1"/>
          </p:cNvSpPr>
          <p:nvPr>
            <p:ph type="title"/>
          </p:nvPr>
        </p:nvSpPr>
        <p:spPr/>
        <p:txBody>
          <a:bodyPr/>
          <a:lstStyle/>
          <a:p>
            <a:pPr algn="ctr"/>
            <a:r>
              <a:rPr lang="en-US" dirty="0"/>
              <a:t>Upcoming scheduled Meetings and working group Timeline</a:t>
            </a:r>
          </a:p>
        </p:txBody>
      </p:sp>
      <p:sp>
        <p:nvSpPr>
          <p:cNvPr id="3" name="Content Placeholder 2">
            <a:extLst>
              <a:ext uri="{FF2B5EF4-FFF2-40B4-BE49-F238E27FC236}">
                <a16:creationId xmlns:a16="http://schemas.microsoft.com/office/drawing/2014/main" id="{92BFCDCD-2A15-445F-A5D3-2E5CBC5E79F5}"/>
              </a:ext>
            </a:extLst>
          </p:cNvPr>
          <p:cNvSpPr>
            <a:spLocks noGrp="1"/>
          </p:cNvSpPr>
          <p:nvPr>
            <p:ph idx="1"/>
          </p:nvPr>
        </p:nvSpPr>
        <p:spPr/>
        <p:txBody>
          <a:bodyPr/>
          <a:lstStyle/>
          <a:p>
            <a:r>
              <a:rPr lang="en-US" dirty="0"/>
              <a:t>Next scheduled meetings – December 17 – canceled</a:t>
            </a:r>
          </a:p>
          <a:p>
            <a:pPr marL="0" indent="0">
              <a:buNone/>
            </a:pPr>
            <a:endParaRPr lang="en-US" dirty="0"/>
          </a:p>
          <a:p>
            <a:r>
              <a:rPr lang="en-US" dirty="0"/>
              <a:t>January 13 – Next meeting</a:t>
            </a:r>
          </a:p>
          <a:p>
            <a:pPr lvl="1"/>
            <a:r>
              <a:rPr lang="en-US" dirty="0"/>
              <a:t>Field Fund Implementation</a:t>
            </a:r>
          </a:p>
          <a:p>
            <a:pPr lvl="1"/>
            <a:r>
              <a:rPr lang="en-US" dirty="0"/>
              <a:t>Set remainder of Working Group meetings</a:t>
            </a:r>
          </a:p>
          <a:p>
            <a:pPr marL="457200" lvl="1" indent="0">
              <a:buNone/>
            </a:pPr>
            <a:endParaRPr lang="en-US" dirty="0"/>
          </a:p>
          <a:p>
            <a:r>
              <a:rPr lang="en-US" dirty="0"/>
              <a:t>Youth League Check-In #2 – February ’21</a:t>
            </a:r>
          </a:p>
          <a:p>
            <a:pPr marL="0" indent="0">
              <a:buNone/>
            </a:pPr>
            <a:endParaRPr lang="en-US" dirty="0"/>
          </a:p>
        </p:txBody>
      </p:sp>
    </p:spTree>
    <p:extLst>
      <p:ext uri="{BB962C8B-B14F-4D97-AF65-F5344CB8AC3E}">
        <p14:creationId xmlns:p14="http://schemas.microsoft.com/office/powerpoint/2010/main" val="965942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8AD95-213B-493C-8D3B-544DC5DF0080}"/>
              </a:ext>
            </a:extLst>
          </p:cNvPr>
          <p:cNvSpPr>
            <a:spLocks noGrp="1"/>
          </p:cNvSpPr>
          <p:nvPr>
            <p:ph type="title"/>
          </p:nvPr>
        </p:nvSpPr>
        <p:spPr/>
        <p:txBody>
          <a:bodyPr/>
          <a:lstStyle/>
          <a:p>
            <a:pPr algn="ctr"/>
            <a:r>
              <a:rPr lang="en-US"/>
              <a:t>Field Fund Working Group                       Topics of Consideration</a:t>
            </a:r>
          </a:p>
        </p:txBody>
      </p:sp>
      <p:sp>
        <p:nvSpPr>
          <p:cNvPr id="3" name="Content Placeholder 2">
            <a:extLst>
              <a:ext uri="{FF2B5EF4-FFF2-40B4-BE49-F238E27FC236}">
                <a16:creationId xmlns:a16="http://schemas.microsoft.com/office/drawing/2014/main" id="{03C1B545-C684-4FC1-94C5-A9E327A7F73D}"/>
              </a:ext>
            </a:extLst>
          </p:cNvPr>
          <p:cNvSpPr>
            <a:spLocks noGrp="1"/>
          </p:cNvSpPr>
          <p:nvPr>
            <p:ph idx="1"/>
          </p:nvPr>
        </p:nvSpPr>
        <p:spPr/>
        <p:txBody>
          <a:bodyPr>
            <a:normAutofit/>
          </a:bodyPr>
          <a:lstStyle/>
          <a:p>
            <a:r>
              <a:rPr lang="en-US"/>
              <a:t>Is the fee for use of athletic fields in Arlington set at the correct level?</a:t>
            </a:r>
          </a:p>
          <a:p>
            <a:r>
              <a:rPr lang="en-US"/>
              <a:t>Should different fees for Recreation and Travel programs be considered?</a:t>
            </a:r>
          </a:p>
          <a:p>
            <a:r>
              <a:rPr lang="en-US"/>
              <a:t>Should the field fund be allocated for investment in Capital projects?</a:t>
            </a:r>
          </a:p>
          <a:p>
            <a:r>
              <a:rPr lang="en-US"/>
              <a:t>Should the field fund be allocated for recurring field maintenance?</a:t>
            </a:r>
          </a:p>
          <a:p>
            <a:r>
              <a:rPr lang="en-US"/>
              <a:t>Should field funds be held in separate diamond field and rectangular field accounts?</a:t>
            </a:r>
          </a:p>
          <a:p>
            <a:r>
              <a:rPr lang="en-US"/>
              <a:t>Should field funds be allocated to support more staff?</a:t>
            </a:r>
          </a:p>
          <a:p>
            <a:r>
              <a:rPr lang="en-US"/>
              <a:t>How to view the field fund through an equity lens?</a:t>
            </a:r>
          </a:p>
          <a:p>
            <a:endParaRPr lang="en-US"/>
          </a:p>
        </p:txBody>
      </p:sp>
    </p:spTree>
    <p:extLst>
      <p:ext uri="{BB962C8B-B14F-4D97-AF65-F5344CB8AC3E}">
        <p14:creationId xmlns:p14="http://schemas.microsoft.com/office/powerpoint/2010/main" val="552583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24147-D2B9-497B-820D-EA875B103AA5}"/>
              </a:ext>
            </a:extLst>
          </p:cNvPr>
          <p:cNvSpPr>
            <a:spLocks noGrp="1"/>
          </p:cNvSpPr>
          <p:nvPr>
            <p:ph type="title"/>
          </p:nvPr>
        </p:nvSpPr>
        <p:spPr/>
        <p:txBody>
          <a:bodyPr/>
          <a:lstStyle/>
          <a:p>
            <a:pPr algn="ctr"/>
            <a:r>
              <a:rPr lang="en-US" dirty="0"/>
              <a:t>FY2021 CIP </a:t>
            </a:r>
          </a:p>
        </p:txBody>
      </p:sp>
      <p:sp>
        <p:nvSpPr>
          <p:cNvPr id="3" name="Content Placeholder 2">
            <a:extLst>
              <a:ext uri="{FF2B5EF4-FFF2-40B4-BE49-F238E27FC236}">
                <a16:creationId xmlns:a16="http://schemas.microsoft.com/office/drawing/2014/main" id="{468557CA-A916-47DE-A515-8646C2361B72}"/>
              </a:ext>
            </a:extLst>
          </p:cNvPr>
          <p:cNvSpPr>
            <a:spLocks noGrp="1"/>
          </p:cNvSpPr>
          <p:nvPr>
            <p:ph idx="1"/>
          </p:nvPr>
        </p:nvSpPr>
        <p:spPr/>
        <p:txBody>
          <a:bodyPr>
            <a:normAutofit fontScale="77500" lnSpcReduction="20000"/>
          </a:bodyPr>
          <a:lstStyle/>
          <a:p>
            <a:r>
              <a:rPr lang="en-US" dirty="0"/>
              <a:t>Current one-year FY2021 Capital Improvement Plan (CIP)</a:t>
            </a:r>
          </a:p>
          <a:p>
            <a:r>
              <a:rPr lang="en-US" dirty="0"/>
              <a:t>Field Fund - $225,000</a:t>
            </a:r>
          </a:p>
          <a:p>
            <a:pPr lvl="1"/>
            <a:r>
              <a:rPr lang="en-US" dirty="0"/>
              <a:t>Revenue source dedicated to the replacement and construction of synthetic turf fields and diamond field enhancements.</a:t>
            </a:r>
          </a:p>
          <a:p>
            <a:pPr lvl="1"/>
            <a:r>
              <a:rPr lang="en-US" dirty="0"/>
              <a:t>Funds "pool" over time until a specific project is identified (not a "use it or lose it" situation)</a:t>
            </a:r>
          </a:p>
          <a:p>
            <a:pPr lvl="1"/>
            <a:r>
              <a:rPr lang="en-US" dirty="0"/>
              <a:t>Capital budget load is based on the previous years' revenue projections during the budget planning process (i.e.- $225k in capital funds loaded in FY21 is based on previously projected FY20 revenue)  </a:t>
            </a:r>
          </a:p>
          <a:p>
            <a:pPr lvl="2"/>
            <a:r>
              <a:rPr lang="en-US" dirty="0"/>
              <a:t>Reconciliation of capital budget to actual revenue received is performed by the end of each calendar year</a:t>
            </a:r>
          </a:p>
          <a:p>
            <a:r>
              <a:rPr lang="en-US" dirty="0"/>
              <a:t>Synthetic Turf Program - $773,000</a:t>
            </a:r>
          </a:p>
          <a:p>
            <a:pPr lvl="1"/>
            <a:r>
              <a:rPr lang="en-US" dirty="0"/>
              <a:t>Replacement of the rectangular synthetic field at Virginia Highlands Park.</a:t>
            </a:r>
          </a:p>
          <a:p>
            <a:r>
              <a:rPr lang="en-US" dirty="0">
                <a:hlinkClick r:id="rId2"/>
              </a:rPr>
              <a:t>Link </a:t>
            </a:r>
            <a:r>
              <a:rPr lang="en-US" dirty="0"/>
              <a:t>to previous FY 2019-2028 CIP. </a:t>
            </a:r>
          </a:p>
          <a:p>
            <a:pPr lvl="1"/>
            <a:r>
              <a:rPr lang="en-US" dirty="0"/>
              <a:t>Page C-47</a:t>
            </a:r>
          </a:p>
        </p:txBody>
      </p:sp>
    </p:spTree>
    <p:extLst>
      <p:ext uri="{BB962C8B-B14F-4D97-AF65-F5344CB8AC3E}">
        <p14:creationId xmlns:p14="http://schemas.microsoft.com/office/powerpoint/2010/main" val="4211000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4D704-E37A-4458-B74A-27829BD5473B}"/>
              </a:ext>
            </a:extLst>
          </p:cNvPr>
          <p:cNvSpPr>
            <a:spLocks noGrp="1"/>
          </p:cNvSpPr>
          <p:nvPr>
            <p:ph type="title"/>
          </p:nvPr>
        </p:nvSpPr>
        <p:spPr/>
        <p:txBody>
          <a:bodyPr/>
          <a:lstStyle/>
          <a:p>
            <a:pPr algn="ctr"/>
            <a:r>
              <a:rPr lang="en-US" dirty="0"/>
              <a:t>CIP Funding Options</a:t>
            </a:r>
          </a:p>
        </p:txBody>
      </p:sp>
      <p:sp>
        <p:nvSpPr>
          <p:cNvPr id="4" name="Content Placeholder 2">
            <a:extLst>
              <a:ext uri="{FF2B5EF4-FFF2-40B4-BE49-F238E27FC236}">
                <a16:creationId xmlns:a16="http://schemas.microsoft.com/office/drawing/2014/main" id="{C0D028DB-474C-484D-9905-58B3A8143055}"/>
              </a:ext>
            </a:extLst>
          </p:cNvPr>
          <p:cNvSpPr>
            <a:spLocks noGrp="1"/>
          </p:cNvSpPr>
          <p:nvPr>
            <p:ph idx="1"/>
          </p:nvPr>
        </p:nvSpPr>
        <p:spPr>
          <a:xfrm>
            <a:off x="720208" y="1853754"/>
            <a:ext cx="10515600" cy="4422776"/>
          </a:xfrm>
        </p:spPr>
        <p:txBody>
          <a:bodyPr>
            <a:normAutofit lnSpcReduction="10000"/>
          </a:bodyPr>
          <a:lstStyle/>
          <a:p>
            <a:r>
              <a:rPr lang="en-US" dirty="0"/>
              <a:t>Typically, field projects are funded in the following  ways:</a:t>
            </a:r>
          </a:p>
          <a:p>
            <a:pPr lvl="1"/>
            <a:r>
              <a:rPr lang="en-US" dirty="0"/>
              <a:t>Pay as you Go (PAYG)- ongoing or one-time net tax support from general fund revenues, (also includes “Field Fund” user fees). (no useful life requirement)</a:t>
            </a:r>
          </a:p>
          <a:p>
            <a:pPr lvl="1"/>
            <a:endParaRPr lang="en-US" dirty="0"/>
          </a:p>
          <a:p>
            <a:pPr lvl="1"/>
            <a:r>
              <a:rPr lang="en-US" dirty="0"/>
              <a:t>Short-Term Financing- Projects usually include technology, public safety equipment and synthetic field replacement. (3-10 year useful life of asset required)</a:t>
            </a:r>
          </a:p>
          <a:p>
            <a:pPr lvl="1"/>
            <a:endParaRPr lang="en-US" dirty="0"/>
          </a:p>
          <a:p>
            <a:pPr lvl="1"/>
            <a:r>
              <a:rPr lang="en-US" dirty="0"/>
              <a:t>General Obligation (GO) Bonds- Long term debt financing. A referendum appears on the ballot in November of even years for citizens to vote on. (10+ year useful life of asset required)</a:t>
            </a:r>
          </a:p>
          <a:p>
            <a:pPr marL="457200" lvl="1" indent="0">
              <a:buNone/>
            </a:pPr>
            <a:endParaRPr lang="en-US" dirty="0"/>
          </a:p>
          <a:p>
            <a:pPr lvl="1"/>
            <a:r>
              <a:rPr lang="en-US" dirty="0"/>
              <a:t>Other Partnership Funding- Dedicated sources of funding based on specific agreements in place. (no useful life requirement, unless detailed in agreement)</a:t>
            </a:r>
          </a:p>
          <a:p>
            <a:pPr marL="0" indent="0">
              <a:buNone/>
            </a:pPr>
            <a:endParaRPr lang="en-US" sz="2400" dirty="0"/>
          </a:p>
          <a:p>
            <a:endParaRPr lang="en-US" dirty="0"/>
          </a:p>
        </p:txBody>
      </p:sp>
    </p:spTree>
    <p:extLst>
      <p:ext uri="{BB962C8B-B14F-4D97-AF65-F5344CB8AC3E}">
        <p14:creationId xmlns:p14="http://schemas.microsoft.com/office/powerpoint/2010/main" val="3698163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F89A9-BA53-4464-8B15-DB3768A1896B}"/>
              </a:ext>
            </a:extLst>
          </p:cNvPr>
          <p:cNvSpPr>
            <a:spLocks noGrp="1"/>
          </p:cNvSpPr>
          <p:nvPr>
            <p:ph type="title"/>
          </p:nvPr>
        </p:nvSpPr>
        <p:spPr>
          <a:xfrm>
            <a:off x="1049797" y="520501"/>
            <a:ext cx="9603275" cy="1049235"/>
          </a:xfrm>
        </p:spPr>
        <p:txBody>
          <a:bodyPr/>
          <a:lstStyle/>
          <a:p>
            <a:pPr algn="ctr"/>
            <a:r>
              <a:rPr lang="en-US" dirty="0"/>
              <a:t>Benchmarking </a:t>
            </a:r>
          </a:p>
        </p:txBody>
      </p:sp>
      <p:graphicFrame>
        <p:nvGraphicFramePr>
          <p:cNvPr id="4" name="Table 4">
            <a:extLst>
              <a:ext uri="{FF2B5EF4-FFF2-40B4-BE49-F238E27FC236}">
                <a16:creationId xmlns:a16="http://schemas.microsoft.com/office/drawing/2014/main" id="{26A7C9F3-5FCF-401F-A601-46FF05D616E6}"/>
              </a:ext>
            </a:extLst>
          </p:cNvPr>
          <p:cNvGraphicFramePr>
            <a:graphicFrameLocks noGrp="1"/>
          </p:cNvGraphicFramePr>
          <p:nvPr>
            <p:ph idx="1"/>
            <p:extLst>
              <p:ext uri="{D42A27DB-BD31-4B8C-83A1-F6EECF244321}">
                <p14:modId xmlns:p14="http://schemas.microsoft.com/office/powerpoint/2010/main" val="2405537286"/>
              </p:ext>
            </p:extLst>
          </p:nvPr>
        </p:nvGraphicFramePr>
        <p:xfrm>
          <a:off x="877652" y="1923937"/>
          <a:ext cx="10751127" cy="3080310"/>
        </p:xfrm>
        <a:graphic>
          <a:graphicData uri="http://schemas.openxmlformats.org/drawingml/2006/table">
            <a:tbl>
              <a:tblPr firstRow="1" bandRow="1">
                <a:tableStyleId>{5C22544A-7EE6-4342-B048-85BDC9FD1C3A}</a:tableStyleId>
              </a:tblPr>
              <a:tblGrid>
                <a:gridCol w="2539756">
                  <a:extLst>
                    <a:ext uri="{9D8B030D-6E8A-4147-A177-3AD203B41FA5}">
                      <a16:colId xmlns:a16="http://schemas.microsoft.com/office/drawing/2014/main" val="3220305131"/>
                    </a:ext>
                  </a:extLst>
                </a:gridCol>
                <a:gridCol w="2339943">
                  <a:extLst>
                    <a:ext uri="{9D8B030D-6E8A-4147-A177-3AD203B41FA5}">
                      <a16:colId xmlns:a16="http://schemas.microsoft.com/office/drawing/2014/main" val="1550649327"/>
                    </a:ext>
                  </a:extLst>
                </a:gridCol>
                <a:gridCol w="2680047">
                  <a:extLst>
                    <a:ext uri="{9D8B030D-6E8A-4147-A177-3AD203B41FA5}">
                      <a16:colId xmlns:a16="http://schemas.microsoft.com/office/drawing/2014/main" val="3971197101"/>
                    </a:ext>
                  </a:extLst>
                </a:gridCol>
                <a:gridCol w="3191381">
                  <a:extLst>
                    <a:ext uri="{9D8B030D-6E8A-4147-A177-3AD203B41FA5}">
                      <a16:colId xmlns:a16="http://schemas.microsoft.com/office/drawing/2014/main" val="697311266"/>
                    </a:ext>
                  </a:extLst>
                </a:gridCol>
              </a:tblGrid>
              <a:tr h="928514">
                <a:tc>
                  <a:txBody>
                    <a:bodyPr/>
                    <a:lstStyle/>
                    <a:p>
                      <a:pPr algn="ctr"/>
                      <a:r>
                        <a:rPr lang="en-US" sz="2000" dirty="0"/>
                        <a:t>Jurisdiction</a:t>
                      </a:r>
                    </a:p>
                  </a:txBody>
                  <a:tcPr/>
                </a:tc>
                <a:tc>
                  <a:txBody>
                    <a:bodyPr/>
                    <a:lstStyle/>
                    <a:p>
                      <a:pPr algn="ctr"/>
                      <a:r>
                        <a:rPr lang="en-US" sz="2000"/>
                        <a:t>Total Fields</a:t>
                      </a:r>
                    </a:p>
                  </a:txBody>
                  <a:tcPr/>
                </a:tc>
                <a:tc>
                  <a:txBody>
                    <a:bodyPr/>
                    <a:lstStyle/>
                    <a:p>
                      <a:pPr algn="ctr"/>
                      <a:r>
                        <a:rPr lang="en-US" sz="2000"/>
                        <a:t>Total Athletic Field Staff</a:t>
                      </a:r>
                    </a:p>
                  </a:txBody>
                  <a:tcPr/>
                </a:tc>
                <a:tc>
                  <a:txBody>
                    <a:bodyPr/>
                    <a:lstStyle/>
                    <a:p>
                      <a:pPr algn="ctr"/>
                      <a:r>
                        <a:rPr lang="en-US" sz="2000"/>
                        <a:t>Field Maintenance Budget</a:t>
                      </a:r>
                    </a:p>
                  </a:txBody>
                  <a:tcPr/>
                </a:tc>
                <a:extLst>
                  <a:ext uri="{0D108BD9-81ED-4DB2-BD59-A6C34878D82A}">
                    <a16:rowId xmlns:a16="http://schemas.microsoft.com/office/drawing/2014/main" val="2073022798"/>
                  </a:ext>
                </a:extLst>
              </a:tr>
              <a:tr h="537949">
                <a:tc>
                  <a:txBody>
                    <a:bodyPr/>
                    <a:lstStyle/>
                    <a:p>
                      <a:r>
                        <a:rPr lang="en-US" sz="2000"/>
                        <a:t>City Alexandria</a:t>
                      </a:r>
                    </a:p>
                  </a:txBody>
                  <a:tcPr/>
                </a:tc>
                <a:tc>
                  <a:txBody>
                    <a:bodyPr/>
                    <a:lstStyle/>
                    <a:p>
                      <a:pPr algn="ctr"/>
                      <a:r>
                        <a:rPr lang="en-US" sz="2000" dirty="0"/>
                        <a:t>60</a:t>
                      </a:r>
                    </a:p>
                  </a:txBody>
                  <a:tcPr/>
                </a:tc>
                <a:tc>
                  <a:txBody>
                    <a:bodyPr/>
                    <a:lstStyle/>
                    <a:p>
                      <a:pPr algn="ctr"/>
                      <a:r>
                        <a:rPr lang="en-US" sz="2000"/>
                        <a:t>21</a:t>
                      </a:r>
                    </a:p>
                  </a:txBody>
                  <a:tcPr/>
                </a:tc>
                <a:tc>
                  <a:txBody>
                    <a:bodyPr/>
                    <a:lstStyle/>
                    <a:p>
                      <a:pPr algn="ctr"/>
                      <a:r>
                        <a:rPr lang="en-US" sz="2000" dirty="0"/>
                        <a:t>$916,000 ($93,000 Seasonal)</a:t>
                      </a:r>
                    </a:p>
                  </a:txBody>
                  <a:tcPr/>
                </a:tc>
                <a:extLst>
                  <a:ext uri="{0D108BD9-81ED-4DB2-BD59-A6C34878D82A}">
                    <a16:rowId xmlns:a16="http://schemas.microsoft.com/office/drawing/2014/main" val="651166318"/>
                  </a:ext>
                </a:extLst>
              </a:tr>
              <a:tr h="537949">
                <a:tc>
                  <a:txBody>
                    <a:bodyPr/>
                    <a:lstStyle/>
                    <a:p>
                      <a:r>
                        <a:rPr lang="en-US" sz="2000"/>
                        <a:t>Arlington County</a:t>
                      </a:r>
                    </a:p>
                  </a:txBody>
                  <a:tcPr/>
                </a:tc>
                <a:tc>
                  <a:txBody>
                    <a:bodyPr/>
                    <a:lstStyle/>
                    <a:p>
                      <a:pPr algn="ctr"/>
                      <a:r>
                        <a:rPr lang="en-US" sz="2000" dirty="0"/>
                        <a:t>96</a:t>
                      </a:r>
                    </a:p>
                  </a:txBody>
                  <a:tcPr/>
                </a:tc>
                <a:tc>
                  <a:txBody>
                    <a:bodyPr/>
                    <a:lstStyle/>
                    <a:p>
                      <a:pPr algn="ctr"/>
                      <a:r>
                        <a:rPr lang="en-US" sz="2000" dirty="0"/>
                        <a:t>10</a:t>
                      </a:r>
                    </a:p>
                  </a:txBody>
                  <a:tcPr/>
                </a:tc>
                <a:tc>
                  <a:txBody>
                    <a:bodyPr/>
                    <a:lstStyle/>
                    <a:p>
                      <a:pPr algn="ctr"/>
                      <a:r>
                        <a:rPr lang="en-US" sz="2000"/>
                        <a:t>$1,441,781</a:t>
                      </a:r>
                    </a:p>
                  </a:txBody>
                  <a:tcPr/>
                </a:tc>
                <a:extLst>
                  <a:ext uri="{0D108BD9-81ED-4DB2-BD59-A6C34878D82A}">
                    <a16:rowId xmlns:a16="http://schemas.microsoft.com/office/drawing/2014/main" val="3272615903"/>
                  </a:ext>
                </a:extLst>
              </a:tr>
              <a:tr h="537949">
                <a:tc>
                  <a:txBody>
                    <a:bodyPr/>
                    <a:lstStyle/>
                    <a:p>
                      <a:r>
                        <a:rPr lang="en-US" sz="2000" dirty="0"/>
                        <a:t>Loudoun County</a:t>
                      </a:r>
                    </a:p>
                  </a:txBody>
                  <a:tcPr/>
                </a:tc>
                <a:tc>
                  <a:txBody>
                    <a:bodyPr/>
                    <a:lstStyle/>
                    <a:p>
                      <a:pPr algn="ctr"/>
                      <a:r>
                        <a:rPr lang="en-US" sz="2000" dirty="0"/>
                        <a:t>300+</a:t>
                      </a:r>
                    </a:p>
                  </a:txBody>
                  <a:tcPr/>
                </a:tc>
                <a:tc>
                  <a:txBody>
                    <a:bodyPr/>
                    <a:lstStyle/>
                    <a:p>
                      <a:pPr algn="ctr"/>
                      <a:r>
                        <a:rPr lang="en-US" sz="2000" dirty="0"/>
                        <a:t>54</a:t>
                      </a:r>
                    </a:p>
                  </a:txBody>
                  <a:tcPr/>
                </a:tc>
                <a:tc>
                  <a:txBody>
                    <a:bodyPr/>
                    <a:lstStyle/>
                    <a:p>
                      <a:pPr algn="ctr"/>
                      <a:r>
                        <a:rPr lang="en-US" sz="2000" dirty="0"/>
                        <a:t>$6,847,500</a:t>
                      </a:r>
                    </a:p>
                  </a:txBody>
                  <a:tcPr/>
                </a:tc>
                <a:extLst>
                  <a:ext uri="{0D108BD9-81ED-4DB2-BD59-A6C34878D82A}">
                    <a16:rowId xmlns:a16="http://schemas.microsoft.com/office/drawing/2014/main" val="3200093602"/>
                  </a:ext>
                </a:extLst>
              </a:tr>
              <a:tr h="537949">
                <a:tc>
                  <a:txBody>
                    <a:bodyPr/>
                    <a:lstStyle/>
                    <a:p>
                      <a:r>
                        <a:rPr lang="en-US" sz="2000" dirty="0"/>
                        <a:t>Fairfax Park Authority</a:t>
                      </a:r>
                    </a:p>
                  </a:txBody>
                  <a:tcPr/>
                </a:tc>
                <a:tc>
                  <a:txBody>
                    <a:bodyPr/>
                    <a:lstStyle/>
                    <a:p>
                      <a:pPr algn="ctr"/>
                      <a:r>
                        <a:rPr lang="en-US" sz="2000"/>
                        <a:t>266</a:t>
                      </a:r>
                    </a:p>
                  </a:txBody>
                  <a:tcPr/>
                </a:tc>
                <a:tc>
                  <a:txBody>
                    <a:bodyPr/>
                    <a:lstStyle/>
                    <a:p>
                      <a:pPr algn="ctr"/>
                      <a:r>
                        <a:rPr lang="en-US" sz="2000" dirty="0"/>
                        <a:t>43</a:t>
                      </a:r>
                    </a:p>
                  </a:txBody>
                  <a:tcPr/>
                </a:tc>
                <a:tc>
                  <a:txBody>
                    <a:bodyPr/>
                    <a:lstStyle/>
                    <a:p>
                      <a:pPr algn="ctr"/>
                      <a:r>
                        <a:rPr lang="en-US" sz="2000" dirty="0"/>
                        <a:t>$7,610,338</a:t>
                      </a:r>
                    </a:p>
                  </a:txBody>
                  <a:tcPr/>
                </a:tc>
                <a:extLst>
                  <a:ext uri="{0D108BD9-81ED-4DB2-BD59-A6C34878D82A}">
                    <a16:rowId xmlns:a16="http://schemas.microsoft.com/office/drawing/2014/main" val="1051852531"/>
                  </a:ext>
                </a:extLst>
              </a:tr>
            </a:tbl>
          </a:graphicData>
        </a:graphic>
      </p:graphicFrame>
    </p:spTree>
    <p:extLst>
      <p:ext uri="{BB962C8B-B14F-4D97-AF65-F5344CB8AC3E}">
        <p14:creationId xmlns:p14="http://schemas.microsoft.com/office/powerpoint/2010/main" val="51969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6C7B6-489D-405C-BC75-38250A72C575}"/>
              </a:ext>
            </a:extLst>
          </p:cNvPr>
          <p:cNvSpPr>
            <a:spLocks noGrp="1"/>
          </p:cNvSpPr>
          <p:nvPr>
            <p:ph type="title"/>
          </p:nvPr>
        </p:nvSpPr>
        <p:spPr/>
        <p:txBody>
          <a:bodyPr/>
          <a:lstStyle/>
          <a:p>
            <a:pPr algn="ctr"/>
            <a:r>
              <a:rPr lang="en-US" dirty="0"/>
              <a:t>Benchmarking - Fairfax</a:t>
            </a:r>
          </a:p>
        </p:txBody>
      </p:sp>
      <p:sp>
        <p:nvSpPr>
          <p:cNvPr id="3" name="Content Placeholder 2">
            <a:extLst>
              <a:ext uri="{FF2B5EF4-FFF2-40B4-BE49-F238E27FC236}">
                <a16:creationId xmlns:a16="http://schemas.microsoft.com/office/drawing/2014/main" id="{17646C37-E85C-4DAD-9097-0734862444DD}"/>
              </a:ext>
            </a:extLst>
          </p:cNvPr>
          <p:cNvSpPr>
            <a:spLocks noGrp="1"/>
          </p:cNvSpPr>
          <p:nvPr>
            <p:ph idx="1"/>
          </p:nvPr>
        </p:nvSpPr>
        <p:spPr>
          <a:xfrm>
            <a:off x="954429" y="2032506"/>
            <a:ext cx="3892777" cy="3436140"/>
          </a:xfrm>
        </p:spPr>
        <p:txBody>
          <a:bodyPr>
            <a:normAutofit/>
          </a:bodyPr>
          <a:lstStyle/>
          <a:p>
            <a:r>
              <a:rPr lang="en-US" dirty="0"/>
              <a:t>Funding in the amount of $7,610,338 is provided for athletic field maintenance.</a:t>
            </a:r>
          </a:p>
          <a:p>
            <a:r>
              <a:rPr lang="en-US" dirty="0"/>
              <a:t>General Fund Transfer $6,135,338 and Athletic Services Fee $1,475,000.</a:t>
            </a:r>
          </a:p>
        </p:txBody>
      </p:sp>
      <p:graphicFrame>
        <p:nvGraphicFramePr>
          <p:cNvPr id="8" name="Table 9">
            <a:extLst>
              <a:ext uri="{FF2B5EF4-FFF2-40B4-BE49-F238E27FC236}">
                <a16:creationId xmlns:a16="http://schemas.microsoft.com/office/drawing/2014/main" id="{08BE8E28-EF69-46D4-9B2A-C94C5AB691AB}"/>
              </a:ext>
            </a:extLst>
          </p:cNvPr>
          <p:cNvGraphicFramePr>
            <a:graphicFrameLocks noGrp="1"/>
          </p:cNvGraphicFramePr>
          <p:nvPr>
            <p:extLst>
              <p:ext uri="{D42A27DB-BD31-4B8C-83A1-F6EECF244321}">
                <p14:modId xmlns:p14="http://schemas.microsoft.com/office/powerpoint/2010/main" val="2936699306"/>
              </p:ext>
            </p:extLst>
          </p:nvPr>
        </p:nvGraphicFramePr>
        <p:xfrm>
          <a:off x="5670285" y="2454144"/>
          <a:ext cx="5691574" cy="1854200"/>
        </p:xfrm>
        <a:graphic>
          <a:graphicData uri="http://schemas.openxmlformats.org/drawingml/2006/table">
            <a:tbl>
              <a:tblPr firstRow="1" bandRow="1">
                <a:tableStyleId>{5C22544A-7EE6-4342-B048-85BDC9FD1C3A}</a:tableStyleId>
              </a:tblPr>
              <a:tblGrid>
                <a:gridCol w="2845787">
                  <a:extLst>
                    <a:ext uri="{9D8B030D-6E8A-4147-A177-3AD203B41FA5}">
                      <a16:colId xmlns:a16="http://schemas.microsoft.com/office/drawing/2014/main" val="1131826228"/>
                    </a:ext>
                  </a:extLst>
                </a:gridCol>
                <a:gridCol w="2845787">
                  <a:extLst>
                    <a:ext uri="{9D8B030D-6E8A-4147-A177-3AD203B41FA5}">
                      <a16:colId xmlns:a16="http://schemas.microsoft.com/office/drawing/2014/main" val="3388548601"/>
                    </a:ext>
                  </a:extLst>
                </a:gridCol>
              </a:tblGrid>
              <a:tr h="370840">
                <a:tc>
                  <a:txBody>
                    <a:bodyPr/>
                    <a:lstStyle/>
                    <a:p>
                      <a:r>
                        <a:rPr lang="en-US" b="0" dirty="0">
                          <a:solidFill>
                            <a:schemeClr val="tx1"/>
                          </a:solidFill>
                        </a:rPr>
                        <a:t>Trash Removal</a:t>
                      </a:r>
                    </a:p>
                  </a:txBody>
                  <a:tcPr>
                    <a:solidFill>
                      <a:schemeClr val="tx2">
                        <a:lumMod val="20000"/>
                        <a:lumOff val="80000"/>
                      </a:schemeClr>
                    </a:solidFill>
                  </a:tcPr>
                </a:tc>
                <a:tc>
                  <a:txBody>
                    <a:bodyPr/>
                    <a:lstStyle/>
                    <a:p>
                      <a:r>
                        <a:rPr lang="en-US" b="0" dirty="0">
                          <a:solidFill>
                            <a:schemeClr val="tx1"/>
                          </a:solidFill>
                        </a:rPr>
                        <a:t>Field Lighting</a:t>
                      </a:r>
                    </a:p>
                  </a:txBody>
                  <a:tcPr>
                    <a:solidFill>
                      <a:schemeClr val="tx2">
                        <a:lumMod val="20000"/>
                        <a:lumOff val="80000"/>
                      </a:schemeClr>
                    </a:solidFill>
                  </a:tcPr>
                </a:tc>
                <a:extLst>
                  <a:ext uri="{0D108BD9-81ED-4DB2-BD59-A6C34878D82A}">
                    <a16:rowId xmlns:a16="http://schemas.microsoft.com/office/drawing/2014/main" val="2301402110"/>
                  </a:ext>
                </a:extLst>
              </a:tr>
              <a:tr h="370840">
                <a:tc>
                  <a:txBody>
                    <a:bodyPr/>
                    <a:lstStyle/>
                    <a:p>
                      <a:r>
                        <a:rPr lang="en-US" dirty="0"/>
                        <a:t>Fencing Repair</a:t>
                      </a:r>
                    </a:p>
                  </a:txBody>
                  <a:tcPr>
                    <a:solidFill>
                      <a:schemeClr val="tx2">
                        <a:lumMod val="20000"/>
                        <a:lumOff val="80000"/>
                      </a:schemeClr>
                    </a:solidFill>
                  </a:tcPr>
                </a:tc>
                <a:tc>
                  <a:txBody>
                    <a:bodyPr/>
                    <a:lstStyle/>
                    <a:p>
                      <a:r>
                        <a:rPr lang="en-US" dirty="0"/>
                        <a:t>Irrigation</a:t>
                      </a:r>
                    </a:p>
                  </a:txBody>
                  <a:tcPr>
                    <a:solidFill>
                      <a:schemeClr val="tx2">
                        <a:lumMod val="20000"/>
                        <a:lumOff val="80000"/>
                      </a:schemeClr>
                    </a:solidFill>
                  </a:tcPr>
                </a:tc>
                <a:extLst>
                  <a:ext uri="{0D108BD9-81ED-4DB2-BD59-A6C34878D82A}">
                    <a16:rowId xmlns:a16="http://schemas.microsoft.com/office/drawing/2014/main" val="1958340219"/>
                  </a:ext>
                </a:extLst>
              </a:tr>
              <a:tr h="370840">
                <a:tc>
                  <a:txBody>
                    <a:bodyPr/>
                    <a:lstStyle/>
                    <a:p>
                      <a:r>
                        <a:rPr lang="en-US" dirty="0"/>
                        <a:t>Mowing</a:t>
                      </a:r>
                    </a:p>
                  </a:txBody>
                  <a:tcPr>
                    <a:solidFill>
                      <a:schemeClr val="tx2">
                        <a:lumMod val="20000"/>
                        <a:lumOff val="80000"/>
                      </a:schemeClr>
                    </a:solidFill>
                  </a:tcPr>
                </a:tc>
                <a:tc>
                  <a:txBody>
                    <a:bodyPr/>
                    <a:lstStyle/>
                    <a:p>
                      <a:r>
                        <a:rPr lang="en-US" dirty="0"/>
                        <a:t>Infield Preparation</a:t>
                      </a:r>
                    </a:p>
                  </a:txBody>
                  <a:tcPr>
                    <a:solidFill>
                      <a:schemeClr val="tx2">
                        <a:lumMod val="20000"/>
                        <a:lumOff val="80000"/>
                      </a:schemeClr>
                    </a:solidFill>
                  </a:tcPr>
                </a:tc>
                <a:extLst>
                  <a:ext uri="{0D108BD9-81ED-4DB2-BD59-A6C34878D82A}">
                    <a16:rowId xmlns:a16="http://schemas.microsoft.com/office/drawing/2014/main" val="2766849138"/>
                  </a:ext>
                </a:extLst>
              </a:tr>
              <a:tr h="370840">
                <a:tc>
                  <a:txBody>
                    <a:bodyPr/>
                    <a:lstStyle/>
                    <a:p>
                      <a:r>
                        <a:rPr lang="en-US" dirty="0"/>
                        <a:t>Soil Samples</a:t>
                      </a:r>
                    </a:p>
                  </a:txBody>
                  <a:tcPr>
                    <a:solidFill>
                      <a:schemeClr val="tx2">
                        <a:lumMod val="20000"/>
                        <a:lumOff val="80000"/>
                      </a:schemeClr>
                    </a:solidFill>
                  </a:tcPr>
                </a:tc>
                <a:tc>
                  <a:txBody>
                    <a:bodyPr/>
                    <a:lstStyle/>
                    <a:p>
                      <a:r>
                        <a:rPr lang="en-US" dirty="0"/>
                        <a:t>Fertilizer</a:t>
                      </a:r>
                    </a:p>
                  </a:txBody>
                  <a:tcPr>
                    <a:solidFill>
                      <a:schemeClr val="tx2">
                        <a:lumMod val="20000"/>
                        <a:lumOff val="80000"/>
                      </a:schemeClr>
                    </a:solidFill>
                  </a:tcPr>
                </a:tc>
                <a:extLst>
                  <a:ext uri="{0D108BD9-81ED-4DB2-BD59-A6C34878D82A}">
                    <a16:rowId xmlns:a16="http://schemas.microsoft.com/office/drawing/2014/main" val="1000019524"/>
                  </a:ext>
                </a:extLst>
              </a:tr>
              <a:tr h="370840">
                <a:tc>
                  <a:txBody>
                    <a:bodyPr/>
                    <a:lstStyle/>
                    <a:p>
                      <a:r>
                        <a:rPr lang="en-US" dirty="0"/>
                        <a:t>Weed Control</a:t>
                      </a:r>
                    </a:p>
                  </a:txBody>
                  <a:tcPr>
                    <a:solidFill>
                      <a:schemeClr val="tx2">
                        <a:lumMod val="20000"/>
                        <a:lumOff val="80000"/>
                      </a:schemeClr>
                    </a:solidFill>
                  </a:tcPr>
                </a:tc>
                <a:tc>
                  <a:txBody>
                    <a:bodyPr/>
                    <a:lstStyle/>
                    <a:p>
                      <a:r>
                        <a:rPr lang="en-US" dirty="0"/>
                        <a:t>Insect Control</a:t>
                      </a:r>
                    </a:p>
                  </a:txBody>
                  <a:tcPr>
                    <a:solidFill>
                      <a:schemeClr val="tx2">
                        <a:lumMod val="20000"/>
                        <a:lumOff val="80000"/>
                      </a:schemeClr>
                    </a:solidFill>
                  </a:tcPr>
                </a:tc>
                <a:extLst>
                  <a:ext uri="{0D108BD9-81ED-4DB2-BD59-A6C34878D82A}">
                    <a16:rowId xmlns:a16="http://schemas.microsoft.com/office/drawing/2014/main" val="1673018331"/>
                  </a:ext>
                </a:extLst>
              </a:tr>
            </a:tbl>
          </a:graphicData>
        </a:graphic>
      </p:graphicFrame>
      <p:sp>
        <p:nvSpPr>
          <p:cNvPr id="9" name="TextBox 8">
            <a:extLst>
              <a:ext uri="{FF2B5EF4-FFF2-40B4-BE49-F238E27FC236}">
                <a16:creationId xmlns:a16="http://schemas.microsoft.com/office/drawing/2014/main" id="{076554F8-2D78-4881-808F-A1282D5BDFAE}"/>
              </a:ext>
            </a:extLst>
          </p:cNvPr>
          <p:cNvSpPr txBox="1"/>
          <p:nvPr/>
        </p:nvSpPr>
        <p:spPr>
          <a:xfrm>
            <a:off x="7344796" y="1969283"/>
            <a:ext cx="2683109" cy="369332"/>
          </a:xfrm>
          <a:prstGeom prst="rect">
            <a:avLst/>
          </a:prstGeom>
          <a:noFill/>
        </p:spPr>
        <p:txBody>
          <a:bodyPr wrap="square" rtlCol="0">
            <a:spAutoFit/>
          </a:bodyPr>
          <a:lstStyle/>
          <a:p>
            <a:r>
              <a:rPr lang="en-US" dirty="0"/>
              <a:t>In-House Responsibilities</a:t>
            </a:r>
          </a:p>
        </p:txBody>
      </p:sp>
    </p:spTree>
    <p:extLst>
      <p:ext uri="{BB962C8B-B14F-4D97-AF65-F5344CB8AC3E}">
        <p14:creationId xmlns:p14="http://schemas.microsoft.com/office/powerpoint/2010/main" val="2490379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FE6D3-DFDC-4E6E-9BBF-F8E8E05528F9}"/>
              </a:ext>
            </a:extLst>
          </p:cNvPr>
          <p:cNvSpPr>
            <a:spLocks noGrp="1"/>
          </p:cNvSpPr>
          <p:nvPr>
            <p:ph type="title"/>
          </p:nvPr>
        </p:nvSpPr>
        <p:spPr/>
        <p:txBody>
          <a:bodyPr/>
          <a:lstStyle/>
          <a:p>
            <a:pPr algn="ctr"/>
            <a:r>
              <a:rPr lang="en-US" dirty="0"/>
              <a:t>Benchmarking - Fairfax</a:t>
            </a:r>
          </a:p>
        </p:txBody>
      </p:sp>
      <p:sp>
        <p:nvSpPr>
          <p:cNvPr id="6" name="TextBox 5">
            <a:extLst>
              <a:ext uri="{FF2B5EF4-FFF2-40B4-BE49-F238E27FC236}">
                <a16:creationId xmlns:a16="http://schemas.microsoft.com/office/drawing/2014/main" id="{E2463026-BC86-4793-99D0-4FF4EC8DEE17}"/>
              </a:ext>
            </a:extLst>
          </p:cNvPr>
          <p:cNvSpPr txBox="1"/>
          <p:nvPr/>
        </p:nvSpPr>
        <p:spPr>
          <a:xfrm>
            <a:off x="890725" y="1853754"/>
            <a:ext cx="5468647" cy="4524315"/>
          </a:xfrm>
          <a:prstGeom prst="rect">
            <a:avLst/>
          </a:prstGeom>
          <a:noFill/>
        </p:spPr>
        <p:txBody>
          <a:bodyPr wrap="square" rtlCol="0">
            <a:spAutoFit/>
          </a:bodyPr>
          <a:lstStyle/>
          <a:p>
            <a:pPr marL="285750" indent="-285750">
              <a:buFont typeface="Arial" panose="020B0604020202020204" pitchFamily="34" charset="0"/>
              <a:buChar char="•"/>
            </a:pPr>
            <a:r>
              <a:rPr lang="en-US" i="1" dirty="0"/>
              <a:t>Athletic Field Maintenance -</a:t>
            </a:r>
            <a:r>
              <a:rPr lang="en-US" dirty="0"/>
              <a:t> </a:t>
            </a:r>
            <a:r>
              <a:rPr lang="en-US" b="1" dirty="0"/>
              <a:t>$2,700,000</a:t>
            </a:r>
          </a:p>
          <a:p>
            <a:pPr marL="742950" lvl="1" indent="-285750">
              <a:buFont typeface="Arial" panose="020B0604020202020204" pitchFamily="34" charset="0"/>
              <a:buChar char="•"/>
            </a:pPr>
            <a:r>
              <a:rPr lang="en-US" dirty="0"/>
              <a:t>Maintenance of lighting systems</a:t>
            </a:r>
          </a:p>
          <a:p>
            <a:pPr marL="742950" lvl="1" indent="-285750">
              <a:buFont typeface="Arial" panose="020B0604020202020204" pitchFamily="34" charset="0"/>
              <a:buChar char="•"/>
            </a:pPr>
            <a:r>
              <a:rPr lang="en-US" dirty="0"/>
              <a:t>Irrigation maintenance</a:t>
            </a:r>
          </a:p>
          <a:p>
            <a:pPr marL="742950" lvl="1" indent="-285750">
              <a:buFont typeface="Arial" panose="020B0604020202020204" pitchFamily="34" charset="0"/>
              <a:buChar char="•"/>
            </a:pPr>
            <a:r>
              <a:rPr lang="en-US" dirty="0"/>
              <a:t>Personnel</a:t>
            </a:r>
          </a:p>
          <a:p>
            <a:pPr marL="742950" lvl="1" indent="-285750">
              <a:buFont typeface="Arial" panose="020B0604020202020204" pitchFamily="34" charset="0"/>
              <a:buChar char="•"/>
            </a:pPr>
            <a:r>
              <a:rPr lang="en-US" dirty="0"/>
              <a:t>Minor repairs</a:t>
            </a:r>
          </a:p>
          <a:p>
            <a:pPr marL="742950" lvl="1" indent="-285750">
              <a:buFont typeface="Arial" panose="020B0604020202020204" pitchFamily="34" charset="0"/>
              <a:buChar char="•"/>
            </a:pPr>
            <a:r>
              <a:rPr lang="en-US" dirty="0"/>
              <a:t>Utilities</a:t>
            </a:r>
          </a:p>
          <a:p>
            <a:pPr lvl="1"/>
            <a:endParaRPr lang="en-US" dirty="0"/>
          </a:p>
          <a:p>
            <a:pPr marL="285750" indent="-285750">
              <a:buFont typeface="Arial" panose="020B0604020202020204" pitchFamily="34" charset="0"/>
              <a:buChar char="•"/>
            </a:pPr>
            <a:r>
              <a:rPr lang="en-US" i="1" dirty="0"/>
              <a:t>Fairfax County Public Schools - </a:t>
            </a:r>
            <a:r>
              <a:rPr lang="en-US" b="1" dirty="0"/>
              <a:t>$860,338</a:t>
            </a:r>
          </a:p>
          <a:p>
            <a:pPr marL="742950" lvl="1" indent="-285750">
              <a:buFont typeface="Arial" panose="020B0604020202020204" pitchFamily="34" charset="0"/>
              <a:buChar char="•"/>
            </a:pPr>
            <a:r>
              <a:rPr lang="en-US" dirty="0"/>
              <a:t>Mowing at elementary and middle schools</a:t>
            </a:r>
          </a:p>
          <a:p>
            <a:pPr marL="742950" lvl="1" indent="-285750">
              <a:buFont typeface="Arial" panose="020B0604020202020204" pitchFamily="34" charset="0"/>
              <a:buChar char="•"/>
            </a:pPr>
            <a:r>
              <a:rPr lang="en-US" dirty="0"/>
              <a:t>Provides consistent mowing schedule</a:t>
            </a:r>
          </a:p>
          <a:p>
            <a:pPr marL="742950" lvl="1" indent="-285750">
              <a:buFont typeface="Arial" panose="020B0604020202020204" pitchFamily="34" charset="0"/>
              <a:buChar char="•"/>
            </a:pPr>
            <a:r>
              <a:rPr lang="en-US" dirty="0"/>
              <a:t>Aeration &amp; over-seeding</a:t>
            </a:r>
          </a:p>
          <a:p>
            <a:pPr lvl="1"/>
            <a:endParaRPr lang="en-US" dirty="0"/>
          </a:p>
          <a:p>
            <a:pPr marL="285750" indent="-285750">
              <a:buFont typeface="Arial" panose="020B0604020202020204" pitchFamily="34" charset="0"/>
              <a:buChar char="•"/>
            </a:pPr>
            <a:r>
              <a:rPr lang="en-US" i="1" dirty="0"/>
              <a:t>Synthetic Turf Funding - </a:t>
            </a:r>
            <a:r>
              <a:rPr lang="en-US" b="1" dirty="0"/>
              <a:t>$1,209,375</a:t>
            </a:r>
          </a:p>
          <a:p>
            <a:pPr marL="742950" lvl="1" indent="-285750">
              <a:buFont typeface="Arial" panose="020B0604020202020204" pitchFamily="34" charset="0"/>
              <a:buChar char="•"/>
            </a:pPr>
            <a:r>
              <a:rPr lang="en-US" dirty="0"/>
              <a:t>Supports 44 FCPS synthetic turf fields</a:t>
            </a:r>
          </a:p>
          <a:p>
            <a:pPr marL="742950" lvl="1" indent="-285750">
              <a:buFont typeface="Arial" panose="020B0604020202020204" pitchFamily="34" charset="0"/>
              <a:buChar char="•"/>
            </a:pPr>
            <a:r>
              <a:rPr lang="en-US" dirty="0"/>
              <a:t>Funded jointly by FCPS and Park Authority</a:t>
            </a:r>
          </a:p>
          <a:p>
            <a:pPr marL="742950" lvl="1"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5B16B30C-0AFA-4288-9946-CF306C473BAF}"/>
              </a:ext>
            </a:extLst>
          </p:cNvPr>
          <p:cNvSpPr txBox="1"/>
          <p:nvPr/>
        </p:nvSpPr>
        <p:spPr>
          <a:xfrm>
            <a:off x="6359373" y="1853754"/>
            <a:ext cx="6073888" cy="4247317"/>
          </a:xfrm>
          <a:prstGeom prst="rect">
            <a:avLst/>
          </a:prstGeom>
          <a:noFill/>
        </p:spPr>
        <p:txBody>
          <a:bodyPr wrap="square" rtlCol="0">
            <a:spAutoFit/>
          </a:bodyPr>
          <a:lstStyle/>
          <a:p>
            <a:pPr marL="742950" lvl="1" indent="-285750">
              <a:buFont typeface="Arial" panose="020B0604020202020204" pitchFamily="34" charset="0"/>
              <a:buChar char="•"/>
            </a:pPr>
            <a:r>
              <a:rPr lang="en-US" i="1" dirty="0"/>
              <a:t>Diamond Field Maintenance - </a:t>
            </a:r>
            <a:r>
              <a:rPr lang="en-US" b="1" dirty="0"/>
              <a:t>$1,000,000</a:t>
            </a:r>
          </a:p>
          <a:p>
            <a:pPr marL="1200150" lvl="2" indent="-285750">
              <a:buFont typeface="Arial" panose="020B0604020202020204" pitchFamily="34" charset="0"/>
              <a:buChar char="•"/>
            </a:pPr>
            <a:r>
              <a:rPr lang="en-US" dirty="0"/>
              <a:t>Athletic Fields at FCPA site</a:t>
            </a:r>
          </a:p>
          <a:p>
            <a:pPr marL="1200150" lvl="2" indent="-285750">
              <a:buFont typeface="Arial" panose="020B0604020202020204" pitchFamily="34" charset="0"/>
              <a:buChar char="•"/>
            </a:pPr>
            <a:r>
              <a:rPr lang="en-US" dirty="0"/>
              <a:t>Consistent mowing</a:t>
            </a:r>
          </a:p>
          <a:p>
            <a:pPr marL="1200150" lvl="2" indent="-285750">
              <a:buFont typeface="Arial" panose="020B0604020202020204" pitchFamily="34" charset="0"/>
              <a:buChar char="•"/>
            </a:pPr>
            <a:r>
              <a:rPr lang="en-US" dirty="0"/>
              <a:t>Diamond Field preparation twice weekly</a:t>
            </a:r>
          </a:p>
          <a:p>
            <a:pPr marL="1200150" lvl="2" indent="-285750">
              <a:buFont typeface="Arial" panose="020B0604020202020204" pitchFamily="34" charset="0"/>
              <a:buChar char="•"/>
            </a:pPr>
            <a:r>
              <a:rPr lang="en-US" dirty="0"/>
              <a:t>$250,000 Athletic Services Fee</a:t>
            </a:r>
          </a:p>
          <a:p>
            <a:pPr marL="1200150" lvl="2" indent="-285750">
              <a:buFont typeface="Arial" panose="020B0604020202020204" pitchFamily="34" charset="0"/>
              <a:buChar char="•"/>
            </a:pPr>
            <a:r>
              <a:rPr lang="en-US" dirty="0"/>
              <a:t>$750,000 General Fund</a:t>
            </a:r>
          </a:p>
          <a:p>
            <a:pPr lvl="2"/>
            <a:endParaRPr lang="en-US" dirty="0"/>
          </a:p>
          <a:p>
            <a:pPr marL="742950" lvl="1" indent="-285750">
              <a:buFont typeface="Arial" panose="020B0604020202020204" pitchFamily="34" charset="0"/>
              <a:buChar char="•"/>
            </a:pPr>
            <a:r>
              <a:rPr lang="en-US" i="1" dirty="0"/>
              <a:t>Action Plan Review Team (APRT) - </a:t>
            </a:r>
            <a:r>
              <a:rPr lang="en-US" b="1" dirty="0"/>
              <a:t>$50,000</a:t>
            </a:r>
          </a:p>
          <a:p>
            <a:pPr marL="1200150" lvl="2" indent="-285750">
              <a:buFont typeface="Arial" panose="020B0604020202020204" pitchFamily="34" charset="0"/>
              <a:buChar char="•"/>
            </a:pPr>
            <a:r>
              <a:rPr lang="en-US" dirty="0"/>
              <a:t>Provides annual funding to girls softball fields</a:t>
            </a:r>
          </a:p>
          <a:p>
            <a:pPr marL="1200150" lvl="2" indent="-285750">
              <a:buFont typeface="Arial" panose="020B0604020202020204" pitchFamily="34" charset="0"/>
              <a:buChar char="•"/>
            </a:pPr>
            <a:r>
              <a:rPr lang="en-US" dirty="0"/>
              <a:t>Maintenance for dugouts, fencing, irrigation</a:t>
            </a:r>
          </a:p>
          <a:p>
            <a:pPr lvl="2"/>
            <a:endParaRPr lang="en-US" dirty="0"/>
          </a:p>
          <a:p>
            <a:pPr marL="742950" lvl="1" indent="-285750">
              <a:buFont typeface="Arial" panose="020B0604020202020204" pitchFamily="34" charset="0"/>
              <a:buChar char="•"/>
            </a:pPr>
            <a:r>
              <a:rPr lang="en-US" i="1" dirty="0"/>
              <a:t>Custodial Support - </a:t>
            </a:r>
            <a:r>
              <a:rPr lang="en-US" b="1" dirty="0"/>
              <a:t>$275,000</a:t>
            </a:r>
          </a:p>
          <a:p>
            <a:pPr marL="1200150" lvl="2" indent="-285750">
              <a:buFont typeface="Arial" panose="020B0604020202020204" pitchFamily="34" charset="0"/>
              <a:buChar char="•"/>
            </a:pPr>
            <a:r>
              <a:rPr lang="en-US" dirty="0"/>
              <a:t>Indoor facility support</a:t>
            </a:r>
          </a:p>
          <a:p>
            <a:pPr marL="1200150" lvl="2" indent="-285750">
              <a:buFont typeface="Arial" panose="020B0604020202020204" pitchFamily="34" charset="0"/>
              <a:buChar char="•"/>
            </a:pPr>
            <a:r>
              <a:rPr lang="en-US" dirty="0"/>
              <a:t>Supported by Athletic Services Fee</a:t>
            </a:r>
          </a:p>
          <a:p>
            <a:pPr marL="1200150" lvl="2" indent="-285750">
              <a:buFont typeface="Arial" panose="020B0604020202020204" pitchFamily="34" charset="0"/>
              <a:buChar char="•"/>
            </a:pPr>
            <a:endParaRPr lang="en-US" dirty="0"/>
          </a:p>
        </p:txBody>
      </p:sp>
    </p:spTree>
    <p:extLst>
      <p:ext uri="{BB962C8B-B14F-4D97-AF65-F5344CB8AC3E}">
        <p14:creationId xmlns:p14="http://schemas.microsoft.com/office/powerpoint/2010/main" val="301236271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c89badf8-0cd2-4e7b-b9e9-f8f3d3755954"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C6CCF7E5E9F7E74887A34DCAF1A9BAE0" ma:contentTypeVersion="9" ma:contentTypeDescription="Create a new document." ma:contentTypeScope="" ma:versionID="5f169ba194636645eb3385b9192f0d38">
  <xsd:schema xmlns:xsd="http://www.w3.org/2001/XMLSchema" xmlns:xs="http://www.w3.org/2001/XMLSchema" xmlns:p="http://schemas.microsoft.com/office/2006/metadata/properties" xmlns:ns3="a8bf77e5-e0e2-44db-b8db-2b44937580d0" xmlns:ns4="040b1262-afdd-48ac-93dc-35bfa65317c8" targetNamespace="http://schemas.microsoft.com/office/2006/metadata/properties" ma:root="true" ma:fieldsID="c44b0de001a18f3a46cfa7d3b71a2699" ns3:_="" ns4:_="">
    <xsd:import namespace="a8bf77e5-e0e2-44db-b8db-2b44937580d0"/>
    <xsd:import namespace="040b1262-afdd-48ac-93dc-35bfa65317c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bf77e5-e0e2-44db-b8db-2b44937580d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b1262-afdd-48ac-93dc-35bfa65317c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C82322-7712-4F26-AFC4-772086881B2F}">
  <ds:schemaRefs>
    <ds:schemaRef ds:uri="http://schemas.microsoft.com/sharepoint/v3/contenttype/forms"/>
  </ds:schemaRefs>
</ds:datastoreItem>
</file>

<file path=customXml/itemProps2.xml><?xml version="1.0" encoding="utf-8"?>
<ds:datastoreItem xmlns:ds="http://schemas.openxmlformats.org/officeDocument/2006/customXml" ds:itemID="{04FDA07D-F3CE-44E1-A222-BACC3E1EE9EA}">
  <ds:schemaRefs>
    <ds:schemaRef ds:uri="Microsoft.SharePoint.Taxonomy.ContentTypeSync"/>
  </ds:schemaRefs>
</ds:datastoreItem>
</file>

<file path=customXml/itemProps3.xml><?xml version="1.0" encoding="utf-8"?>
<ds:datastoreItem xmlns:ds="http://schemas.openxmlformats.org/officeDocument/2006/customXml" ds:itemID="{76E2889B-8D81-4CB1-9F30-1DED964C56AB}">
  <ds:schemaRefs>
    <ds:schemaRef ds:uri="040b1262-afdd-48ac-93dc-35bfa65317c8"/>
    <ds:schemaRef ds:uri="a8bf77e5-e0e2-44db-b8db-2b44937580d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41A719C6-8260-44D8-A7AC-F54B54065E83}">
  <ds:schemaRefs>
    <ds:schemaRef ds:uri="a8bf77e5-e0e2-44db-b8db-2b44937580d0"/>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40b1262-afdd-48ac-93dc-35bfa65317c8"/>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7517</TotalTime>
  <Words>2683</Words>
  <Application>Microsoft Office PowerPoint</Application>
  <PresentationFormat>Widescreen</PresentationFormat>
  <Paragraphs>519</Paragraphs>
  <Slides>38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Gill Sans MT</vt:lpstr>
      <vt:lpstr>Gallery</vt:lpstr>
      <vt:lpstr>Field Fund Working Group</vt:lpstr>
      <vt:lpstr>Field Fund Working Group Draft Timeline</vt:lpstr>
      <vt:lpstr>Meeting #4 Topics</vt:lpstr>
      <vt:lpstr>Field Fund Working Group                       Topics of Consideration</vt:lpstr>
      <vt:lpstr>FY2021 CIP </vt:lpstr>
      <vt:lpstr>CIP Funding Options</vt:lpstr>
      <vt:lpstr>Benchmarking </vt:lpstr>
      <vt:lpstr>Benchmarking - Fairfax</vt:lpstr>
      <vt:lpstr>Benchmarking - Fairfax</vt:lpstr>
      <vt:lpstr>Benchmarking - Fairfax</vt:lpstr>
      <vt:lpstr>Benchmarking – Fairfax Field Classifications</vt:lpstr>
      <vt:lpstr>Benchmarking – Loudon County</vt:lpstr>
      <vt:lpstr>Benchmarking LoudoUn county</vt:lpstr>
      <vt:lpstr>Benchmarking – Loudoun county Area I</vt:lpstr>
      <vt:lpstr>Benchmarking – Loudoun county Area II</vt:lpstr>
      <vt:lpstr>Benchmarking – Loudoun county</vt:lpstr>
      <vt:lpstr>Benchmarking – Loudoun county</vt:lpstr>
      <vt:lpstr>Benchmarking Loudoun county</vt:lpstr>
      <vt:lpstr>Benchmarking – Loudoun county Field classifications</vt:lpstr>
      <vt:lpstr>Benchmarking - Alexandria</vt:lpstr>
      <vt:lpstr>Benchmarking – Alexandria Field Classifications</vt:lpstr>
      <vt:lpstr>Pause For Questions – Benchmarking Recap</vt:lpstr>
      <vt:lpstr>FY’19 Sports League participation</vt:lpstr>
      <vt:lpstr>Proposed Fee Options and Implementation</vt:lpstr>
      <vt:lpstr>New Player Assessment Fee – Option 1</vt:lpstr>
      <vt:lpstr>New Player Assessment Fee – Option #1</vt:lpstr>
      <vt:lpstr>New Player Assessment Fee – Option #1</vt:lpstr>
      <vt:lpstr>New Player Assessment Fee  - Option #2 </vt:lpstr>
      <vt:lpstr>New Player assessment Fee – Option #2 </vt:lpstr>
      <vt:lpstr>New Player Assessment Fee – option #3</vt:lpstr>
      <vt:lpstr>Ne w Player Assessment Fee – Option #3</vt:lpstr>
      <vt:lpstr>Revenue Ranges  New player assessment Options</vt:lpstr>
      <vt:lpstr>Pause For Questions – Fee Recap</vt:lpstr>
      <vt:lpstr>Completed Charge Objectives</vt:lpstr>
      <vt:lpstr>Completed Charge Objectives</vt:lpstr>
      <vt:lpstr>Objectives to Complete</vt:lpstr>
      <vt:lpstr>Objectives to Complete</vt:lpstr>
      <vt:lpstr>Upcoming scheduled Meetings and working group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Fund Working Group</dc:title>
  <dc:creator>Peter Lusk</dc:creator>
  <cp:lastModifiedBy>Peter Lusk</cp:lastModifiedBy>
  <cp:revision>8</cp:revision>
  <dcterms:created xsi:type="dcterms:W3CDTF">2020-10-22T12:28:58Z</dcterms:created>
  <dcterms:modified xsi:type="dcterms:W3CDTF">2020-12-10T12:57:08Z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0x010100C6CCF7E5E9F7E74887A34DCAF1A9BAE0</vt:lpwstr>
  </property>
</Properties>
</file>