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6"/>
  </p:notesMasterIdLst>
  <p:sldIdLst>
    <p:sldId id="340" r:id="rId6"/>
    <p:sldId id="279" r:id="rId7"/>
    <p:sldId id="294" r:id="rId8"/>
    <p:sldId id="341" r:id="rId9"/>
    <p:sldId id="337" r:id="rId10"/>
    <p:sldId id="343" r:id="rId11"/>
    <p:sldId id="361" r:id="rId12"/>
    <p:sldId id="362" r:id="rId13"/>
    <p:sldId id="348" r:id="rId14"/>
    <p:sldId id="345" r:id="rId15"/>
    <p:sldId id="346" r:id="rId16"/>
    <p:sldId id="324" r:id="rId17"/>
    <p:sldId id="335" r:id="rId18"/>
    <p:sldId id="350" r:id="rId19"/>
    <p:sldId id="349" r:id="rId20"/>
    <p:sldId id="352" r:id="rId21"/>
    <p:sldId id="325" r:id="rId22"/>
    <p:sldId id="336" r:id="rId23"/>
    <p:sldId id="353" r:id="rId24"/>
    <p:sldId id="330" r:id="rId25"/>
    <p:sldId id="357" r:id="rId26"/>
    <p:sldId id="344" r:id="rId27"/>
    <p:sldId id="359" r:id="rId28"/>
    <p:sldId id="360" r:id="rId29"/>
    <p:sldId id="355" r:id="rId30"/>
    <p:sldId id="364" r:id="rId31"/>
    <p:sldId id="351" r:id="rId32"/>
    <p:sldId id="363" r:id="rId33"/>
    <p:sldId id="342" r:id="rId34"/>
    <p:sldId id="34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Lusk" initials="PL" lastIdx="1" clrIdx="0">
    <p:extLst>
      <p:ext uri="{19B8F6BF-5375-455C-9EA6-DF929625EA0E}">
        <p15:presenceInfo xmlns:p15="http://schemas.microsoft.com/office/powerpoint/2012/main" userId="S::plusk@arlingtonva.us::32777bee-8fd1-4cc0-9e53-ab34203c44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D0D2DE-9B1D-41B9-9947-DF86F8EA550A}" v="783" dt="2021-01-11T21:08:09.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114" d="100"/>
          <a:sy n="114" d="100"/>
        </p:scale>
        <p:origin x="1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A22D6F-6059-4FD0-A168-7C92F69815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46B2AA-1B38-4EFF-BDC1-DCD3540B7126}">
      <dgm:prSet phldrT="[Text]" phldr="0"/>
      <dgm:spPr/>
      <dgm:t>
        <a:bodyPr/>
        <a:lstStyle/>
        <a:p>
          <a:pPr rtl="0"/>
          <a:r>
            <a:rPr lang="en-US" dirty="0">
              <a:latin typeface="Gill Sans MT" panose="020B0502020104020203"/>
            </a:rPr>
            <a:t>Priority 1 (44)</a:t>
          </a:r>
          <a:endParaRPr lang="en-US" dirty="0"/>
        </a:p>
      </dgm:t>
    </dgm:pt>
    <dgm:pt modelId="{67EE8D24-B274-49B7-8402-DFE25CBA1620}" type="parTrans" cxnId="{1D31AC7A-0E1A-4601-BC49-422C583A34CE}">
      <dgm:prSet/>
      <dgm:spPr/>
      <dgm:t>
        <a:bodyPr/>
        <a:lstStyle/>
        <a:p>
          <a:endParaRPr lang="en-US"/>
        </a:p>
      </dgm:t>
    </dgm:pt>
    <dgm:pt modelId="{D65A0A27-C789-4299-9CF8-D3C0F758EB77}" type="sibTrans" cxnId="{1D31AC7A-0E1A-4601-BC49-422C583A34CE}">
      <dgm:prSet/>
      <dgm:spPr/>
      <dgm:t>
        <a:bodyPr/>
        <a:lstStyle/>
        <a:p>
          <a:endParaRPr lang="en-US"/>
        </a:p>
      </dgm:t>
    </dgm:pt>
    <dgm:pt modelId="{F8FB2D4B-4B2C-4F35-8D44-18F0D1AC116F}">
      <dgm:prSet phldrT="[Text]" phldr="0"/>
      <dgm:spPr/>
      <dgm:t>
        <a:bodyPr/>
        <a:lstStyle/>
        <a:p>
          <a:pPr algn="l">
            <a:lnSpc>
              <a:spcPct val="120000"/>
            </a:lnSpc>
          </a:pPr>
          <a:r>
            <a:rPr lang="en-US" dirty="0"/>
            <a:t>Topdressing</a:t>
          </a:r>
        </a:p>
      </dgm:t>
    </dgm:pt>
    <dgm:pt modelId="{976548FD-B3E4-4915-BAE1-534DF2020827}" type="parTrans" cxnId="{5BE00823-9C22-43F9-8397-DBB0FE2879C7}">
      <dgm:prSet/>
      <dgm:spPr/>
      <dgm:t>
        <a:bodyPr/>
        <a:lstStyle/>
        <a:p>
          <a:endParaRPr lang="en-US"/>
        </a:p>
      </dgm:t>
    </dgm:pt>
    <dgm:pt modelId="{4FAA08F6-9A14-4071-A25B-60AF0C30D847}" type="sibTrans" cxnId="{5BE00823-9C22-43F9-8397-DBB0FE2879C7}">
      <dgm:prSet/>
      <dgm:spPr/>
      <dgm:t>
        <a:bodyPr/>
        <a:lstStyle/>
        <a:p>
          <a:endParaRPr lang="en-US"/>
        </a:p>
      </dgm:t>
    </dgm:pt>
    <dgm:pt modelId="{C1F3B45D-7181-4572-BD53-DEAB810A90D2}">
      <dgm:prSet phldrT="[Text]" phldr="0"/>
      <dgm:spPr/>
      <dgm:t>
        <a:bodyPr/>
        <a:lstStyle/>
        <a:p>
          <a:pPr rtl="0"/>
          <a:r>
            <a:rPr lang="en-US" dirty="0">
              <a:latin typeface="Gill Sans MT" panose="020B0502020104020203"/>
            </a:rPr>
            <a:t>Frequent mowing</a:t>
          </a:r>
          <a:endParaRPr lang="en-US" dirty="0"/>
        </a:p>
      </dgm:t>
    </dgm:pt>
    <dgm:pt modelId="{1741585F-F541-4350-B7DE-DE95E3283752}" type="parTrans" cxnId="{6EA23917-FCE9-48DD-A34B-14EA4700B17F}">
      <dgm:prSet/>
      <dgm:spPr/>
      <dgm:t>
        <a:bodyPr/>
        <a:lstStyle/>
        <a:p>
          <a:endParaRPr lang="en-US"/>
        </a:p>
      </dgm:t>
    </dgm:pt>
    <dgm:pt modelId="{52D18D2C-20CD-4A9A-A2A3-1E8187CFFBF1}" type="sibTrans" cxnId="{6EA23917-FCE9-48DD-A34B-14EA4700B17F}">
      <dgm:prSet/>
      <dgm:spPr/>
      <dgm:t>
        <a:bodyPr/>
        <a:lstStyle/>
        <a:p>
          <a:endParaRPr lang="en-US"/>
        </a:p>
      </dgm:t>
    </dgm:pt>
    <dgm:pt modelId="{695E44FB-262C-4A94-9D21-4C52721237FD}">
      <dgm:prSet phldrT="[Text]" phldr="0"/>
      <dgm:spPr/>
      <dgm:t>
        <a:bodyPr/>
        <a:lstStyle/>
        <a:p>
          <a:pPr rtl="0"/>
          <a:r>
            <a:rPr lang="en-US" dirty="0">
              <a:latin typeface="Gill Sans MT" panose="020B0502020104020203"/>
            </a:rPr>
            <a:t> Priority 2 (36)</a:t>
          </a:r>
          <a:endParaRPr lang="en-US" dirty="0"/>
        </a:p>
      </dgm:t>
    </dgm:pt>
    <dgm:pt modelId="{3C56D37C-0E45-496B-863B-50C10E96FFEA}" type="parTrans" cxnId="{2C726228-B4F0-4E56-9C73-EBBDF8A65D42}">
      <dgm:prSet/>
      <dgm:spPr/>
      <dgm:t>
        <a:bodyPr/>
        <a:lstStyle/>
        <a:p>
          <a:endParaRPr lang="en-US"/>
        </a:p>
      </dgm:t>
    </dgm:pt>
    <dgm:pt modelId="{F239C9EF-014E-4E26-ACF7-C48B8588DDAE}" type="sibTrans" cxnId="{2C726228-B4F0-4E56-9C73-EBBDF8A65D42}">
      <dgm:prSet/>
      <dgm:spPr/>
      <dgm:t>
        <a:bodyPr/>
        <a:lstStyle/>
        <a:p>
          <a:endParaRPr lang="en-US"/>
        </a:p>
      </dgm:t>
    </dgm:pt>
    <dgm:pt modelId="{B5510B2C-5A40-4CF4-92ED-7EB147965D57}">
      <dgm:prSet phldrT="[Text]" phldr="0"/>
      <dgm:spPr/>
      <dgm:t>
        <a:bodyPr/>
        <a:lstStyle/>
        <a:p>
          <a:pPr algn="l">
            <a:lnSpc>
              <a:spcPct val="120000"/>
            </a:lnSpc>
          </a:pPr>
          <a:r>
            <a:rPr lang="en-US" dirty="0"/>
            <a:t>Less frequent maintenance </a:t>
          </a:r>
        </a:p>
      </dgm:t>
    </dgm:pt>
    <dgm:pt modelId="{82B23448-9FAA-45E5-9B26-6E1D16D42A35}" type="parTrans" cxnId="{A55DAB89-2427-4ADF-8B33-832AC4E91D05}">
      <dgm:prSet/>
      <dgm:spPr/>
      <dgm:t>
        <a:bodyPr/>
        <a:lstStyle/>
        <a:p>
          <a:endParaRPr lang="en-US"/>
        </a:p>
      </dgm:t>
    </dgm:pt>
    <dgm:pt modelId="{074E714F-8C19-402C-B6F1-6E1988C63AB1}" type="sibTrans" cxnId="{A55DAB89-2427-4ADF-8B33-832AC4E91D05}">
      <dgm:prSet/>
      <dgm:spPr/>
      <dgm:t>
        <a:bodyPr/>
        <a:lstStyle/>
        <a:p>
          <a:endParaRPr lang="en-US"/>
        </a:p>
      </dgm:t>
    </dgm:pt>
    <dgm:pt modelId="{7D85DFF1-3CD2-408B-8C90-3FFC0892B90D}">
      <dgm:prSet phldrT="[Text]" phldr="0"/>
      <dgm:spPr/>
      <dgm:t>
        <a:bodyPr/>
        <a:lstStyle/>
        <a:p>
          <a:pPr rtl="0"/>
          <a:r>
            <a:rPr lang="en-US" dirty="0">
              <a:latin typeface="Gill Sans MT" panose="020B0502020104020203"/>
            </a:rPr>
            <a:t> Priority 3 (12)</a:t>
          </a:r>
          <a:endParaRPr lang="en-US" dirty="0"/>
        </a:p>
      </dgm:t>
    </dgm:pt>
    <dgm:pt modelId="{3834E61B-9036-424F-BD8C-A37756A0D58D}" type="parTrans" cxnId="{8543156E-85E3-4D05-B2F7-4C0B1DF6F939}">
      <dgm:prSet/>
      <dgm:spPr/>
      <dgm:t>
        <a:bodyPr/>
        <a:lstStyle/>
        <a:p>
          <a:endParaRPr lang="en-US"/>
        </a:p>
      </dgm:t>
    </dgm:pt>
    <dgm:pt modelId="{288D30E1-2A55-452A-B31B-0C62A7E73474}" type="sibTrans" cxnId="{8543156E-85E3-4D05-B2F7-4C0B1DF6F939}">
      <dgm:prSet/>
      <dgm:spPr/>
      <dgm:t>
        <a:bodyPr/>
        <a:lstStyle/>
        <a:p>
          <a:endParaRPr lang="en-US"/>
        </a:p>
      </dgm:t>
    </dgm:pt>
    <dgm:pt modelId="{DFA70676-A555-403E-8CFF-A0F2B6889C5F}">
      <dgm:prSet phldrT="[Text]" phldr="0"/>
      <dgm:spPr/>
      <dgm:t>
        <a:bodyPr/>
        <a:lstStyle/>
        <a:p>
          <a:pPr algn="l">
            <a:lnSpc>
              <a:spcPct val="120000"/>
            </a:lnSpc>
          </a:pPr>
          <a:r>
            <a:rPr lang="en-US" dirty="0"/>
            <a:t>Alternate practice location</a:t>
          </a:r>
        </a:p>
      </dgm:t>
    </dgm:pt>
    <dgm:pt modelId="{7683547A-2E91-44D2-9380-BAA94DE966E8}" type="parTrans" cxnId="{A12A25B6-D7AE-4CBC-B2C9-DF556E954BB6}">
      <dgm:prSet/>
      <dgm:spPr/>
      <dgm:t>
        <a:bodyPr/>
        <a:lstStyle/>
        <a:p>
          <a:endParaRPr lang="en-US"/>
        </a:p>
      </dgm:t>
    </dgm:pt>
    <dgm:pt modelId="{B56256FE-9532-4BEF-AF39-2E0A8F8B5877}" type="sibTrans" cxnId="{A12A25B6-D7AE-4CBC-B2C9-DF556E954BB6}">
      <dgm:prSet/>
      <dgm:spPr/>
      <dgm:t>
        <a:bodyPr/>
        <a:lstStyle/>
        <a:p>
          <a:endParaRPr lang="en-US"/>
        </a:p>
      </dgm:t>
    </dgm:pt>
    <dgm:pt modelId="{87543C41-7406-4CDE-9979-069D2559145C}">
      <dgm:prSet phldr="0"/>
      <dgm:spPr/>
      <dgm:t>
        <a:bodyPr/>
        <a:lstStyle/>
        <a:p>
          <a:pPr algn="l" rtl="0">
            <a:lnSpc>
              <a:spcPct val="120000"/>
            </a:lnSpc>
          </a:pPr>
          <a:r>
            <a:rPr lang="en-US" dirty="0"/>
            <a:t>Primarily Bermuda fields</a:t>
          </a:r>
        </a:p>
      </dgm:t>
    </dgm:pt>
    <dgm:pt modelId="{8E931E74-8A95-47BF-900F-CE53964D0BE0}" type="parTrans" cxnId="{FF2F49BE-983C-4DEF-896A-904D1721AB52}">
      <dgm:prSet/>
      <dgm:spPr/>
      <dgm:t>
        <a:bodyPr/>
        <a:lstStyle/>
        <a:p>
          <a:endParaRPr lang="en-US"/>
        </a:p>
      </dgm:t>
    </dgm:pt>
    <dgm:pt modelId="{89378C0F-57BD-4237-91AB-20E8691597C6}" type="sibTrans" cxnId="{FF2F49BE-983C-4DEF-896A-904D1721AB52}">
      <dgm:prSet/>
      <dgm:spPr/>
      <dgm:t>
        <a:bodyPr/>
        <a:lstStyle/>
        <a:p>
          <a:endParaRPr lang="en-US"/>
        </a:p>
      </dgm:t>
    </dgm:pt>
    <dgm:pt modelId="{7219FD53-7339-48BF-A4CF-6319E314FD0E}">
      <dgm:prSet phldr="0"/>
      <dgm:spPr/>
      <dgm:t>
        <a:bodyPr/>
        <a:lstStyle/>
        <a:p>
          <a:pPr algn="l">
            <a:lnSpc>
              <a:spcPct val="120000"/>
            </a:lnSpc>
          </a:pPr>
          <a:r>
            <a:rPr lang="en-US" dirty="0"/>
            <a:t>Irrigated</a:t>
          </a:r>
        </a:p>
      </dgm:t>
    </dgm:pt>
    <dgm:pt modelId="{BF640A3C-EFBE-453B-B5F3-75EDC19F8589}" type="parTrans" cxnId="{A6D63F59-26E5-407B-A281-16AD043D0108}">
      <dgm:prSet/>
      <dgm:spPr/>
      <dgm:t>
        <a:bodyPr/>
        <a:lstStyle/>
        <a:p>
          <a:endParaRPr lang="en-US"/>
        </a:p>
      </dgm:t>
    </dgm:pt>
    <dgm:pt modelId="{AEFCD57C-459E-402A-A4AF-D0EB8D16F1B8}" type="sibTrans" cxnId="{A6D63F59-26E5-407B-A281-16AD043D0108}">
      <dgm:prSet/>
      <dgm:spPr/>
      <dgm:t>
        <a:bodyPr/>
        <a:lstStyle/>
        <a:p>
          <a:endParaRPr lang="en-US"/>
        </a:p>
      </dgm:t>
    </dgm:pt>
    <dgm:pt modelId="{DAA8254C-5F97-4D3A-AC64-3182EF4972EF}">
      <dgm:prSet phldr="0"/>
      <dgm:spPr/>
      <dgm:t>
        <a:bodyPr/>
        <a:lstStyle/>
        <a:p>
          <a:pPr algn="l">
            <a:lnSpc>
              <a:spcPct val="120000"/>
            </a:lnSpc>
          </a:pPr>
          <a:r>
            <a:rPr lang="en-US" dirty="0"/>
            <a:t>Primarily lit</a:t>
          </a:r>
        </a:p>
      </dgm:t>
    </dgm:pt>
    <dgm:pt modelId="{2E82B20E-7ACE-41C0-A59D-89F911C52E0E}" type="parTrans" cxnId="{7ED7A1B7-572F-4CFF-9F54-255DC884C116}">
      <dgm:prSet/>
      <dgm:spPr/>
      <dgm:t>
        <a:bodyPr/>
        <a:lstStyle/>
        <a:p>
          <a:endParaRPr lang="en-US"/>
        </a:p>
      </dgm:t>
    </dgm:pt>
    <dgm:pt modelId="{93B39370-E40D-4713-992B-F4A9D1E17E10}" type="sibTrans" cxnId="{7ED7A1B7-572F-4CFF-9F54-255DC884C116}">
      <dgm:prSet/>
      <dgm:spPr/>
      <dgm:t>
        <a:bodyPr/>
        <a:lstStyle/>
        <a:p>
          <a:endParaRPr lang="en-US"/>
        </a:p>
      </dgm:t>
    </dgm:pt>
    <dgm:pt modelId="{F900970A-1981-41B9-84B8-16AE3F7F3633}">
      <dgm:prSet phldr="0"/>
      <dgm:spPr/>
      <dgm:t>
        <a:bodyPr/>
        <a:lstStyle/>
        <a:p>
          <a:pPr algn="l">
            <a:lnSpc>
              <a:spcPct val="120000"/>
            </a:lnSpc>
          </a:pPr>
          <a:r>
            <a:rPr lang="en-US" dirty="0"/>
            <a:t>More amenities (restrooms, parking, bleachers, dug-outs, batting cages and bullpen)</a:t>
          </a:r>
        </a:p>
      </dgm:t>
    </dgm:pt>
    <dgm:pt modelId="{EEDD53B8-FB81-47DB-BD96-F233D3973FB8}" type="parTrans" cxnId="{2DEBE555-7A21-486A-9841-A7DBF4F59579}">
      <dgm:prSet/>
      <dgm:spPr/>
      <dgm:t>
        <a:bodyPr/>
        <a:lstStyle/>
        <a:p>
          <a:endParaRPr lang="en-US"/>
        </a:p>
      </dgm:t>
    </dgm:pt>
    <dgm:pt modelId="{8599C2DB-2C2B-422D-827A-FDDB92154CC3}" type="sibTrans" cxnId="{2DEBE555-7A21-486A-9841-A7DBF4F59579}">
      <dgm:prSet/>
      <dgm:spPr/>
      <dgm:t>
        <a:bodyPr/>
        <a:lstStyle/>
        <a:p>
          <a:endParaRPr lang="en-US"/>
        </a:p>
      </dgm:t>
    </dgm:pt>
    <dgm:pt modelId="{E26C2CB5-A6F0-4DAA-A6B0-7BADD7EA1AC8}">
      <dgm:prSet phldr="0"/>
      <dgm:spPr/>
      <dgm:t>
        <a:bodyPr/>
        <a:lstStyle/>
        <a:p>
          <a:pPr algn="l">
            <a:lnSpc>
              <a:spcPct val="120000"/>
            </a:lnSpc>
          </a:pPr>
          <a:r>
            <a:rPr lang="en-US" dirty="0"/>
            <a:t>Full nutrient management </a:t>
          </a:r>
        </a:p>
      </dgm:t>
    </dgm:pt>
    <dgm:pt modelId="{C8DE7971-9434-4B5C-8D87-F6C04E2DC79D}" type="parTrans" cxnId="{D1376915-169E-49F2-BD8B-F51937DB6DC1}">
      <dgm:prSet/>
      <dgm:spPr/>
      <dgm:t>
        <a:bodyPr/>
        <a:lstStyle/>
        <a:p>
          <a:endParaRPr lang="en-US"/>
        </a:p>
      </dgm:t>
    </dgm:pt>
    <dgm:pt modelId="{C00920F5-DACE-4F08-9D46-0145499E4F27}" type="sibTrans" cxnId="{D1376915-169E-49F2-BD8B-F51937DB6DC1}">
      <dgm:prSet/>
      <dgm:spPr/>
      <dgm:t>
        <a:bodyPr/>
        <a:lstStyle/>
        <a:p>
          <a:endParaRPr lang="en-US"/>
        </a:p>
      </dgm:t>
    </dgm:pt>
    <dgm:pt modelId="{DDDA5BB5-4885-4614-8356-864E3A868F80}">
      <dgm:prSet phldr="0"/>
      <dgm:spPr/>
      <dgm:t>
        <a:bodyPr/>
        <a:lstStyle/>
        <a:p>
          <a:pPr algn="l" rtl="0">
            <a:lnSpc>
              <a:spcPct val="120000"/>
            </a:lnSpc>
          </a:pPr>
          <a:r>
            <a:rPr lang="en-US" dirty="0"/>
            <a:t>Mostly cool season fields</a:t>
          </a:r>
        </a:p>
      </dgm:t>
    </dgm:pt>
    <dgm:pt modelId="{D2016ECB-33DA-43FD-8626-CB4A36B0A890}" type="parTrans" cxnId="{EDA4BA8D-C853-4AE6-A636-E2ECEEBAA549}">
      <dgm:prSet/>
      <dgm:spPr/>
      <dgm:t>
        <a:bodyPr/>
        <a:lstStyle/>
        <a:p>
          <a:endParaRPr lang="en-US"/>
        </a:p>
      </dgm:t>
    </dgm:pt>
    <dgm:pt modelId="{7C35E8B3-A6A8-43FD-B232-5D4CD234B3BB}" type="sibTrans" cxnId="{EDA4BA8D-C853-4AE6-A636-E2ECEEBAA549}">
      <dgm:prSet/>
      <dgm:spPr/>
      <dgm:t>
        <a:bodyPr/>
        <a:lstStyle/>
        <a:p>
          <a:endParaRPr lang="en-US"/>
        </a:p>
      </dgm:t>
    </dgm:pt>
    <dgm:pt modelId="{C3517C9E-BE41-4746-B167-49695E0F349D}">
      <dgm:prSet phldr="0"/>
      <dgm:spPr/>
      <dgm:t>
        <a:bodyPr/>
        <a:lstStyle/>
        <a:p>
          <a:pPr algn="l">
            <a:lnSpc>
              <a:spcPct val="120000"/>
            </a:lnSpc>
          </a:pPr>
          <a:r>
            <a:rPr lang="en-US" dirty="0"/>
            <a:t>Rarely irrigated</a:t>
          </a:r>
        </a:p>
      </dgm:t>
    </dgm:pt>
    <dgm:pt modelId="{C2F8AE43-E759-45D6-BD21-BB09C7C52977}" type="parTrans" cxnId="{C4C15E97-664E-4ED3-961E-6BE3B4F58E84}">
      <dgm:prSet/>
      <dgm:spPr/>
      <dgm:t>
        <a:bodyPr/>
        <a:lstStyle/>
        <a:p>
          <a:endParaRPr lang="en-US"/>
        </a:p>
      </dgm:t>
    </dgm:pt>
    <dgm:pt modelId="{C30F0375-3D99-447F-9D52-41C53E65DDDA}" type="sibTrans" cxnId="{C4C15E97-664E-4ED3-961E-6BE3B4F58E84}">
      <dgm:prSet/>
      <dgm:spPr/>
      <dgm:t>
        <a:bodyPr/>
        <a:lstStyle/>
        <a:p>
          <a:endParaRPr lang="en-US"/>
        </a:p>
      </dgm:t>
    </dgm:pt>
    <dgm:pt modelId="{FA578BBC-64B4-44F2-96E3-AF5DE3ED1353}">
      <dgm:prSet phldr="0"/>
      <dgm:spPr/>
      <dgm:t>
        <a:bodyPr/>
        <a:lstStyle/>
        <a:p>
          <a:pPr algn="l">
            <a:lnSpc>
              <a:spcPct val="120000"/>
            </a:lnSpc>
          </a:pPr>
          <a:r>
            <a:rPr lang="en-US" dirty="0"/>
            <a:t>No lighting</a:t>
          </a:r>
        </a:p>
      </dgm:t>
    </dgm:pt>
    <dgm:pt modelId="{7AB66890-AE11-497E-920C-0B004FF681CD}" type="parTrans" cxnId="{A3F4A9E8-D2C3-42F3-B465-5E7ABE9B91D1}">
      <dgm:prSet/>
      <dgm:spPr/>
      <dgm:t>
        <a:bodyPr/>
        <a:lstStyle/>
        <a:p>
          <a:endParaRPr lang="en-US"/>
        </a:p>
      </dgm:t>
    </dgm:pt>
    <dgm:pt modelId="{ECECC950-83BB-48B2-940D-A035BBBE0DD7}" type="sibTrans" cxnId="{A3F4A9E8-D2C3-42F3-B465-5E7ABE9B91D1}">
      <dgm:prSet/>
      <dgm:spPr/>
      <dgm:t>
        <a:bodyPr/>
        <a:lstStyle/>
        <a:p>
          <a:endParaRPr lang="en-US"/>
        </a:p>
      </dgm:t>
    </dgm:pt>
    <dgm:pt modelId="{F10ADF78-49C6-4CB9-8A46-2E539F20A3BA}">
      <dgm:prSet phldr="0"/>
      <dgm:spPr/>
      <dgm:t>
        <a:bodyPr/>
        <a:lstStyle/>
        <a:p>
          <a:pPr algn="l">
            <a:lnSpc>
              <a:spcPct val="120000"/>
            </a:lnSpc>
          </a:pPr>
          <a:r>
            <a:rPr lang="en-US" dirty="0"/>
            <a:t>Few amenities</a:t>
          </a:r>
        </a:p>
      </dgm:t>
    </dgm:pt>
    <dgm:pt modelId="{5D4338A0-F9A8-4AE1-B1C9-605A100B905E}" type="parTrans" cxnId="{B026D6C1-E750-442E-8368-B964BE4258C8}">
      <dgm:prSet/>
      <dgm:spPr/>
      <dgm:t>
        <a:bodyPr/>
        <a:lstStyle/>
        <a:p>
          <a:endParaRPr lang="en-US"/>
        </a:p>
      </dgm:t>
    </dgm:pt>
    <dgm:pt modelId="{4116C13B-FF38-4BA7-BE47-C5B85FD4BB26}" type="sibTrans" cxnId="{B026D6C1-E750-442E-8368-B964BE4258C8}">
      <dgm:prSet/>
      <dgm:spPr/>
      <dgm:t>
        <a:bodyPr/>
        <a:lstStyle/>
        <a:p>
          <a:endParaRPr lang="en-US"/>
        </a:p>
      </dgm:t>
    </dgm:pt>
    <dgm:pt modelId="{2ED72792-B4BD-4A00-B661-65F04E13B984}">
      <dgm:prSet phldr="0"/>
      <dgm:spPr/>
      <dgm:t>
        <a:bodyPr/>
        <a:lstStyle/>
        <a:p>
          <a:pPr algn="l" rtl="0">
            <a:lnSpc>
              <a:spcPct val="120000"/>
            </a:lnSpc>
          </a:pPr>
          <a:r>
            <a:rPr lang="en-US" dirty="0"/>
            <a:t>Open grass space</a:t>
          </a:r>
        </a:p>
      </dgm:t>
    </dgm:pt>
    <dgm:pt modelId="{0FF07B31-4CA7-49BF-B73C-576D4D58E7D6}" type="parTrans" cxnId="{82A881BC-2988-40D5-B213-126B4E34B865}">
      <dgm:prSet/>
      <dgm:spPr/>
      <dgm:t>
        <a:bodyPr/>
        <a:lstStyle/>
        <a:p>
          <a:endParaRPr lang="en-US"/>
        </a:p>
      </dgm:t>
    </dgm:pt>
    <dgm:pt modelId="{0159D4C5-2D7C-476F-91EC-F8D70C636754}" type="sibTrans" cxnId="{82A881BC-2988-40D5-B213-126B4E34B865}">
      <dgm:prSet/>
      <dgm:spPr/>
      <dgm:t>
        <a:bodyPr/>
        <a:lstStyle/>
        <a:p>
          <a:endParaRPr lang="en-US"/>
        </a:p>
      </dgm:t>
    </dgm:pt>
    <dgm:pt modelId="{251A2DAD-D9AA-48D0-8819-BE7AB0DFDBAE}">
      <dgm:prSet phldr="0"/>
      <dgm:spPr/>
      <dgm:t>
        <a:bodyPr/>
        <a:lstStyle/>
        <a:p>
          <a:pPr algn="l">
            <a:lnSpc>
              <a:spcPct val="120000"/>
            </a:lnSpc>
          </a:pPr>
          <a:r>
            <a:rPr lang="en-US" dirty="0"/>
            <a:t>Rarely maintained</a:t>
          </a:r>
        </a:p>
      </dgm:t>
    </dgm:pt>
    <dgm:pt modelId="{93D449DB-18E7-467E-9971-2B0A1A343E4D}" type="parTrans" cxnId="{8DFBCC9F-DC73-4D8A-AD57-775D11CB181B}">
      <dgm:prSet/>
      <dgm:spPr/>
      <dgm:t>
        <a:bodyPr/>
        <a:lstStyle/>
        <a:p>
          <a:endParaRPr lang="en-US"/>
        </a:p>
      </dgm:t>
    </dgm:pt>
    <dgm:pt modelId="{16B3C8A1-95AF-46AB-8EEC-090A0D1955C1}" type="sibTrans" cxnId="{8DFBCC9F-DC73-4D8A-AD57-775D11CB181B}">
      <dgm:prSet/>
      <dgm:spPr/>
      <dgm:t>
        <a:bodyPr/>
        <a:lstStyle/>
        <a:p>
          <a:endParaRPr lang="en-US"/>
        </a:p>
      </dgm:t>
    </dgm:pt>
    <dgm:pt modelId="{6C944FF4-05E0-451F-9514-4C5F2C98A852}">
      <dgm:prSet phldr="0"/>
      <dgm:spPr/>
      <dgm:t>
        <a:bodyPr/>
        <a:lstStyle/>
        <a:p>
          <a:pPr algn="l" rtl="0">
            <a:lnSpc>
              <a:spcPct val="120000"/>
            </a:lnSpc>
          </a:pPr>
          <a:r>
            <a:rPr lang="en-US" dirty="0">
              <a:latin typeface="Gill Sans MT" panose="020B0502020104020203"/>
            </a:rPr>
            <a:t>Usually associated with elementary schools</a:t>
          </a:r>
        </a:p>
      </dgm:t>
    </dgm:pt>
    <dgm:pt modelId="{DBA1D4D4-0F30-4769-88C0-9DDC7791E988}" type="parTrans" cxnId="{3067119F-9350-4ED3-8E8D-39838109176D}">
      <dgm:prSet/>
      <dgm:spPr/>
      <dgm:t>
        <a:bodyPr/>
        <a:lstStyle/>
        <a:p>
          <a:endParaRPr lang="en-US"/>
        </a:p>
      </dgm:t>
    </dgm:pt>
    <dgm:pt modelId="{21E6FE75-1CF7-4862-AD99-E33F58C1CF59}" type="sibTrans" cxnId="{3067119F-9350-4ED3-8E8D-39838109176D}">
      <dgm:prSet/>
      <dgm:spPr/>
      <dgm:t>
        <a:bodyPr/>
        <a:lstStyle/>
        <a:p>
          <a:endParaRPr lang="en-US"/>
        </a:p>
      </dgm:t>
    </dgm:pt>
    <dgm:pt modelId="{8F65490D-5274-47E9-B075-FF4A9D736989}">
      <dgm:prSet phldr="0"/>
      <dgm:spPr/>
      <dgm:t>
        <a:bodyPr/>
        <a:lstStyle/>
        <a:p>
          <a:pPr algn="l" rtl="0">
            <a:lnSpc>
              <a:spcPct val="120000"/>
            </a:lnSpc>
          </a:pPr>
          <a:r>
            <a:rPr lang="en-US" dirty="0">
              <a:latin typeface="Gill Sans MT" panose="020B0502020104020203"/>
            </a:rPr>
            <a:t>Harder to keep in prime condition due to PE, recess &amp; practices using same space</a:t>
          </a:r>
        </a:p>
      </dgm:t>
    </dgm:pt>
    <dgm:pt modelId="{A040BB42-FB46-44D1-9980-F70B37DB24C9}" type="parTrans" cxnId="{389A9CCD-4C8C-4F72-8A2B-6847C58CFBA8}">
      <dgm:prSet/>
      <dgm:spPr/>
      <dgm:t>
        <a:bodyPr/>
        <a:lstStyle/>
        <a:p>
          <a:endParaRPr lang="en-US"/>
        </a:p>
      </dgm:t>
    </dgm:pt>
    <dgm:pt modelId="{EA195FE8-5266-4080-910F-F1A9B28B5626}" type="sibTrans" cxnId="{389A9CCD-4C8C-4F72-8A2B-6847C58CFBA8}">
      <dgm:prSet/>
      <dgm:spPr/>
      <dgm:t>
        <a:bodyPr/>
        <a:lstStyle/>
        <a:p>
          <a:endParaRPr lang="en-US"/>
        </a:p>
      </dgm:t>
    </dgm:pt>
    <dgm:pt modelId="{271196A2-606D-437F-A453-686555E9E504}">
      <dgm:prSet phldr="0"/>
      <dgm:spPr/>
      <dgm:t>
        <a:bodyPr/>
        <a:lstStyle/>
        <a:p>
          <a:pPr algn="l" rtl="0">
            <a:lnSpc>
              <a:spcPct val="120000"/>
            </a:lnSpc>
          </a:pPr>
          <a:r>
            <a:rPr lang="en-US" dirty="0">
              <a:latin typeface="Gill Sans MT" panose="020B0502020104020203"/>
            </a:rPr>
            <a:t>Always game fields</a:t>
          </a:r>
        </a:p>
      </dgm:t>
    </dgm:pt>
    <dgm:pt modelId="{735BBF3F-14B3-44B6-BD9A-533A5A3D8ADA}" type="parTrans" cxnId="{59D8438E-D1A2-4144-8E52-35C7977E0679}">
      <dgm:prSet/>
      <dgm:spPr/>
      <dgm:t>
        <a:bodyPr/>
        <a:lstStyle/>
        <a:p>
          <a:endParaRPr lang="en-US"/>
        </a:p>
      </dgm:t>
    </dgm:pt>
    <dgm:pt modelId="{F157B7D7-FC97-48EB-A4B7-3A3BB06DB615}" type="sibTrans" cxnId="{59D8438E-D1A2-4144-8E52-35C7977E0679}">
      <dgm:prSet/>
      <dgm:spPr/>
      <dgm:t>
        <a:bodyPr/>
        <a:lstStyle/>
        <a:p>
          <a:endParaRPr lang="en-US"/>
        </a:p>
      </dgm:t>
    </dgm:pt>
    <dgm:pt modelId="{C02639C4-5F21-4AC4-856A-13188E85888A}">
      <dgm:prSet phldr="0"/>
      <dgm:spPr/>
      <dgm:t>
        <a:bodyPr/>
        <a:lstStyle/>
        <a:p>
          <a:pPr algn="l" rtl="0">
            <a:lnSpc>
              <a:spcPct val="120000"/>
            </a:lnSpc>
          </a:pPr>
          <a:r>
            <a:rPr lang="en-US" dirty="0">
              <a:latin typeface="Gill Sans MT" panose="020B0502020104020203"/>
            </a:rPr>
            <a:t>Are listed as field space but not included in the 96 field count</a:t>
          </a:r>
        </a:p>
      </dgm:t>
    </dgm:pt>
    <dgm:pt modelId="{6D47DB6B-B7A5-43B7-839C-85FEC42AC4B6}" type="parTrans" cxnId="{7D4099EC-B627-4CEF-B4DF-5329D4133F8F}">
      <dgm:prSet/>
      <dgm:spPr/>
      <dgm:t>
        <a:bodyPr/>
        <a:lstStyle/>
        <a:p>
          <a:endParaRPr lang="en-US"/>
        </a:p>
      </dgm:t>
    </dgm:pt>
    <dgm:pt modelId="{5BF2F70D-F05E-47D8-B2D6-7C51D8C4B435}" type="sibTrans" cxnId="{7D4099EC-B627-4CEF-B4DF-5329D4133F8F}">
      <dgm:prSet/>
      <dgm:spPr/>
      <dgm:t>
        <a:bodyPr/>
        <a:lstStyle/>
        <a:p>
          <a:endParaRPr lang="en-US"/>
        </a:p>
      </dgm:t>
    </dgm:pt>
    <dgm:pt modelId="{023FD18A-C966-4F03-B783-546F0260DA35}" type="pres">
      <dgm:prSet presAssocID="{3AA22D6F-6059-4FD0-A168-7C92F69815EE}" presName="Name0" presStyleCnt="0">
        <dgm:presLayoutVars>
          <dgm:dir/>
          <dgm:animLvl val="lvl"/>
          <dgm:resizeHandles val="exact"/>
        </dgm:presLayoutVars>
      </dgm:prSet>
      <dgm:spPr/>
    </dgm:pt>
    <dgm:pt modelId="{D2783F22-5D19-403B-A6C9-A15775AD3C25}" type="pres">
      <dgm:prSet presAssocID="{A946B2AA-1B38-4EFF-BDC1-DCD3540B7126}" presName="composite" presStyleCnt="0"/>
      <dgm:spPr/>
    </dgm:pt>
    <dgm:pt modelId="{19E85319-3F98-4D6F-8D17-4504C6D06CB7}" type="pres">
      <dgm:prSet presAssocID="{A946B2AA-1B38-4EFF-BDC1-DCD3540B7126}" presName="parTx" presStyleLbl="alignNode1" presStyleIdx="0" presStyleCnt="3" custLinFactNeighborY="5462">
        <dgm:presLayoutVars>
          <dgm:chMax val="0"/>
          <dgm:chPref val="0"/>
          <dgm:bulletEnabled val="1"/>
        </dgm:presLayoutVars>
      </dgm:prSet>
      <dgm:spPr/>
    </dgm:pt>
    <dgm:pt modelId="{5ED62101-5B1F-47C3-8931-3E8E0F61466D}" type="pres">
      <dgm:prSet presAssocID="{A946B2AA-1B38-4EFF-BDC1-DCD3540B7126}" presName="desTx" presStyleLbl="alignAccFollowNode1" presStyleIdx="0" presStyleCnt="3">
        <dgm:presLayoutVars>
          <dgm:bulletEnabled val="1"/>
        </dgm:presLayoutVars>
      </dgm:prSet>
      <dgm:spPr/>
    </dgm:pt>
    <dgm:pt modelId="{46E4B9DF-C874-4D5E-AA56-E2880314050E}" type="pres">
      <dgm:prSet presAssocID="{D65A0A27-C789-4299-9CF8-D3C0F758EB77}" presName="space" presStyleCnt="0"/>
      <dgm:spPr/>
    </dgm:pt>
    <dgm:pt modelId="{21D04A3D-AAD9-4628-AA5B-ADC30E1BEF17}" type="pres">
      <dgm:prSet presAssocID="{695E44FB-262C-4A94-9D21-4C52721237FD}" presName="composite" presStyleCnt="0"/>
      <dgm:spPr/>
    </dgm:pt>
    <dgm:pt modelId="{A310C122-7CD3-4537-950C-BFF658E3E479}" type="pres">
      <dgm:prSet presAssocID="{695E44FB-262C-4A94-9D21-4C52721237FD}" presName="parTx" presStyleLbl="alignNode1" presStyleIdx="1" presStyleCnt="3">
        <dgm:presLayoutVars>
          <dgm:chMax val="0"/>
          <dgm:chPref val="0"/>
          <dgm:bulletEnabled val="1"/>
        </dgm:presLayoutVars>
      </dgm:prSet>
      <dgm:spPr/>
    </dgm:pt>
    <dgm:pt modelId="{5125D651-8C92-449D-BFC1-6C038A14F34E}" type="pres">
      <dgm:prSet presAssocID="{695E44FB-262C-4A94-9D21-4C52721237FD}" presName="desTx" presStyleLbl="alignAccFollowNode1" presStyleIdx="1" presStyleCnt="3">
        <dgm:presLayoutVars>
          <dgm:bulletEnabled val="1"/>
        </dgm:presLayoutVars>
      </dgm:prSet>
      <dgm:spPr/>
    </dgm:pt>
    <dgm:pt modelId="{502D29B3-1213-4849-A42A-B12047598B2E}" type="pres">
      <dgm:prSet presAssocID="{F239C9EF-014E-4E26-ACF7-C48B8588DDAE}" presName="space" presStyleCnt="0"/>
      <dgm:spPr/>
    </dgm:pt>
    <dgm:pt modelId="{F8D7AB39-50F5-4DE8-A361-FCD8D9B74CEB}" type="pres">
      <dgm:prSet presAssocID="{7D85DFF1-3CD2-408B-8C90-3FFC0892B90D}" presName="composite" presStyleCnt="0"/>
      <dgm:spPr/>
    </dgm:pt>
    <dgm:pt modelId="{4AF7E907-EECF-4BEC-B1F3-8436A7862047}" type="pres">
      <dgm:prSet presAssocID="{7D85DFF1-3CD2-408B-8C90-3FFC0892B90D}" presName="parTx" presStyleLbl="alignNode1" presStyleIdx="2" presStyleCnt="3">
        <dgm:presLayoutVars>
          <dgm:chMax val="0"/>
          <dgm:chPref val="0"/>
          <dgm:bulletEnabled val="1"/>
        </dgm:presLayoutVars>
      </dgm:prSet>
      <dgm:spPr/>
    </dgm:pt>
    <dgm:pt modelId="{02F3D43B-A1EF-4DBD-A409-FF3D18421711}" type="pres">
      <dgm:prSet presAssocID="{7D85DFF1-3CD2-408B-8C90-3FFC0892B90D}" presName="desTx" presStyleLbl="alignAccFollowNode1" presStyleIdx="2" presStyleCnt="3">
        <dgm:presLayoutVars>
          <dgm:bulletEnabled val="1"/>
        </dgm:presLayoutVars>
      </dgm:prSet>
      <dgm:spPr/>
    </dgm:pt>
  </dgm:ptLst>
  <dgm:cxnLst>
    <dgm:cxn modelId="{5CCC5F02-F893-4097-801F-12BC96CD7F80}" type="presOf" srcId="{E26C2CB5-A6F0-4DAA-A6B0-7BADD7EA1AC8}" destId="{5ED62101-5B1F-47C3-8931-3E8E0F61466D}" srcOrd="0" destOrd="5" presId="urn:microsoft.com/office/officeart/2005/8/layout/hList1"/>
    <dgm:cxn modelId="{F2C64610-F0A5-45B2-BEC8-2A29F35BA407}" type="presOf" srcId="{DAA8254C-5F97-4D3A-AC64-3182EF4972EF}" destId="{5ED62101-5B1F-47C3-8931-3E8E0F61466D}" srcOrd="0" destOrd="3" presId="urn:microsoft.com/office/officeart/2005/8/layout/hList1"/>
    <dgm:cxn modelId="{D1376915-169E-49F2-BD8B-F51937DB6DC1}" srcId="{A946B2AA-1B38-4EFF-BDC1-DCD3540B7126}" destId="{E26C2CB5-A6F0-4DAA-A6B0-7BADD7EA1AC8}" srcOrd="5" destOrd="0" parTransId="{C8DE7971-9434-4B5C-8D87-F6C04E2DC79D}" sibTransId="{C00920F5-DACE-4F08-9D46-0145499E4F27}"/>
    <dgm:cxn modelId="{1B58FB15-2460-49AE-880D-E1C722C57E29}" type="presOf" srcId="{C3517C9E-BE41-4746-B167-49695E0F349D}" destId="{5125D651-8C92-449D-BFC1-6C038A14F34E}" srcOrd="0" destOrd="1" presId="urn:microsoft.com/office/officeart/2005/8/layout/hList1"/>
    <dgm:cxn modelId="{6EA23917-FCE9-48DD-A34B-14EA4700B17F}" srcId="{A946B2AA-1B38-4EFF-BDC1-DCD3540B7126}" destId="{C1F3B45D-7181-4572-BD53-DEAB810A90D2}" srcOrd="7" destOrd="0" parTransId="{1741585F-F541-4350-B7DE-DE95E3283752}" sibTransId="{52D18D2C-20CD-4A9A-A2A3-1E8187CFFBF1}"/>
    <dgm:cxn modelId="{5BE00823-9C22-43F9-8397-DBB0FE2879C7}" srcId="{A946B2AA-1B38-4EFF-BDC1-DCD3540B7126}" destId="{F8FB2D4B-4B2C-4F35-8D44-18F0D1AC116F}" srcOrd="6" destOrd="0" parTransId="{976548FD-B3E4-4915-BAE1-534DF2020827}" sibTransId="{4FAA08F6-9A14-4071-A25B-60AF0C30D847}"/>
    <dgm:cxn modelId="{40310D26-F1C3-4CCB-BDB7-3C298FCBC6B5}" type="presOf" srcId="{A946B2AA-1B38-4EFF-BDC1-DCD3540B7126}" destId="{19E85319-3F98-4D6F-8D17-4504C6D06CB7}" srcOrd="0" destOrd="0" presId="urn:microsoft.com/office/officeart/2005/8/layout/hList1"/>
    <dgm:cxn modelId="{2C726228-B4F0-4E56-9C73-EBBDF8A65D42}" srcId="{3AA22D6F-6059-4FD0-A168-7C92F69815EE}" destId="{695E44FB-262C-4A94-9D21-4C52721237FD}" srcOrd="1" destOrd="0" parTransId="{3C56D37C-0E45-496B-863B-50C10E96FFEA}" sibTransId="{F239C9EF-014E-4E26-ACF7-C48B8588DDAE}"/>
    <dgm:cxn modelId="{503DF82C-9BCA-4094-88B6-8F0081355733}" type="presOf" srcId="{DFA70676-A555-403E-8CFF-A0F2B6889C5F}" destId="{02F3D43B-A1EF-4DBD-A409-FF3D18421711}" srcOrd="0" destOrd="2" presId="urn:microsoft.com/office/officeart/2005/8/layout/hList1"/>
    <dgm:cxn modelId="{9F0B7635-998F-454A-B632-9385E2A59466}" type="presOf" srcId="{7219FD53-7339-48BF-A4CF-6319E314FD0E}" destId="{5ED62101-5B1F-47C3-8931-3E8E0F61466D}" srcOrd="0" destOrd="2" presId="urn:microsoft.com/office/officeart/2005/8/layout/hList1"/>
    <dgm:cxn modelId="{787C6737-3060-4E7B-A04C-C1DC1D4267DA}" type="presOf" srcId="{C1F3B45D-7181-4572-BD53-DEAB810A90D2}" destId="{5ED62101-5B1F-47C3-8931-3E8E0F61466D}" srcOrd="0" destOrd="7" presId="urn:microsoft.com/office/officeart/2005/8/layout/hList1"/>
    <dgm:cxn modelId="{38758560-AAC1-425D-AC9D-1AE604A17CE3}" type="presOf" srcId="{8F65490D-5274-47E9-B075-FF4A9D736989}" destId="{5125D651-8C92-449D-BFC1-6C038A14F34E}" srcOrd="0" destOrd="6" presId="urn:microsoft.com/office/officeart/2005/8/layout/hList1"/>
    <dgm:cxn modelId="{63266162-7E11-4A76-B46E-98566D74DA11}" type="presOf" srcId="{3AA22D6F-6059-4FD0-A168-7C92F69815EE}" destId="{023FD18A-C966-4F03-B783-546F0260DA35}" srcOrd="0" destOrd="0" presId="urn:microsoft.com/office/officeart/2005/8/layout/hList1"/>
    <dgm:cxn modelId="{8543156E-85E3-4D05-B2F7-4C0B1DF6F939}" srcId="{3AA22D6F-6059-4FD0-A168-7C92F69815EE}" destId="{7D85DFF1-3CD2-408B-8C90-3FFC0892B90D}" srcOrd="2" destOrd="0" parTransId="{3834E61B-9036-424F-BD8C-A37756A0D58D}" sibTransId="{288D30E1-2A55-452A-B31B-0C62A7E73474}"/>
    <dgm:cxn modelId="{AD7AF152-24C3-43EF-87FF-88E9AE616831}" type="presOf" srcId="{2ED72792-B4BD-4A00-B661-65F04E13B984}" destId="{02F3D43B-A1EF-4DBD-A409-FF3D18421711}" srcOrd="0" destOrd="0" presId="urn:microsoft.com/office/officeart/2005/8/layout/hList1"/>
    <dgm:cxn modelId="{2DEBE555-7A21-486A-9841-A7DBF4F59579}" srcId="{A946B2AA-1B38-4EFF-BDC1-DCD3540B7126}" destId="{F900970A-1981-41B9-84B8-16AE3F7F3633}" srcOrd="4" destOrd="0" parTransId="{EEDD53B8-FB81-47DB-BD96-F233D3973FB8}" sibTransId="{8599C2DB-2C2B-422D-827A-FDDB92154CC3}"/>
    <dgm:cxn modelId="{95384557-BD87-452E-9A78-6FE36E486825}" type="presOf" srcId="{271196A2-606D-437F-A453-686555E9E504}" destId="{5ED62101-5B1F-47C3-8931-3E8E0F61466D}" srcOrd="0" destOrd="1" presId="urn:microsoft.com/office/officeart/2005/8/layout/hList1"/>
    <dgm:cxn modelId="{A6D63F59-26E5-407B-A281-16AD043D0108}" srcId="{A946B2AA-1B38-4EFF-BDC1-DCD3540B7126}" destId="{7219FD53-7339-48BF-A4CF-6319E314FD0E}" srcOrd="2" destOrd="0" parTransId="{BF640A3C-EFBE-453B-B5F3-75EDC19F8589}" sibTransId="{AEFCD57C-459E-402A-A4AF-D0EB8D16F1B8}"/>
    <dgm:cxn modelId="{1D31AC7A-0E1A-4601-BC49-422C583A34CE}" srcId="{3AA22D6F-6059-4FD0-A168-7C92F69815EE}" destId="{A946B2AA-1B38-4EFF-BDC1-DCD3540B7126}" srcOrd="0" destOrd="0" parTransId="{67EE8D24-B274-49B7-8402-DFE25CBA1620}" sibTransId="{D65A0A27-C789-4299-9CF8-D3C0F758EB77}"/>
    <dgm:cxn modelId="{AC856087-A40F-4E26-ACF7-C16765572498}" type="presOf" srcId="{7D85DFF1-3CD2-408B-8C90-3FFC0892B90D}" destId="{4AF7E907-EECF-4BEC-B1F3-8436A7862047}" srcOrd="0" destOrd="0" presId="urn:microsoft.com/office/officeart/2005/8/layout/hList1"/>
    <dgm:cxn modelId="{A55DAB89-2427-4ADF-8B33-832AC4E91D05}" srcId="{695E44FB-262C-4A94-9D21-4C52721237FD}" destId="{B5510B2C-5A40-4CF4-92ED-7EB147965D57}" srcOrd="4" destOrd="0" parTransId="{82B23448-9FAA-45E5-9B26-6E1D16D42A35}" sibTransId="{074E714F-8C19-402C-B6F1-6E1988C63AB1}"/>
    <dgm:cxn modelId="{91D8528A-9253-4B53-9F72-AC69A86196CF}" type="presOf" srcId="{C02639C4-5F21-4AC4-856A-13188E85888A}" destId="{02F3D43B-A1EF-4DBD-A409-FF3D18421711}" srcOrd="0" destOrd="3" presId="urn:microsoft.com/office/officeart/2005/8/layout/hList1"/>
    <dgm:cxn modelId="{EDA4BA8D-C853-4AE6-A636-E2ECEEBAA549}" srcId="{695E44FB-262C-4A94-9D21-4C52721237FD}" destId="{DDDA5BB5-4885-4614-8356-864E3A868F80}" srcOrd="0" destOrd="0" parTransId="{D2016ECB-33DA-43FD-8626-CB4A36B0A890}" sibTransId="{7C35E8B3-A6A8-43FD-B232-5D4CD234B3BB}"/>
    <dgm:cxn modelId="{59D8438E-D1A2-4144-8E52-35C7977E0679}" srcId="{A946B2AA-1B38-4EFF-BDC1-DCD3540B7126}" destId="{271196A2-606D-437F-A453-686555E9E504}" srcOrd="1" destOrd="0" parTransId="{735BBF3F-14B3-44B6-BD9A-533A5A3D8ADA}" sibTransId="{F157B7D7-FC97-48EB-A4B7-3A3BB06DB615}"/>
    <dgm:cxn modelId="{C4C15E97-664E-4ED3-961E-6BE3B4F58E84}" srcId="{695E44FB-262C-4A94-9D21-4C52721237FD}" destId="{C3517C9E-BE41-4746-B167-49695E0F349D}" srcOrd="1" destOrd="0" parTransId="{C2F8AE43-E759-45D6-BD21-BB09C7C52977}" sibTransId="{C30F0375-3D99-447F-9D52-41C53E65DDDA}"/>
    <dgm:cxn modelId="{91068698-36B1-46E2-84B7-2B326B2CA7DE}" type="presOf" srcId="{F900970A-1981-41B9-84B8-16AE3F7F3633}" destId="{5ED62101-5B1F-47C3-8931-3E8E0F61466D}" srcOrd="0" destOrd="4" presId="urn:microsoft.com/office/officeart/2005/8/layout/hList1"/>
    <dgm:cxn modelId="{3067119F-9350-4ED3-8E8D-39838109176D}" srcId="{695E44FB-262C-4A94-9D21-4C52721237FD}" destId="{6C944FF4-05E0-451F-9514-4C5F2C98A852}" srcOrd="5" destOrd="0" parTransId="{DBA1D4D4-0F30-4769-88C0-9DDC7791E988}" sibTransId="{21E6FE75-1CF7-4862-AD99-E33F58C1CF59}"/>
    <dgm:cxn modelId="{C157B19F-6B1C-4C25-92D6-0FE2516A1B03}" type="presOf" srcId="{FA578BBC-64B4-44F2-96E3-AF5DE3ED1353}" destId="{5125D651-8C92-449D-BFC1-6C038A14F34E}" srcOrd="0" destOrd="2" presId="urn:microsoft.com/office/officeart/2005/8/layout/hList1"/>
    <dgm:cxn modelId="{8DFBCC9F-DC73-4D8A-AD57-775D11CB181B}" srcId="{7D85DFF1-3CD2-408B-8C90-3FFC0892B90D}" destId="{251A2DAD-D9AA-48D0-8819-BE7AB0DFDBAE}" srcOrd="1" destOrd="0" parTransId="{93D449DB-18E7-467E-9971-2B0A1A343E4D}" sibTransId="{16B3C8A1-95AF-46AB-8EEC-090A0D1955C1}"/>
    <dgm:cxn modelId="{A8E404AF-7D03-47BA-8F21-14A63C82105D}" type="presOf" srcId="{F8FB2D4B-4B2C-4F35-8D44-18F0D1AC116F}" destId="{5ED62101-5B1F-47C3-8931-3E8E0F61466D}" srcOrd="0" destOrd="6" presId="urn:microsoft.com/office/officeart/2005/8/layout/hList1"/>
    <dgm:cxn modelId="{A12A25B6-D7AE-4CBC-B2C9-DF556E954BB6}" srcId="{7D85DFF1-3CD2-408B-8C90-3FFC0892B90D}" destId="{DFA70676-A555-403E-8CFF-A0F2B6889C5F}" srcOrd="2" destOrd="0" parTransId="{7683547A-2E91-44D2-9380-BAA94DE966E8}" sibTransId="{B56256FE-9532-4BEF-AF39-2E0A8F8B5877}"/>
    <dgm:cxn modelId="{7ED7A1B7-572F-4CFF-9F54-255DC884C116}" srcId="{A946B2AA-1B38-4EFF-BDC1-DCD3540B7126}" destId="{DAA8254C-5F97-4D3A-AC64-3182EF4972EF}" srcOrd="3" destOrd="0" parTransId="{2E82B20E-7ACE-41C0-A59D-89F911C52E0E}" sibTransId="{93B39370-E40D-4713-992B-F4A9D1E17E10}"/>
    <dgm:cxn modelId="{CD5F03B9-F9B9-4D25-8EEF-CC9B7240F512}" type="presOf" srcId="{B5510B2C-5A40-4CF4-92ED-7EB147965D57}" destId="{5125D651-8C92-449D-BFC1-6C038A14F34E}" srcOrd="0" destOrd="4" presId="urn:microsoft.com/office/officeart/2005/8/layout/hList1"/>
    <dgm:cxn modelId="{82A881BC-2988-40D5-B213-126B4E34B865}" srcId="{7D85DFF1-3CD2-408B-8C90-3FFC0892B90D}" destId="{2ED72792-B4BD-4A00-B661-65F04E13B984}" srcOrd="0" destOrd="0" parTransId="{0FF07B31-4CA7-49BF-B73C-576D4D58E7D6}" sibTransId="{0159D4C5-2D7C-476F-91EC-F8D70C636754}"/>
    <dgm:cxn modelId="{FF2F49BE-983C-4DEF-896A-904D1721AB52}" srcId="{A946B2AA-1B38-4EFF-BDC1-DCD3540B7126}" destId="{87543C41-7406-4CDE-9979-069D2559145C}" srcOrd="0" destOrd="0" parTransId="{8E931E74-8A95-47BF-900F-CE53964D0BE0}" sibTransId="{89378C0F-57BD-4237-91AB-20E8691597C6}"/>
    <dgm:cxn modelId="{FC1EA7BF-6B3F-46E5-AA96-4DEAA60CFD1C}" type="presOf" srcId="{6C944FF4-05E0-451F-9514-4C5F2C98A852}" destId="{5125D651-8C92-449D-BFC1-6C038A14F34E}" srcOrd="0" destOrd="5" presId="urn:microsoft.com/office/officeart/2005/8/layout/hList1"/>
    <dgm:cxn modelId="{B026D6C1-E750-442E-8368-B964BE4258C8}" srcId="{695E44FB-262C-4A94-9D21-4C52721237FD}" destId="{F10ADF78-49C6-4CB9-8A46-2E539F20A3BA}" srcOrd="3" destOrd="0" parTransId="{5D4338A0-F9A8-4AE1-B1C9-605A100B905E}" sibTransId="{4116C13B-FF38-4BA7-BE47-C5B85FD4BB26}"/>
    <dgm:cxn modelId="{1BA032C6-55B6-4F48-813A-527995FCCCE4}" type="presOf" srcId="{695E44FB-262C-4A94-9D21-4C52721237FD}" destId="{A310C122-7CD3-4537-950C-BFF658E3E479}" srcOrd="0" destOrd="0" presId="urn:microsoft.com/office/officeart/2005/8/layout/hList1"/>
    <dgm:cxn modelId="{5DC778CA-B3CD-4041-88E1-632495F60E38}" type="presOf" srcId="{87543C41-7406-4CDE-9979-069D2559145C}" destId="{5ED62101-5B1F-47C3-8931-3E8E0F61466D}" srcOrd="0" destOrd="0" presId="urn:microsoft.com/office/officeart/2005/8/layout/hList1"/>
    <dgm:cxn modelId="{389A9CCD-4C8C-4F72-8A2B-6847C58CFBA8}" srcId="{695E44FB-262C-4A94-9D21-4C52721237FD}" destId="{8F65490D-5274-47E9-B075-FF4A9D736989}" srcOrd="6" destOrd="0" parTransId="{A040BB42-FB46-44D1-9980-F70B37DB24C9}" sibTransId="{EA195FE8-5266-4080-910F-F1A9B28B5626}"/>
    <dgm:cxn modelId="{F4264BD6-86E1-484D-88DE-43BC17383658}" type="presOf" srcId="{F10ADF78-49C6-4CB9-8A46-2E539F20A3BA}" destId="{5125D651-8C92-449D-BFC1-6C038A14F34E}" srcOrd="0" destOrd="3" presId="urn:microsoft.com/office/officeart/2005/8/layout/hList1"/>
    <dgm:cxn modelId="{859882DD-37F2-426E-8D9D-5828FA3A87DE}" type="presOf" srcId="{DDDA5BB5-4885-4614-8356-864E3A868F80}" destId="{5125D651-8C92-449D-BFC1-6C038A14F34E}" srcOrd="0" destOrd="0" presId="urn:microsoft.com/office/officeart/2005/8/layout/hList1"/>
    <dgm:cxn modelId="{97BAA5E7-8CF3-4B39-8559-A80AE190879F}" type="presOf" srcId="{251A2DAD-D9AA-48D0-8819-BE7AB0DFDBAE}" destId="{02F3D43B-A1EF-4DBD-A409-FF3D18421711}" srcOrd="0" destOrd="1" presId="urn:microsoft.com/office/officeart/2005/8/layout/hList1"/>
    <dgm:cxn modelId="{A3F4A9E8-D2C3-42F3-B465-5E7ABE9B91D1}" srcId="{695E44FB-262C-4A94-9D21-4C52721237FD}" destId="{FA578BBC-64B4-44F2-96E3-AF5DE3ED1353}" srcOrd="2" destOrd="0" parTransId="{7AB66890-AE11-497E-920C-0B004FF681CD}" sibTransId="{ECECC950-83BB-48B2-940D-A035BBBE0DD7}"/>
    <dgm:cxn modelId="{7D4099EC-B627-4CEF-B4DF-5329D4133F8F}" srcId="{7D85DFF1-3CD2-408B-8C90-3FFC0892B90D}" destId="{C02639C4-5F21-4AC4-856A-13188E85888A}" srcOrd="3" destOrd="0" parTransId="{6D47DB6B-B7A5-43B7-839C-85FEC42AC4B6}" sibTransId="{5BF2F70D-F05E-47D8-B2D6-7C51D8C4B435}"/>
    <dgm:cxn modelId="{7980201E-F8BD-4B1B-A1BD-388C0F765218}" type="presParOf" srcId="{023FD18A-C966-4F03-B783-546F0260DA35}" destId="{D2783F22-5D19-403B-A6C9-A15775AD3C25}" srcOrd="0" destOrd="0" presId="urn:microsoft.com/office/officeart/2005/8/layout/hList1"/>
    <dgm:cxn modelId="{181EB314-D4A9-4E95-89EC-A3F7F9940EB0}" type="presParOf" srcId="{D2783F22-5D19-403B-A6C9-A15775AD3C25}" destId="{19E85319-3F98-4D6F-8D17-4504C6D06CB7}" srcOrd="0" destOrd="0" presId="urn:microsoft.com/office/officeart/2005/8/layout/hList1"/>
    <dgm:cxn modelId="{9295E5BD-931A-4E27-9D93-37F8E9BD6F09}" type="presParOf" srcId="{D2783F22-5D19-403B-A6C9-A15775AD3C25}" destId="{5ED62101-5B1F-47C3-8931-3E8E0F61466D}" srcOrd="1" destOrd="0" presId="urn:microsoft.com/office/officeart/2005/8/layout/hList1"/>
    <dgm:cxn modelId="{149A0FA8-B479-491C-880C-F977101E8A8F}" type="presParOf" srcId="{023FD18A-C966-4F03-B783-546F0260DA35}" destId="{46E4B9DF-C874-4D5E-AA56-E2880314050E}" srcOrd="1" destOrd="0" presId="urn:microsoft.com/office/officeart/2005/8/layout/hList1"/>
    <dgm:cxn modelId="{171E0EF1-CDA8-4050-8CF9-645D30174F4C}" type="presParOf" srcId="{023FD18A-C966-4F03-B783-546F0260DA35}" destId="{21D04A3D-AAD9-4628-AA5B-ADC30E1BEF17}" srcOrd="2" destOrd="0" presId="urn:microsoft.com/office/officeart/2005/8/layout/hList1"/>
    <dgm:cxn modelId="{EFE1CC2C-A38C-4C0A-AAA7-3FFCE11D91BC}" type="presParOf" srcId="{21D04A3D-AAD9-4628-AA5B-ADC30E1BEF17}" destId="{A310C122-7CD3-4537-950C-BFF658E3E479}" srcOrd="0" destOrd="0" presId="urn:microsoft.com/office/officeart/2005/8/layout/hList1"/>
    <dgm:cxn modelId="{398AFD6D-E3F9-4C0E-B915-61BD2B79000E}" type="presParOf" srcId="{21D04A3D-AAD9-4628-AA5B-ADC30E1BEF17}" destId="{5125D651-8C92-449D-BFC1-6C038A14F34E}" srcOrd="1" destOrd="0" presId="urn:microsoft.com/office/officeart/2005/8/layout/hList1"/>
    <dgm:cxn modelId="{B23CE262-F3E9-496B-8FA5-EEE221FB409B}" type="presParOf" srcId="{023FD18A-C966-4F03-B783-546F0260DA35}" destId="{502D29B3-1213-4849-A42A-B12047598B2E}" srcOrd="3" destOrd="0" presId="urn:microsoft.com/office/officeart/2005/8/layout/hList1"/>
    <dgm:cxn modelId="{D3CB585B-27B0-47B9-9F77-C1705B446A3E}" type="presParOf" srcId="{023FD18A-C966-4F03-B783-546F0260DA35}" destId="{F8D7AB39-50F5-4DE8-A361-FCD8D9B74CEB}" srcOrd="4" destOrd="0" presId="urn:microsoft.com/office/officeart/2005/8/layout/hList1"/>
    <dgm:cxn modelId="{71654984-E9B7-45A7-9340-1E81BD23562C}" type="presParOf" srcId="{F8D7AB39-50F5-4DE8-A361-FCD8D9B74CEB}" destId="{4AF7E907-EECF-4BEC-B1F3-8436A7862047}" srcOrd="0" destOrd="0" presId="urn:microsoft.com/office/officeart/2005/8/layout/hList1"/>
    <dgm:cxn modelId="{D793A0BB-0FD0-4487-BC5F-98901C3B3220}" type="presParOf" srcId="{F8D7AB39-50F5-4DE8-A361-FCD8D9B74CEB}" destId="{02F3D43B-A1EF-4DBD-A409-FF3D1842171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85319-3F98-4D6F-8D17-4504C6D06CB7}">
      <dsp:nvSpPr>
        <dsp:cNvPr id="0" name=""/>
        <dsp:cNvSpPr/>
      </dsp:nvSpPr>
      <dsp:spPr>
        <a:xfrm>
          <a:off x="2999" y="2410864"/>
          <a:ext cx="2924616" cy="460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Gill Sans MT" panose="020B0502020104020203"/>
            </a:rPr>
            <a:t>Priority 1 (44)</a:t>
          </a:r>
          <a:endParaRPr lang="en-US" sz="1600" kern="1200" dirty="0"/>
        </a:p>
      </dsp:txBody>
      <dsp:txXfrm>
        <a:off x="2999" y="2410864"/>
        <a:ext cx="2924616" cy="460800"/>
      </dsp:txXfrm>
    </dsp:sp>
    <dsp:sp modelId="{5ED62101-5B1F-47C3-8931-3E8E0F61466D}">
      <dsp:nvSpPr>
        <dsp:cNvPr id="0" name=""/>
        <dsp:cNvSpPr/>
      </dsp:nvSpPr>
      <dsp:spPr>
        <a:xfrm>
          <a:off x="2999" y="2846496"/>
          <a:ext cx="2924616" cy="35136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120000"/>
            </a:lnSpc>
            <a:spcBef>
              <a:spcPct val="0"/>
            </a:spcBef>
            <a:spcAft>
              <a:spcPct val="15000"/>
            </a:spcAft>
            <a:buChar char="•"/>
          </a:pPr>
          <a:r>
            <a:rPr lang="en-US" sz="1600" kern="1200" dirty="0"/>
            <a:t>Primarily Bermuda fields</a:t>
          </a:r>
        </a:p>
        <a:p>
          <a:pPr marL="171450" lvl="1" indent="-171450" algn="l" defTabSz="711200" rtl="0">
            <a:lnSpc>
              <a:spcPct val="120000"/>
            </a:lnSpc>
            <a:spcBef>
              <a:spcPct val="0"/>
            </a:spcBef>
            <a:spcAft>
              <a:spcPct val="15000"/>
            </a:spcAft>
            <a:buChar char="•"/>
          </a:pPr>
          <a:r>
            <a:rPr lang="en-US" sz="1600" kern="1200" dirty="0">
              <a:latin typeface="Gill Sans MT" panose="020B0502020104020203"/>
            </a:rPr>
            <a:t>Always game fields</a:t>
          </a:r>
        </a:p>
        <a:p>
          <a:pPr marL="171450" lvl="1" indent="-171450" algn="l" defTabSz="711200">
            <a:lnSpc>
              <a:spcPct val="120000"/>
            </a:lnSpc>
            <a:spcBef>
              <a:spcPct val="0"/>
            </a:spcBef>
            <a:spcAft>
              <a:spcPct val="15000"/>
            </a:spcAft>
            <a:buChar char="•"/>
          </a:pPr>
          <a:r>
            <a:rPr lang="en-US" sz="1600" kern="1200" dirty="0"/>
            <a:t>Irrigated</a:t>
          </a:r>
        </a:p>
        <a:p>
          <a:pPr marL="171450" lvl="1" indent="-171450" algn="l" defTabSz="711200">
            <a:lnSpc>
              <a:spcPct val="120000"/>
            </a:lnSpc>
            <a:spcBef>
              <a:spcPct val="0"/>
            </a:spcBef>
            <a:spcAft>
              <a:spcPct val="15000"/>
            </a:spcAft>
            <a:buChar char="•"/>
          </a:pPr>
          <a:r>
            <a:rPr lang="en-US" sz="1600" kern="1200" dirty="0"/>
            <a:t>Primarily lit</a:t>
          </a:r>
        </a:p>
        <a:p>
          <a:pPr marL="171450" lvl="1" indent="-171450" algn="l" defTabSz="711200">
            <a:lnSpc>
              <a:spcPct val="120000"/>
            </a:lnSpc>
            <a:spcBef>
              <a:spcPct val="0"/>
            </a:spcBef>
            <a:spcAft>
              <a:spcPct val="15000"/>
            </a:spcAft>
            <a:buChar char="•"/>
          </a:pPr>
          <a:r>
            <a:rPr lang="en-US" sz="1600" kern="1200" dirty="0"/>
            <a:t>More amenities (restrooms, parking, bleachers, dug-outs, batting cages and bullpen)</a:t>
          </a:r>
        </a:p>
        <a:p>
          <a:pPr marL="171450" lvl="1" indent="-171450" algn="l" defTabSz="711200">
            <a:lnSpc>
              <a:spcPct val="120000"/>
            </a:lnSpc>
            <a:spcBef>
              <a:spcPct val="0"/>
            </a:spcBef>
            <a:spcAft>
              <a:spcPct val="15000"/>
            </a:spcAft>
            <a:buChar char="•"/>
          </a:pPr>
          <a:r>
            <a:rPr lang="en-US" sz="1600" kern="1200" dirty="0"/>
            <a:t>Full nutrient management </a:t>
          </a:r>
        </a:p>
        <a:p>
          <a:pPr marL="171450" lvl="1" indent="-171450" algn="l" defTabSz="711200">
            <a:lnSpc>
              <a:spcPct val="120000"/>
            </a:lnSpc>
            <a:spcBef>
              <a:spcPct val="0"/>
            </a:spcBef>
            <a:spcAft>
              <a:spcPct val="15000"/>
            </a:spcAft>
            <a:buChar char="•"/>
          </a:pPr>
          <a:r>
            <a:rPr lang="en-US" sz="1600" kern="1200" dirty="0"/>
            <a:t>Topdressing</a:t>
          </a:r>
        </a:p>
        <a:p>
          <a:pPr marL="171450" lvl="1" indent="-171450" algn="l" defTabSz="711200" rtl="0">
            <a:lnSpc>
              <a:spcPct val="90000"/>
            </a:lnSpc>
            <a:spcBef>
              <a:spcPct val="0"/>
            </a:spcBef>
            <a:spcAft>
              <a:spcPct val="15000"/>
            </a:spcAft>
            <a:buChar char="•"/>
          </a:pPr>
          <a:r>
            <a:rPr lang="en-US" sz="1600" kern="1200" dirty="0">
              <a:latin typeface="Gill Sans MT" panose="020B0502020104020203"/>
            </a:rPr>
            <a:t>Frequent mowing</a:t>
          </a:r>
          <a:endParaRPr lang="en-US" sz="1600" kern="1200" dirty="0"/>
        </a:p>
      </dsp:txBody>
      <dsp:txXfrm>
        <a:off x="2999" y="2846496"/>
        <a:ext cx="2924616" cy="3513600"/>
      </dsp:txXfrm>
    </dsp:sp>
    <dsp:sp modelId="{A310C122-7CD3-4537-950C-BFF658E3E479}">
      <dsp:nvSpPr>
        <dsp:cNvPr id="0" name=""/>
        <dsp:cNvSpPr/>
      </dsp:nvSpPr>
      <dsp:spPr>
        <a:xfrm>
          <a:off x="3337061" y="2385696"/>
          <a:ext cx="2924616" cy="460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Gill Sans MT" panose="020B0502020104020203"/>
            </a:rPr>
            <a:t> Priority 2 (36)</a:t>
          </a:r>
          <a:endParaRPr lang="en-US" sz="1600" kern="1200" dirty="0"/>
        </a:p>
      </dsp:txBody>
      <dsp:txXfrm>
        <a:off x="3337061" y="2385696"/>
        <a:ext cx="2924616" cy="460800"/>
      </dsp:txXfrm>
    </dsp:sp>
    <dsp:sp modelId="{5125D651-8C92-449D-BFC1-6C038A14F34E}">
      <dsp:nvSpPr>
        <dsp:cNvPr id="0" name=""/>
        <dsp:cNvSpPr/>
      </dsp:nvSpPr>
      <dsp:spPr>
        <a:xfrm>
          <a:off x="3337061" y="2846496"/>
          <a:ext cx="2924616" cy="35136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120000"/>
            </a:lnSpc>
            <a:spcBef>
              <a:spcPct val="0"/>
            </a:spcBef>
            <a:spcAft>
              <a:spcPct val="15000"/>
            </a:spcAft>
            <a:buChar char="•"/>
          </a:pPr>
          <a:r>
            <a:rPr lang="en-US" sz="1600" kern="1200" dirty="0"/>
            <a:t>Mostly cool season fields</a:t>
          </a:r>
        </a:p>
        <a:p>
          <a:pPr marL="171450" lvl="1" indent="-171450" algn="l" defTabSz="711200">
            <a:lnSpc>
              <a:spcPct val="120000"/>
            </a:lnSpc>
            <a:spcBef>
              <a:spcPct val="0"/>
            </a:spcBef>
            <a:spcAft>
              <a:spcPct val="15000"/>
            </a:spcAft>
            <a:buChar char="•"/>
          </a:pPr>
          <a:r>
            <a:rPr lang="en-US" sz="1600" kern="1200" dirty="0"/>
            <a:t>Rarely irrigated</a:t>
          </a:r>
        </a:p>
        <a:p>
          <a:pPr marL="171450" lvl="1" indent="-171450" algn="l" defTabSz="711200">
            <a:lnSpc>
              <a:spcPct val="120000"/>
            </a:lnSpc>
            <a:spcBef>
              <a:spcPct val="0"/>
            </a:spcBef>
            <a:spcAft>
              <a:spcPct val="15000"/>
            </a:spcAft>
            <a:buChar char="•"/>
          </a:pPr>
          <a:r>
            <a:rPr lang="en-US" sz="1600" kern="1200" dirty="0"/>
            <a:t>No lighting</a:t>
          </a:r>
        </a:p>
        <a:p>
          <a:pPr marL="171450" lvl="1" indent="-171450" algn="l" defTabSz="711200">
            <a:lnSpc>
              <a:spcPct val="120000"/>
            </a:lnSpc>
            <a:spcBef>
              <a:spcPct val="0"/>
            </a:spcBef>
            <a:spcAft>
              <a:spcPct val="15000"/>
            </a:spcAft>
            <a:buChar char="•"/>
          </a:pPr>
          <a:r>
            <a:rPr lang="en-US" sz="1600" kern="1200" dirty="0"/>
            <a:t>Few amenities</a:t>
          </a:r>
        </a:p>
        <a:p>
          <a:pPr marL="171450" lvl="1" indent="-171450" algn="l" defTabSz="711200">
            <a:lnSpc>
              <a:spcPct val="120000"/>
            </a:lnSpc>
            <a:spcBef>
              <a:spcPct val="0"/>
            </a:spcBef>
            <a:spcAft>
              <a:spcPct val="15000"/>
            </a:spcAft>
            <a:buChar char="•"/>
          </a:pPr>
          <a:r>
            <a:rPr lang="en-US" sz="1600" kern="1200" dirty="0"/>
            <a:t>Less frequent maintenance </a:t>
          </a:r>
        </a:p>
        <a:p>
          <a:pPr marL="171450" lvl="1" indent="-171450" algn="l" defTabSz="711200" rtl="0">
            <a:lnSpc>
              <a:spcPct val="120000"/>
            </a:lnSpc>
            <a:spcBef>
              <a:spcPct val="0"/>
            </a:spcBef>
            <a:spcAft>
              <a:spcPct val="15000"/>
            </a:spcAft>
            <a:buChar char="•"/>
          </a:pPr>
          <a:r>
            <a:rPr lang="en-US" sz="1600" kern="1200" dirty="0">
              <a:latin typeface="Gill Sans MT" panose="020B0502020104020203"/>
            </a:rPr>
            <a:t>Usually associated with elementary schools</a:t>
          </a:r>
        </a:p>
        <a:p>
          <a:pPr marL="171450" lvl="1" indent="-171450" algn="l" defTabSz="711200" rtl="0">
            <a:lnSpc>
              <a:spcPct val="120000"/>
            </a:lnSpc>
            <a:spcBef>
              <a:spcPct val="0"/>
            </a:spcBef>
            <a:spcAft>
              <a:spcPct val="15000"/>
            </a:spcAft>
            <a:buChar char="•"/>
          </a:pPr>
          <a:r>
            <a:rPr lang="en-US" sz="1600" kern="1200" dirty="0">
              <a:latin typeface="Gill Sans MT" panose="020B0502020104020203"/>
            </a:rPr>
            <a:t>Harder to keep in prime condition due to PE, recess &amp; practices using same space</a:t>
          </a:r>
        </a:p>
      </dsp:txBody>
      <dsp:txXfrm>
        <a:off x="3337061" y="2846496"/>
        <a:ext cx="2924616" cy="3513600"/>
      </dsp:txXfrm>
    </dsp:sp>
    <dsp:sp modelId="{4AF7E907-EECF-4BEC-B1F3-8436A7862047}">
      <dsp:nvSpPr>
        <dsp:cNvPr id="0" name=""/>
        <dsp:cNvSpPr/>
      </dsp:nvSpPr>
      <dsp:spPr>
        <a:xfrm>
          <a:off x="6671124" y="2385696"/>
          <a:ext cx="2924616" cy="460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Gill Sans MT" panose="020B0502020104020203"/>
            </a:rPr>
            <a:t> Priority 3 (12)</a:t>
          </a:r>
          <a:endParaRPr lang="en-US" sz="1600" kern="1200" dirty="0"/>
        </a:p>
      </dsp:txBody>
      <dsp:txXfrm>
        <a:off x="6671124" y="2385696"/>
        <a:ext cx="2924616" cy="460800"/>
      </dsp:txXfrm>
    </dsp:sp>
    <dsp:sp modelId="{02F3D43B-A1EF-4DBD-A409-FF3D18421711}">
      <dsp:nvSpPr>
        <dsp:cNvPr id="0" name=""/>
        <dsp:cNvSpPr/>
      </dsp:nvSpPr>
      <dsp:spPr>
        <a:xfrm>
          <a:off x="6671124" y="2846496"/>
          <a:ext cx="2924616" cy="35136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120000"/>
            </a:lnSpc>
            <a:spcBef>
              <a:spcPct val="0"/>
            </a:spcBef>
            <a:spcAft>
              <a:spcPct val="15000"/>
            </a:spcAft>
            <a:buChar char="•"/>
          </a:pPr>
          <a:r>
            <a:rPr lang="en-US" sz="1600" kern="1200" dirty="0"/>
            <a:t>Open grass space</a:t>
          </a:r>
        </a:p>
        <a:p>
          <a:pPr marL="171450" lvl="1" indent="-171450" algn="l" defTabSz="711200">
            <a:lnSpc>
              <a:spcPct val="120000"/>
            </a:lnSpc>
            <a:spcBef>
              <a:spcPct val="0"/>
            </a:spcBef>
            <a:spcAft>
              <a:spcPct val="15000"/>
            </a:spcAft>
            <a:buChar char="•"/>
          </a:pPr>
          <a:r>
            <a:rPr lang="en-US" sz="1600" kern="1200" dirty="0"/>
            <a:t>Rarely maintained</a:t>
          </a:r>
        </a:p>
        <a:p>
          <a:pPr marL="171450" lvl="1" indent="-171450" algn="l" defTabSz="711200">
            <a:lnSpc>
              <a:spcPct val="120000"/>
            </a:lnSpc>
            <a:spcBef>
              <a:spcPct val="0"/>
            </a:spcBef>
            <a:spcAft>
              <a:spcPct val="15000"/>
            </a:spcAft>
            <a:buChar char="•"/>
          </a:pPr>
          <a:r>
            <a:rPr lang="en-US" sz="1600" kern="1200" dirty="0"/>
            <a:t>Alternate practice location</a:t>
          </a:r>
        </a:p>
        <a:p>
          <a:pPr marL="171450" lvl="1" indent="-171450" algn="l" defTabSz="711200" rtl="0">
            <a:lnSpc>
              <a:spcPct val="120000"/>
            </a:lnSpc>
            <a:spcBef>
              <a:spcPct val="0"/>
            </a:spcBef>
            <a:spcAft>
              <a:spcPct val="15000"/>
            </a:spcAft>
            <a:buChar char="•"/>
          </a:pPr>
          <a:r>
            <a:rPr lang="en-US" sz="1600" kern="1200" dirty="0">
              <a:latin typeface="Gill Sans MT" panose="020B0502020104020203"/>
            </a:rPr>
            <a:t>Are listed as field space but not included in the 96 field count</a:t>
          </a:r>
        </a:p>
      </dsp:txBody>
      <dsp:txXfrm>
        <a:off x="6671124" y="2846496"/>
        <a:ext cx="2924616" cy="35136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3CD64-EBE3-4B96-BDC8-BB84BE6C12F7}"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5D6E9-A145-47BE-80E3-B6B24B88F62D}" type="slidenum">
              <a:rPr lang="en-US" smtClean="0"/>
              <a:t>‹#›</a:t>
            </a:fld>
            <a:endParaRPr lang="en-US"/>
          </a:p>
        </p:txBody>
      </p:sp>
    </p:spTree>
    <p:extLst>
      <p:ext uri="{BB962C8B-B14F-4D97-AF65-F5344CB8AC3E}">
        <p14:creationId xmlns:p14="http://schemas.microsoft.com/office/powerpoint/2010/main" val="3574799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1</a:t>
            </a:fld>
            <a:endParaRPr lang="en-US"/>
          </a:p>
        </p:txBody>
      </p:sp>
    </p:spTree>
    <p:extLst>
      <p:ext uri="{BB962C8B-B14F-4D97-AF65-F5344CB8AC3E}">
        <p14:creationId xmlns:p14="http://schemas.microsoft.com/office/powerpoint/2010/main" val="4166559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cs typeface="Calibri"/>
              </a:rPr>
              <a:t>In this option,</a:t>
            </a:r>
            <a:r>
              <a:rPr lang="en-US">
                <a:cs typeface="Calibri"/>
              </a:rPr>
              <a:t> funding for two additional FTEs, vehicle and equipment costs will support creation of a new Synthetic Field Maintenance Team.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E6A500-5040-4957-96DF-249D1D0B459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0957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cs typeface="Calibri"/>
              </a:rPr>
              <a:t>Bears repeating that AFM currently has 8 FTEs and in non-COVID years, 2 temps, responsible for 96 fields include 13 of the 16 synthetic fields.</a:t>
            </a:r>
            <a:endParaRPr lang="en-US"/>
          </a:p>
          <a:p>
            <a:pPr marL="285750" indent="-285750">
              <a:buFont typeface="Arial"/>
              <a:buChar char="•"/>
            </a:pPr>
            <a:endParaRPr lang="en-US">
              <a:cs typeface="Calibri"/>
            </a:endParaRPr>
          </a:p>
          <a:p>
            <a:pPr marL="285750" indent="-285750">
              <a:buFont typeface="Arial"/>
              <a:buChar char="•"/>
            </a:pPr>
            <a:r>
              <a:rPr lang="en-US">
                <a:cs typeface="Calibri"/>
              </a:rPr>
              <a:t>This new Synthetic Team will enable us to increase the frequency of our general maintenance, including regular sweeping for example that is critical on fields like Williamsburg, Gunston and Highlands that collect a fair amount of debris on a regular basis.</a:t>
            </a:r>
            <a:endParaRPr lang="en-US"/>
          </a:p>
          <a:p>
            <a:pPr marL="285750" indent="-285750">
              <a:buFont typeface="Arial"/>
              <a:buChar char="•"/>
            </a:pPr>
            <a:endParaRPr lang="en-US">
              <a:cs typeface="Calibri"/>
            </a:endParaRPr>
          </a:p>
          <a:p>
            <a:pPr marL="285750" indent="-285750">
              <a:buFont typeface="Arial"/>
              <a:buChar char="•"/>
            </a:pPr>
            <a:r>
              <a:rPr lang="en-US">
                <a:cs typeface="Calibri"/>
              </a:rPr>
              <a:t>When the Team is not working on the synthetic fields they can assist the crew will increased grass turf maintenance.  </a:t>
            </a:r>
          </a:p>
          <a:p>
            <a:pPr marL="285750" indent="-285750">
              <a:buFont typeface="Arial"/>
              <a:buChar char="•"/>
            </a:pPr>
            <a:endParaRPr lang="en-US">
              <a:cs typeface="Calibri"/>
            </a:endParaRPr>
          </a:p>
          <a:p>
            <a:pPr marL="285750" indent="-285750">
              <a:buFont typeface="Arial"/>
              <a:buChar char="•"/>
            </a:pPr>
            <a:r>
              <a:rPr lang="en-US">
                <a:cs typeface="Calibri"/>
              </a:rPr>
              <a:t>In addition, having two additional FTEs will reduce the demand on existing staff and free them up to focus more on grass turf maintenance on both diamond and rectangle fields.  With the end result being that the overall quality of  our priority 2 fields will increase over 2-3 years.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E6A500-5040-4957-96DF-249D1D0B459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2463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If we implement option 1a, then a possible next step would be to begin converting priority 2 fields to priority 1's.  </a:t>
            </a:r>
            <a:endParaRPr lang="en-US">
              <a:cs typeface="Calibri"/>
            </a:endParaRPr>
          </a:p>
          <a:p>
            <a:endParaRPr lang="en-US" dirty="0">
              <a:cs typeface="Calibri"/>
            </a:endParaRPr>
          </a:p>
          <a:p>
            <a:r>
              <a:rPr lang="en-US" dirty="0">
                <a:cs typeface="Calibri"/>
              </a:rPr>
              <a:t>As you convert fields, like for example Gunston or Madison Manor, you gain increased play time and increased quality.</a:t>
            </a:r>
          </a:p>
          <a:p>
            <a:endParaRPr lang="en-US" dirty="0">
              <a:cs typeface="Calibri"/>
            </a:endParaRPr>
          </a:p>
          <a:p>
            <a:r>
              <a:rPr lang="en-US" dirty="0">
                <a:cs typeface="Calibri"/>
              </a:rPr>
              <a:t>Of course, there is an upfront one time capital investment to do this which will run, without amenities, approximately $130,000 to $160,000 depending on field size, condition and other factors.</a:t>
            </a:r>
          </a:p>
          <a:p>
            <a:endParaRPr lang="en-US" dirty="0">
              <a:cs typeface="Calibri"/>
            </a:endParaRPr>
          </a:p>
          <a:p>
            <a:r>
              <a:rPr lang="en-US" dirty="0">
                <a:cs typeface="Calibri"/>
              </a:rPr>
              <a:t>After the initial investment there is an ongoing maintenance cost associated with keeping the field in priority 1 condition which runs about $11,000 per year on average. This cost obviously changes with field size and type.</a:t>
            </a:r>
          </a:p>
        </p:txBody>
      </p:sp>
      <p:sp>
        <p:nvSpPr>
          <p:cNvPr id="4" name="Slide Number Placeholder 3"/>
          <p:cNvSpPr>
            <a:spLocks noGrp="1"/>
          </p:cNvSpPr>
          <p:nvPr>
            <p:ph type="sldNum" sz="quarter" idx="5"/>
          </p:nvPr>
        </p:nvSpPr>
        <p:spPr/>
        <p:txBody>
          <a:bodyPr/>
          <a:lstStyle/>
          <a:p>
            <a:fld id="{50D5D6E9-A145-47BE-80E3-B6B24B88F62D}" type="slidenum">
              <a:rPr lang="en-US" smtClean="0"/>
              <a:t>15</a:t>
            </a:fld>
            <a:endParaRPr lang="en-US"/>
          </a:p>
        </p:txBody>
      </p:sp>
    </p:spTree>
    <p:extLst>
      <p:ext uri="{BB962C8B-B14F-4D97-AF65-F5344CB8AC3E}">
        <p14:creationId xmlns:p14="http://schemas.microsoft.com/office/powerpoint/2010/main" val="3877471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17</a:t>
            </a:fld>
            <a:endParaRPr lang="en-US"/>
          </a:p>
        </p:txBody>
      </p:sp>
    </p:spTree>
    <p:extLst>
      <p:ext uri="{BB962C8B-B14F-4D97-AF65-F5344CB8AC3E}">
        <p14:creationId xmlns:p14="http://schemas.microsoft.com/office/powerpoint/2010/main" val="703643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cs typeface="Calibri"/>
              </a:rPr>
              <a:t>Contractor would be responsible for all 13 fields currently managed by AFM</a:t>
            </a:r>
          </a:p>
          <a:p>
            <a:pPr marL="285750" indent="-285750">
              <a:buFont typeface="Arial"/>
              <a:buChar char="•"/>
            </a:pPr>
            <a:r>
              <a:rPr lang="en-US">
                <a:cs typeface="Calibri"/>
              </a:rPr>
              <a:t>Contract compliance officer would take on role of managing this new contract as well as existing AFM contracts, which will be a higher level of scrutiny to the work.  </a:t>
            </a:r>
          </a:p>
          <a:p>
            <a:pPr marL="285750" indent="-285750">
              <a:buFont typeface="Arial"/>
              <a:buChar char="•"/>
            </a:pPr>
            <a:r>
              <a:rPr lang="en-US">
                <a:cs typeface="Calibri"/>
              </a:rPr>
              <a:t>This is particularly important work because poor management of our irrigation system can lead significant down time in our fields.  In terms of mowing, we are regularly working out issues with contractor because they may mow too high, leave clumps of grass behind, skip areas after inclement weather all of which impacts player performance.  </a:t>
            </a:r>
          </a:p>
          <a:p>
            <a:pPr marL="285750" indent="-285750">
              <a:buFont typeface="Arial"/>
              <a:buChar char="•"/>
            </a:pPr>
            <a:r>
              <a:rPr lang="en-US">
                <a:cs typeface="Calibri"/>
              </a:rPr>
              <a:t>When the </a:t>
            </a:r>
            <a:r>
              <a:rPr lang="en-US" dirty="0">
                <a:cs typeface="Calibri"/>
              </a:rPr>
              <a:t>contract compliance officer </a:t>
            </a:r>
            <a:r>
              <a:rPr lang="en-US">
                <a:cs typeface="Calibri"/>
              </a:rPr>
              <a:t>is not managing contracts they are able to assist with routine field </a:t>
            </a:r>
            <a:r>
              <a:rPr lang="en-US" dirty="0">
                <a:cs typeface="Calibri"/>
              </a:rPr>
              <a:t>grass turf maintenance such as field lining on our priority 2s, grooming , cleaning and pressure washing of priority 1 and 2 diamonds</a:t>
            </a:r>
            <a:r>
              <a:rPr lang="en-US">
                <a:cs typeface="Calibri"/>
              </a:rPr>
              <a: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E6A500-5040-4957-96DF-249D1D0B459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5014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20</a:t>
            </a:fld>
            <a:endParaRPr lang="en-US"/>
          </a:p>
        </p:txBody>
      </p:sp>
    </p:spTree>
    <p:extLst>
      <p:ext uri="{BB962C8B-B14F-4D97-AF65-F5344CB8AC3E}">
        <p14:creationId xmlns:p14="http://schemas.microsoft.com/office/powerpoint/2010/main" val="4110458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22</a:t>
            </a:fld>
            <a:endParaRPr lang="en-US"/>
          </a:p>
        </p:txBody>
      </p:sp>
    </p:spTree>
    <p:extLst>
      <p:ext uri="{BB962C8B-B14F-4D97-AF65-F5344CB8AC3E}">
        <p14:creationId xmlns:p14="http://schemas.microsoft.com/office/powerpoint/2010/main" val="4106131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29</a:t>
            </a:fld>
            <a:endParaRPr lang="en-US"/>
          </a:p>
        </p:txBody>
      </p:sp>
    </p:spTree>
    <p:extLst>
      <p:ext uri="{BB962C8B-B14F-4D97-AF65-F5344CB8AC3E}">
        <p14:creationId xmlns:p14="http://schemas.microsoft.com/office/powerpoint/2010/main" val="453666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30</a:t>
            </a:fld>
            <a:endParaRPr lang="en-US"/>
          </a:p>
        </p:txBody>
      </p:sp>
    </p:spTree>
    <p:extLst>
      <p:ext uri="{BB962C8B-B14F-4D97-AF65-F5344CB8AC3E}">
        <p14:creationId xmlns:p14="http://schemas.microsoft.com/office/powerpoint/2010/main" val="238959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2</a:t>
            </a:fld>
            <a:endParaRPr lang="en-US"/>
          </a:p>
        </p:txBody>
      </p:sp>
    </p:spTree>
    <p:extLst>
      <p:ext uri="{BB962C8B-B14F-4D97-AF65-F5344CB8AC3E}">
        <p14:creationId xmlns:p14="http://schemas.microsoft.com/office/powerpoint/2010/main" val="417185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3</a:t>
            </a:fld>
            <a:endParaRPr lang="en-US"/>
          </a:p>
        </p:txBody>
      </p:sp>
    </p:spTree>
    <p:extLst>
      <p:ext uri="{BB962C8B-B14F-4D97-AF65-F5344CB8AC3E}">
        <p14:creationId xmlns:p14="http://schemas.microsoft.com/office/powerpoint/2010/main" val="1065920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4</a:t>
            </a:fld>
            <a:endParaRPr lang="en-US"/>
          </a:p>
        </p:txBody>
      </p:sp>
    </p:spTree>
    <p:extLst>
      <p:ext uri="{BB962C8B-B14F-4D97-AF65-F5344CB8AC3E}">
        <p14:creationId xmlns:p14="http://schemas.microsoft.com/office/powerpoint/2010/main" val="39298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5</a:t>
            </a:fld>
            <a:endParaRPr lang="en-US"/>
          </a:p>
        </p:txBody>
      </p:sp>
    </p:spTree>
    <p:extLst>
      <p:ext uri="{BB962C8B-B14F-4D97-AF65-F5344CB8AC3E}">
        <p14:creationId xmlns:p14="http://schemas.microsoft.com/office/powerpoint/2010/main" val="299458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6</a:t>
            </a:fld>
            <a:endParaRPr lang="en-US"/>
          </a:p>
        </p:txBody>
      </p:sp>
    </p:spTree>
    <p:extLst>
      <p:ext uri="{BB962C8B-B14F-4D97-AF65-F5344CB8AC3E}">
        <p14:creationId xmlns:p14="http://schemas.microsoft.com/office/powerpoint/2010/main" val="429542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PETE LUSK INSERT NOTES</a:t>
            </a:r>
          </a:p>
        </p:txBody>
      </p:sp>
      <p:sp>
        <p:nvSpPr>
          <p:cNvPr id="4" name="Slide Number Placeholder 3"/>
          <p:cNvSpPr>
            <a:spLocks noGrp="1"/>
          </p:cNvSpPr>
          <p:nvPr>
            <p:ph type="sldNum" sz="quarter" idx="5"/>
          </p:nvPr>
        </p:nvSpPr>
        <p:spPr/>
        <p:txBody>
          <a:bodyPr/>
          <a:lstStyle/>
          <a:p>
            <a:fld id="{50D5D6E9-A145-47BE-80E3-B6B24B88F62D}" type="slidenum">
              <a:rPr lang="en-US" smtClean="0"/>
              <a:t>9</a:t>
            </a:fld>
            <a:endParaRPr lang="en-US"/>
          </a:p>
        </p:txBody>
      </p:sp>
    </p:spTree>
    <p:extLst>
      <p:ext uri="{BB962C8B-B14F-4D97-AF65-F5344CB8AC3E}">
        <p14:creationId xmlns:p14="http://schemas.microsoft.com/office/powerpoint/2010/main" val="1116615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5D6E9-A145-47BE-80E3-B6B24B88F62D}" type="slidenum">
              <a:rPr lang="en-US" smtClean="0"/>
              <a:t>10</a:t>
            </a:fld>
            <a:endParaRPr lang="en-US"/>
          </a:p>
        </p:txBody>
      </p:sp>
    </p:spTree>
    <p:extLst>
      <p:ext uri="{BB962C8B-B14F-4D97-AF65-F5344CB8AC3E}">
        <p14:creationId xmlns:p14="http://schemas.microsoft.com/office/powerpoint/2010/main" val="2514688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(Primary, Secondary, Tertiary)</a:t>
            </a:r>
          </a:p>
          <a:p>
            <a:r>
              <a:rPr lang="en-US" dirty="0">
                <a:cs typeface="Calibri"/>
              </a:rPr>
              <a:t>44 Priority 1</a:t>
            </a:r>
          </a:p>
          <a:p>
            <a:r>
              <a:rPr lang="en-US" dirty="0">
                <a:cs typeface="Calibri"/>
              </a:rPr>
              <a:t>36 Priority 2</a:t>
            </a:r>
          </a:p>
          <a:p>
            <a:r>
              <a:rPr lang="en-US" dirty="0">
                <a:cs typeface="Calibri"/>
              </a:rPr>
              <a:t>12 Priority 3</a:t>
            </a:r>
          </a:p>
          <a:p>
            <a:r>
              <a:rPr lang="en-US" dirty="0">
                <a:cs typeface="Calibri"/>
              </a:rPr>
              <a:t>16 Synthetic (counted as priority 1)</a:t>
            </a:r>
          </a:p>
        </p:txBody>
      </p:sp>
      <p:sp>
        <p:nvSpPr>
          <p:cNvPr id="4" name="Slide Number Placeholder 3"/>
          <p:cNvSpPr>
            <a:spLocks noGrp="1"/>
          </p:cNvSpPr>
          <p:nvPr>
            <p:ph type="sldNum" sz="quarter" idx="5"/>
          </p:nvPr>
        </p:nvSpPr>
        <p:spPr/>
        <p:txBody>
          <a:bodyPr/>
          <a:lstStyle/>
          <a:p>
            <a:fld id="{50D5D6E9-A145-47BE-80E3-B6B24B88F62D}" type="slidenum">
              <a:rPr lang="en-US" smtClean="0"/>
              <a:t>11</a:t>
            </a:fld>
            <a:endParaRPr lang="en-US"/>
          </a:p>
        </p:txBody>
      </p:sp>
    </p:spTree>
    <p:extLst>
      <p:ext uri="{BB962C8B-B14F-4D97-AF65-F5344CB8AC3E}">
        <p14:creationId xmlns:p14="http://schemas.microsoft.com/office/powerpoint/2010/main" val="168530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D03321-CF03-44C4-898A-BFEEE0C631CB}" type="datetimeFigureOut">
              <a:rPr lang="en-US" smtClean="0"/>
              <a:t>1/14/2021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FC0530B-3296-4343-BFA5-C87BA8020EB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156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03321-CF03-44C4-898A-BFEEE0C631CB}"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795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03321-CF03-44C4-898A-BFEEE0C631CB}"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650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03321-CF03-44C4-898A-BFEEE0C631CB}"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993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03321-CF03-44C4-898A-BFEEE0C631CB}"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832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03321-CF03-44C4-898A-BFEEE0C631CB}"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530B-3296-4343-BFA5-C87BA8020EB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2256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D03321-CF03-44C4-898A-BFEEE0C631CB}"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0530B-3296-4343-BFA5-C87BA8020EB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927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D03321-CF03-44C4-898A-BFEEE0C631CB}"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0530B-3296-4343-BFA5-C87BA8020EB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425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03321-CF03-44C4-898A-BFEEE0C631CB}"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0530B-3296-4343-BFA5-C87BA8020EB8}" type="slidenum">
              <a:rPr lang="en-US" smtClean="0"/>
              <a:t>‹#›</a:t>
            </a:fld>
            <a:endParaRPr lang="en-US"/>
          </a:p>
        </p:txBody>
      </p:sp>
    </p:spTree>
    <p:extLst>
      <p:ext uri="{BB962C8B-B14F-4D97-AF65-F5344CB8AC3E}">
        <p14:creationId xmlns:p14="http://schemas.microsoft.com/office/powerpoint/2010/main" val="260068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03321-CF03-44C4-898A-BFEEE0C631CB}"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530B-3296-4343-BFA5-C87BA8020EB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1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D03321-CF03-44C4-898A-BFEEE0C631CB}" type="datetimeFigureOut">
              <a:rPr lang="en-US" smtClean="0"/>
              <a:t>1/14/2021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FC0530B-3296-4343-BFA5-C87BA8020EB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972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D03321-CF03-44C4-898A-BFEEE0C631CB}" type="datetimeFigureOut">
              <a:rPr lang="en-US" smtClean="0"/>
              <a:t>1/14/2021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FC0530B-3296-4343-BFA5-C87BA8020EB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714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4D72-5390-45C2-85DA-7BDDF353D09B}"/>
              </a:ext>
            </a:extLst>
          </p:cNvPr>
          <p:cNvSpPr>
            <a:spLocks noGrp="1"/>
          </p:cNvSpPr>
          <p:nvPr>
            <p:ph type="ctrTitle"/>
          </p:nvPr>
        </p:nvSpPr>
        <p:spPr>
          <a:xfrm>
            <a:off x="463083" y="166194"/>
            <a:ext cx="6708882" cy="3151031"/>
          </a:xfrm>
        </p:spPr>
        <p:txBody>
          <a:bodyPr/>
          <a:lstStyle/>
          <a:p>
            <a:r>
              <a:rPr lang="en-US" dirty="0"/>
              <a:t>Field Fund Working Group</a:t>
            </a:r>
          </a:p>
        </p:txBody>
      </p:sp>
      <p:sp>
        <p:nvSpPr>
          <p:cNvPr id="3" name="Subtitle 2">
            <a:extLst>
              <a:ext uri="{FF2B5EF4-FFF2-40B4-BE49-F238E27FC236}">
                <a16:creationId xmlns:a16="http://schemas.microsoft.com/office/drawing/2014/main" id="{6BBF4F16-BE6D-41B2-9B46-2A3947C7B700}"/>
              </a:ext>
            </a:extLst>
          </p:cNvPr>
          <p:cNvSpPr>
            <a:spLocks noGrp="1"/>
          </p:cNvSpPr>
          <p:nvPr>
            <p:ph type="subTitle" idx="1"/>
          </p:nvPr>
        </p:nvSpPr>
        <p:spPr>
          <a:xfrm>
            <a:off x="3277177" y="3926034"/>
            <a:ext cx="5780507" cy="713077"/>
          </a:xfrm>
        </p:spPr>
        <p:txBody>
          <a:bodyPr vert="horz" lIns="91440" tIns="91440" rIns="91440" bIns="91440" rtlCol="0" anchor="t">
            <a:normAutofit/>
          </a:bodyPr>
          <a:lstStyle/>
          <a:p>
            <a:r>
              <a:rPr lang="en-US" sz="2000" dirty="0"/>
              <a:t>Meeting #5  Wednesday, January 13, 2021</a:t>
            </a:r>
          </a:p>
        </p:txBody>
      </p:sp>
      <p:pic>
        <p:nvPicPr>
          <p:cNvPr id="4" name="Picture 4" descr="A close up of a green field&#10;&#10;Description automatically generated">
            <a:extLst>
              <a:ext uri="{FF2B5EF4-FFF2-40B4-BE49-F238E27FC236}">
                <a16:creationId xmlns:a16="http://schemas.microsoft.com/office/drawing/2014/main" id="{2E8AB2C0-8651-46C4-B6D8-C6745161B9F1}"/>
              </a:ext>
            </a:extLst>
          </p:cNvPr>
          <p:cNvPicPr>
            <a:picLocks noChangeAspect="1"/>
          </p:cNvPicPr>
          <p:nvPr/>
        </p:nvPicPr>
        <p:blipFill>
          <a:blip r:embed="rId3"/>
          <a:stretch>
            <a:fillRect/>
          </a:stretch>
        </p:blipFill>
        <p:spPr>
          <a:xfrm>
            <a:off x="5778799" y="295730"/>
            <a:ext cx="6042991" cy="3021495"/>
          </a:xfrm>
          <a:prstGeom prst="rect">
            <a:avLst/>
          </a:prstGeom>
        </p:spPr>
      </p:pic>
    </p:spTree>
    <p:extLst>
      <p:ext uri="{BB962C8B-B14F-4D97-AF65-F5344CB8AC3E}">
        <p14:creationId xmlns:p14="http://schemas.microsoft.com/office/powerpoint/2010/main" val="511054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1124D-0234-4863-BA73-0A48E524AB87}"/>
              </a:ext>
            </a:extLst>
          </p:cNvPr>
          <p:cNvSpPr>
            <a:spLocks noGrp="1"/>
          </p:cNvSpPr>
          <p:nvPr>
            <p:ph type="title"/>
          </p:nvPr>
        </p:nvSpPr>
        <p:spPr/>
        <p:txBody>
          <a:bodyPr/>
          <a:lstStyle/>
          <a:p>
            <a:pPr algn="ctr"/>
            <a:r>
              <a:rPr lang="en-US" dirty="0"/>
              <a:t>Athletic Field Priorities</a:t>
            </a:r>
          </a:p>
        </p:txBody>
      </p:sp>
      <p:sp>
        <p:nvSpPr>
          <p:cNvPr id="3" name="Content Placeholder 2">
            <a:extLst>
              <a:ext uri="{FF2B5EF4-FFF2-40B4-BE49-F238E27FC236}">
                <a16:creationId xmlns:a16="http://schemas.microsoft.com/office/drawing/2014/main" id="{DE6D15DE-B8FB-4842-8659-1951135CAA75}"/>
              </a:ext>
            </a:extLst>
          </p:cNvPr>
          <p:cNvSpPr>
            <a:spLocks noGrp="1"/>
          </p:cNvSpPr>
          <p:nvPr>
            <p:ph idx="1"/>
          </p:nvPr>
        </p:nvSpPr>
        <p:spPr/>
        <p:txBody>
          <a:bodyPr/>
          <a:lstStyle/>
          <a:p>
            <a:pPr marL="0" indent="0">
              <a:buNone/>
            </a:pPr>
            <a:endParaRPr lang="en-US" dirty="0"/>
          </a:p>
          <a:p>
            <a:endParaRPr lang="en-US" dirty="0"/>
          </a:p>
        </p:txBody>
      </p:sp>
      <p:sp>
        <p:nvSpPr>
          <p:cNvPr id="4" name="TextBox 3">
            <a:extLst>
              <a:ext uri="{FF2B5EF4-FFF2-40B4-BE49-F238E27FC236}">
                <a16:creationId xmlns:a16="http://schemas.microsoft.com/office/drawing/2014/main" id="{FC19E0E7-8857-438A-AFBF-DB791D478560}"/>
              </a:ext>
            </a:extLst>
          </p:cNvPr>
          <p:cNvSpPr txBox="1"/>
          <p:nvPr/>
        </p:nvSpPr>
        <p:spPr>
          <a:xfrm>
            <a:off x="1531428" y="2015732"/>
            <a:ext cx="9810499"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dirty="0"/>
              <a:t>In 2016, prior the start of engagement for the Athletic Field Allocation Guidelines, a field inventory was completed.</a:t>
            </a:r>
          </a:p>
          <a:p>
            <a:pPr marL="285750" indent="-285750">
              <a:buFont typeface="Arial" panose="020B0604020202020204" pitchFamily="34" charset="0"/>
              <a:buChar char="•"/>
            </a:pPr>
            <a:r>
              <a:rPr lang="en-US" dirty="0"/>
              <a:t>Athletic fields were ranked and scored based on a number of criteria including:</a:t>
            </a:r>
          </a:p>
          <a:p>
            <a:pPr marL="742950" lvl="1" indent="-285750">
              <a:buFont typeface="Arial" panose="020B0604020202020204" pitchFamily="34" charset="0"/>
              <a:buChar char="•"/>
            </a:pPr>
            <a:r>
              <a:rPr lang="en-US" dirty="0"/>
              <a:t>Restroom availability</a:t>
            </a:r>
          </a:p>
          <a:p>
            <a:pPr marL="742950" lvl="1" indent="-285750">
              <a:buFont typeface="Arial" panose="020B0604020202020204" pitchFamily="34" charset="0"/>
              <a:buChar char="•"/>
            </a:pPr>
            <a:r>
              <a:rPr lang="en-US" dirty="0"/>
              <a:t>Parking</a:t>
            </a:r>
          </a:p>
          <a:p>
            <a:pPr marL="742950" lvl="1" indent="-285750">
              <a:buFont typeface="Arial" panose="020B0604020202020204" pitchFamily="34" charset="0"/>
              <a:buChar char="•"/>
            </a:pPr>
            <a:r>
              <a:rPr lang="en-US" dirty="0"/>
              <a:t>Athletic Field Lighting</a:t>
            </a:r>
          </a:p>
          <a:p>
            <a:pPr marL="742950" lvl="1" indent="-285750">
              <a:buFont typeface="Arial" panose="020B0604020202020204" pitchFamily="34" charset="0"/>
              <a:buChar char="•"/>
            </a:pPr>
            <a:r>
              <a:rPr lang="en-US" dirty="0"/>
              <a:t>Natural Turf Quality</a:t>
            </a:r>
          </a:p>
          <a:p>
            <a:pPr marL="742950" lvl="1" indent="-285750">
              <a:buFont typeface="Arial" panose="020B0604020202020204" pitchFamily="34" charset="0"/>
              <a:buChar char="•"/>
            </a:pPr>
            <a:r>
              <a:rPr lang="en-US" dirty="0"/>
              <a:t>Synthetic Turf</a:t>
            </a:r>
          </a:p>
          <a:p>
            <a:pPr marL="742950" lvl="1" indent="-285750">
              <a:buFont typeface="Arial" panose="020B0604020202020204" pitchFamily="34" charset="0"/>
              <a:buChar char="•"/>
            </a:pPr>
            <a:r>
              <a:rPr lang="en-US" dirty="0"/>
              <a:t>Irrigation</a:t>
            </a:r>
          </a:p>
          <a:p>
            <a:pPr marL="742950" lvl="1" indent="-285750">
              <a:buFont typeface="Arial" panose="020B0604020202020204" pitchFamily="34" charset="0"/>
              <a:buChar char="•"/>
            </a:pPr>
            <a:r>
              <a:rPr lang="en-US" dirty="0"/>
              <a:t>Amenities – Goals/Storage</a:t>
            </a:r>
          </a:p>
          <a:p>
            <a:pPr marL="742950" lvl="1" indent="-285750">
              <a:buFont typeface="Arial" panose="020B0604020202020204" pitchFamily="34" charset="0"/>
              <a:buChar char="•"/>
            </a:pPr>
            <a:r>
              <a:rPr lang="en-US" dirty="0"/>
              <a:t>Drainage</a:t>
            </a:r>
          </a:p>
          <a:p>
            <a:pPr marL="742950" lvl="1" indent="-285750">
              <a:buFont typeface="Arial" panose="020B0604020202020204" pitchFamily="34" charset="0"/>
              <a:buChar char="•"/>
            </a:pPr>
            <a:r>
              <a:rPr lang="en-US" dirty="0"/>
              <a:t>Scoreboards</a:t>
            </a:r>
          </a:p>
          <a:p>
            <a:pPr lvl="1"/>
            <a:endParaRPr lang="en-US" dirty="0"/>
          </a:p>
          <a:p>
            <a:pPr marL="285750" indent="-285750">
              <a:buFont typeface="Arial" panose="020B0604020202020204" pitchFamily="34" charset="0"/>
              <a:buChar char="•"/>
            </a:pPr>
            <a:r>
              <a:rPr lang="en-US" dirty="0"/>
              <a:t>The field inventory report can be found on the Field Fund Working Group webpage. </a:t>
            </a:r>
          </a:p>
        </p:txBody>
      </p:sp>
    </p:spTree>
    <p:extLst>
      <p:ext uri="{BB962C8B-B14F-4D97-AF65-F5344CB8AC3E}">
        <p14:creationId xmlns:p14="http://schemas.microsoft.com/office/powerpoint/2010/main" val="93455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6">
            <a:extLst>
              <a:ext uri="{FF2B5EF4-FFF2-40B4-BE49-F238E27FC236}">
                <a16:creationId xmlns:a16="http://schemas.microsoft.com/office/drawing/2014/main" id="{39C5835B-A51B-477A-85AC-209900C402F2}"/>
              </a:ext>
            </a:extLst>
          </p:cNvPr>
          <p:cNvGraphicFramePr/>
          <p:nvPr>
            <p:extLst>
              <p:ext uri="{D42A27DB-BD31-4B8C-83A1-F6EECF244321}">
                <p14:modId xmlns:p14="http://schemas.microsoft.com/office/powerpoint/2010/main" val="239486046"/>
              </p:ext>
            </p:extLst>
          </p:nvPr>
        </p:nvGraphicFramePr>
        <p:xfrm>
          <a:off x="1499419" y="-390833"/>
          <a:ext cx="9598740" cy="8745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le 11">
            <a:extLst>
              <a:ext uri="{FF2B5EF4-FFF2-40B4-BE49-F238E27FC236}">
                <a16:creationId xmlns:a16="http://schemas.microsoft.com/office/drawing/2014/main" id="{53E2C7BB-9F3D-44D9-8E7E-A8ABD2777D92}"/>
              </a:ext>
            </a:extLst>
          </p:cNvPr>
          <p:cNvSpPr>
            <a:spLocks noGrp="1"/>
          </p:cNvSpPr>
          <p:nvPr>
            <p:ph type="title"/>
          </p:nvPr>
        </p:nvSpPr>
        <p:spPr>
          <a:xfrm>
            <a:off x="1499419" y="529627"/>
            <a:ext cx="9603275" cy="1049235"/>
          </a:xfrm>
        </p:spPr>
        <p:txBody>
          <a:bodyPr/>
          <a:lstStyle/>
          <a:p>
            <a:pPr algn="ctr"/>
            <a:r>
              <a:rPr lang="en-US" dirty="0"/>
              <a:t>Arlington Natural grass                   athletic field Maintenance priorities</a:t>
            </a:r>
          </a:p>
        </p:txBody>
      </p:sp>
    </p:spTree>
    <p:extLst>
      <p:ext uri="{BB962C8B-B14F-4D97-AF65-F5344CB8AC3E}">
        <p14:creationId xmlns:p14="http://schemas.microsoft.com/office/powerpoint/2010/main" val="2678091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E5CD-0EF4-4733-ACF6-6874D437D0E5}"/>
              </a:ext>
            </a:extLst>
          </p:cNvPr>
          <p:cNvSpPr>
            <a:spLocks noGrp="1"/>
          </p:cNvSpPr>
          <p:nvPr>
            <p:ph type="title"/>
          </p:nvPr>
        </p:nvSpPr>
        <p:spPr>
          <a:xfrm>
            <a:off x="1173283" y="420206"/>
            <a:ext cx="10279415" cy="1049235"/>
          </a:xfrm>
        </p:spPr>
        <p:txBody>
          <a:bodyPr>
            <a:normAutofit/>
          </a:bodyPr>
          <a:lstStyle/>
          <a:p>
            <a:pPr algn="ctr"/>
            <a:r>
              <a:rPr lang="en-US" dirty="0"/>
              <a:t>Implementation Option  #1 </a:t>
            </a:r>
            <a:br>
              <a:rPr lang="en-US" dirty="0"/>
            </a:br>
            <a:r>
              <a:rPr lang="en-US" dirty="0"/>
              <a:t> Field Maintenance Staff</a:t>
            </a:r>
          </a:p>
        </p:txBody>
      </p:sp>
      <p:sp>
        <p:nvSpPr>
          <p:cNvPr id="3" name="Content Placeholder 2">
            <a:extLst>
              <a:ext uri="{FF2B5EF4-FFF2-40B4-BE49-F238E27FC236}">
                <a16:creationId xmlns:a16="http://schemas.microsoft.com/office/drawing/2014/main" id="{B752A19E-E949-4C62-A45F-FB5FA0432CFB}"/>
              </a:ext>
            </a:extLst>
          </p:cNvPr>
          <p:cNvSpPr>
            <a:spLocks noGrp="1"/>
          </p:cNvSpPr>
          <p:nvPr>
            <p:ph idx="1"/>
          </p:nvPr>
        </p:nvSpPr>
        <p:spPr>
          <a:xfrm>
            <a:off x="1451579" y="1979645"/>
            <a:ext cx="8977911" cy="3450613"/>
          </a:xfrm>
        </p:spPr>
        <p:txBody>
          <a:bodyPr>
            <a:normAutofit/>
          </a:bodyPr>
          <a:lstStyle/>
          <a:p>
            <a:r>
              <a:rPr lang="en-US" dirty="0"/>
              <a:t>Two (2) Full-Time Permanent Athletic Field Maintenance Staff - $125,000</a:t>
            </a:r>
            <a:endParaRPr lang="en-US" dirty="0">
              <a:ea typeface="+mn-lt"/>
              <a:cs typeface="+mn-lt"/>
            </a:endParaRPr>
          </a:p>
          <a:p>
            <a:r>
              <a:rPr lang="en-US" dirty="0"/>
              <a:t>One-Time Vehicle &amp; Equipment Costs - $150,000</a:t>
            </a:r>
            <a:endParaRPr lang="en-US" dirty="0">
              <a:ea typeface="+mn-lt"/>
              <a:cs typeface="+mn-lt"/>
            </a:endParaRPr>
          </a:p>
          <a:p>
            <a:endParaRPr lang="en-US" dirty="0">
              <a:ea typeface="+mn-lt"/>
              <a:cs typeface="+mn-lt"/>
            </a:endParaRPr>
          </a:p>
          <a:p>
            <a:r>
              <a:rPr lang="en-US" dirty="0">
                <a:ea typeface="+mn-lt"/>
                <a:cs typeface="+mn-lt"/>
              </a:rPr>
              <a:t>Total Initial Staff &amp; Equipment Costs: $275,000</a:t>
            </a:r>
            <a:endParaRPr lang="en-US" dirty="0"/>
          </a:p>
          <a:p>
            <a:r>
              <a:rPr lang="en-US" dirty="0">
                <a:ea typeface="+mn-lt"/>
                <a:cs typeface="+mn-lt"/>
              </a:rPr>
              <a:t>Total Ongoing Costs: $130,000</a:t>
            </a:r>
            <a:endParaRPr lang="en-US" dirty="0"/>
          </a:p>
          <a:p>
            <a:pPr lvl="1"/>
            <a:r>
              <a:rPr lang="en-US" dirty="0"/>
              <a:t>Two FTEs + $5,000 material cost</a:t>
            </a:r>
          </a:p>
          <a:p>
            <a:endParaRPr lang="en-US" dirty="0"/>
          </a:p>
        </p:txBody>
      </p:sp>
      <p:cxnSp>
        <p:nvCxnSpPr>
          <p:cNvPr id="6" name="Straight Arrow Connector 5">
            <a:extLst>
              <a:ext uri="{FF2B5EF4-FFF2-40B4-BE49-F238E27FC236}">
                <a16:creationId xmlns:a16="http://schemas.microsoft.com/office/drawing/2014/main" id="{1727FB58-705C-480E-8FFE-9B4C6DC9163A}"/>
              </a:ext>
            </a:extLst>
          </p:cNvPr>
          <p:cNvCxnSpPr/>
          <p:nvPr/>
        </p:nvCxnSpPr>
        <p:spPr>
          <a:xfrm flipV="1">
            <a:off x="1566093" y="3348189"/>
            <a:ext cx="6993191" cy="1"/>
          </a:xfrm>
          <a:prstGeom prst="straightConnector1">
            <a:avLst/>
          </a:prstGeom>
          <a:ln w="28575">
            <a:solidFill>
              <a:srgbClr val="4472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63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E5CD-0EF4-4733-ACF6-6874D437D0E5}"/>
              </a:ext>
            </a:extLst>
          </p:cNvPr>
          <p:cNvSpPr>
            <a:spLocks noGrp="1"/>
          </p:cNvSpPr>
          <p:nvPr>
            <p:ph type="title"/>
          </p:nvPr>
        </p:nvSpPr>
        <p:spPr>
          <a:xfrm>
            <a:off x="1385318" y="281058"/>
            <a:ext cx="9603275" cy="1049235"/>
          </a:xfrm>
        </p:spPr>
        <p:txBody>
          <a:bodyPr/>
          <a:lstStyle/>
          <a:p>
            <a:pPr algn="ctr"/>
            <a:r>
              <a:rPr lang="en-US" dirty="0"/>
              <a:t>Implementation Option #1 </a:t>
            </a:r>
            <a:br>
              <a:rPr lang="en-US" dirty="0"/>
            </a:br>
            <a:r>
              <a:rPr lang="en-US" dirty="0"/>
              <a:t>Field Maintenance Staff Services</a:t>
            </a:r>
          </a:p>
        </p:txBody>
      </p:sp>
      <p:sp>
        <p:nvSpPr>
          <p:cNvPr id="3" name="Content Placeholder 2">
            <a:extLst>
              <a:ext uri="{FF2B5EF4-FFF2-40B4-BE49-F238E27FC236}">
                <a16:creationId xmlns:a16="http://schemas.microsoft.com/office/drawing/2014/main" id="{B752A19E-E949-4C62-A45F-FB5FA0432CFB}"/>
              </a:ext>
            </a:extLst>
          </p:cNvPr>
          <p:cNvSpPr>
            <a:spLocks noGrp="1"/>
          </p:cNvSpPr>
          <p:nvPr>
            <p:ph idx="1"/>
          </p:nvPr>
        </p:nvSpPr>
        <p:spPr>
          <a:xfrm>
            <a:off x="1244073" y="1946089"/>
            <a:ext cx="5559205" cy="3994898"/>
          </a:xfrm>
        </p:spPr>
        <p:txBody>
          <a:bodyPr>
            <a:normAutofit fontScale="85000" lnSpcReduction="10000"/>
          </a:bodyPr>
          <a:lstStyle/>
          <a:p>
            <a:r>
              <a:rPr lang="en-US" b="1" dirty="0"/>
              <a:t>Direct Synthetic Maintenance Services</a:t>
            </a:r>
          </a:p>
          <a:p>
            <a:pPr lvl="1"/>
            <a:r>
              <a:rPr lang="en-US" b="1" dirty="0"/>
              <a:t>General Maintenance</a:t>
            </a:r>
          </a:p>
          <a:p>
            <a:pPr lvl="2"/>
            <a:r>
              <a:rPr lang="en-US" dirty="0">
                <a:ea typeface="+mn-lt"/>
                <a:cs typeface="+mn-lt"/>
              </a:rPr>
              <a:t>Dragging/Grooming (Monthly)</a:t>
            </a:r>
          </a:p>
          <a:p>
            <a:pPr lvl="2"/>
            <a:r>
              <a:rPr lang="en-US" dirty="0">
                <a:ea typeface="+mn-lt"/>
                <a:cs typeface="+mn-lt"/>
              </a:rPr>
              <a:t>Apply Crumb Rubber in High Use Areas (As needed)</a:t>
            </a:r>
          </a:p>
          <a:p>
            <a:pPr lvl="2"/>
            <a:r>
              <a:rPr lang="en-US" dirty="0">
                <a:ea typeface="+mn-lt"/>
                <a:cs typeface="+mn-lt"/>
              </a:rPr>
              <a:t>Field Lining  (Monthly)</a:t>
            </a:r>
          </a:p>
          <a:p>
            <a:pPr lvl="2"/>
            <a:r>
              <a:rPr lang="en-US" dirty="0">
                <a:ea typeface="+mn-lt"/>
                <a:cs typeface="+mn-lt"/>
              </a:rPr>
              <a:t>Repair benches, goals, signage, bleachers (min. Bi-annually)</a:t>
            </a:r>
          </a:p>
          <a:p>
            <a:pPr lvl="2"/>
            <a:r>
              <a:rPr lang="en-US" dirty="0">
                <a:ea typeface="+mn-lt"/>
                <a:cs typeface="+mn-lt"/>
              </a:rPr>
              <a:t>Trash removal (2-3 times per week depending on season)</a:t>
            </a:r>
            <a:endParaRPr lang="en-US" dirty="0"/>
          </a:p>
          <a:p>
            <a:pPr lvl="1"/>
            <a:r>
              <a:rPr lang="en-US" b="1" dirty="0"/>
              <a:t>Reconditioning</a:t>
            </a:r>
          </a:p>
          <a:p>
            <a:pPr lvl="2"/>
            <a:r>
              <a:rPr lang="en-US" dirty="0"/>
              <a:t>Tile repair (As needed)</a:t>
            </a:r>
          </a:p>
          <a:p>
            <a:pPr lvl="2"/>
            <a:r>
              <a:rPr lang="en-US" dirty="0"/>
              <a:t>Refill crumb rubber (Bi-annually)</a:t>
            </a:r>
          </a:p>
          <a:p>
            <a:pPr lvl="2"/>
            <a:r>
              <a:rPr lang="en-US" dirty="0"/>
              <a:t>De-compact In-fill with spring tines, spiking, brush (Bi-annually)</a:t>
            </a:r>
          </a:p>
          <a:p>
            <a:pPr lvl="2"/>
            <a:r>
              <a:rPr lang="en-US" dirty="0"/>
              <a:t>Brushing (Bi-Annually)</a:t>
            </a:r>
          </a:p>
          <a:p>
            <a:pPr lvl="1"/>
            <a:endParaRPr lang="en-US" dirty="0"/>
          </a:p>
        </p:txBody>
      </p:sp>
      <p:sp>
        <p:nvSpPr>
          <p:cNvPr id="5" name="Content Placeholder 2">
            <a:extLst>
              <a:ext uri="{FF2B5EF4-FFF2-40B4-BE49-F238E27FC236}">
                <a16:creationId xmlns:a16="http://schemas.microsoft.com/office/drawing/2014/main" id="{D66CABF7-ED35-420F-B9ED-B78E06CE2386}"/>
              </a:ext>
            </a:extLst>
          </p:cNvPr>
          <p:cNvSpPr txBox="1">
            <a:spLocks/>
          </p:cNvSpPr>
          <p:nvPr/>
        </p:nvSpPr>
        <p:spPr>
          <a:xfrm>
            <a:off x="6803278" y="1946089"/>
            <a:ext cx="4650275" cy="399489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Increased Grass Turf Maintenance</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Routine Priority 2 Rectangle Support</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Top Dressing</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Aeration</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Seeding</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Field Inspections</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lt"/>
                <a:cs typeface="+mn-lt"/>
              </a:rPr>
              <a:t>Portable Fencing</a:t>
            </a:r>
            <a:endPar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Routine Priority 2 Diamond Support</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Dragging/grooming</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Top Dressing</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Aeration</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Cleaning dugouts/bleachers</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Bleacher pressure washing</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48674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AB8-20D9-4385-A5BD-22CA7C9B305E}"/>
              </a:ext>
            </a:extLst>
          </p:cNvPr>
          <p:cNvSpPr>
            <a:spLocks noGrp="1"/>
          </p:cNvSpPr>
          <p:nvPr>
            <p:ph type="title"/>
          </p:nvPr>
        </p:nvSpPr>
        <p:spPr/>
        <p:txBody>
          <a:bodyPr/>
          <a:lstStyle/>
          <a:p>
            <a:r>
              <a:rPr lang="en-US" dirty="0"/>
              <a:t>Implementation Option #1 Fiscal Impact</a:t>
            </a:r>
          </a:p>
        </p:txBody>
      </p:sp>
      <p:sp>
        <p:nvSpPr>
          <p:cNvPr id="6" name="Content Placeholder 5">
            <a:extLst>
              <a:ext uri="{FF2B5EF4-FFF2-40B4-BE49-F238E27FC236}">
                <a16:creationId xmlns:a16="http://schemas.microsoft.com/office/drawing/2014/main" id="{FA018749-6661-42B6-A42B-7A139D4C3023}"/>
              </a:ext>
            </a:extLst>
          </p:cNvPr>
          <p:cNvSpPr>
            <a:spLocks noGrp="1"/>
          </p:cNvSpPr>
          <p:nvPr>
            <p:ph idx="1"/>
          </p:nvPr>
        </p:nvSpPr>
        <p:spPr>
          <a:xfrm>
            <a:off x="202435" y="1894332"/>
            <a:ext cx="5198507" cy="3532247"/>
          </a:xfrm>
          <a:ln w="38100">
            <a:solidFill>
              <a:schemeClr val="tx1"/>
            </a:solidFill>
          </a:ln>
        </p:spPr>
        <p:txBody>
          <a:bodyPr>
            <a:noAutofit/>
          </a:bodyPr>
          <a:lstStyle/>
          <a:p>
            <a:pPr marL="0" indent="0">
              <a:buNone/>
            </a:pPr>
            <a:r>
              <a:rPr lang="en-US" sz="1800" i="1" dirty="0"/>
              <a:t>Flat Rate Projected Revenue                      $390,000                                    </a:t>
            </a:r>
            <a:r>
              <a:rPr lang="en-US" sz="1800" dirty="0"/>
              <a:t>_______________________________________</a:t>
            </a:r>
          </a:p>
          <a:p>
            <a:pPr marL="0" indent="0">
              <a:buNone/>
            </a:pPr>
            <a:r>
              <a:rPr lang="en-US" sz="1800" dirty="0"/>
              <a:t>Two (2) Permanent AFM staff                  $125,000                                                                                                    One-time vehicle/equipment purchase     $150,000                                 </a:t>
            </a:r>
          </a:p>
          <a:p>
            <a:pPr marL="0" indent="0">
              <a:buNone/>
            </a:pPr>
            <a:r>
              <a:rPr lang="en-US" sz="1800" i="1" dirty="0"/>
              <a:t>Year 1 Investment Total                             $275,000                                 </a:t>
            </a:r>
          </a:p>
          <a:p>
            <a:pPr marL="0" indent="0">
              <a:buNone/>
            </a:pPr>
            <a:r>
              <a:rPr lang="en-US" sz="1800" dirty="0"/>
              <a:t>_______________________________________</a:t>
            </a:r>
          </a:p>
          <a:p>
            <a:pPr marL="0" indent="0">
              <a:buNone/>
            </a:pPr>
            <a:r>
              <a:rPr lang="en-US" sz="1800" dirty="0"/>
              <a:t>Additional Funds Year 1                          $115,000</a:t>
            </a:r>
          </a:p>
          <a:p>
            <a:pPr marL="0" indent="0">
              <a:buNone/>
            </a:pPr>
            <a:r>
              <a:rPr lang="en-US" sz="1800" dirty="0"/>
              <a:t>Ongoing Funds Available                        $260,000          </a:t>
            </a:r>
          </a:p>
        </p:txBody>
      </p:sp>
      <p:sp>
        <p:nvSpPr>
          <p:cNvPr id="7" name="Content Placeholder 5">
            <a:extLst>
              <a:ext uri="{FF2B5EF4-FFF2-40B4-BE49-F238E27FC236}">
                <a16:creationId xmlns:a16="http://schemas.microsoft.com/office/drawing/2014/main" id="{81352CCE-7C79-4B1B-A57B-FCB0B82D4D6F}"/>
              </a:ext>
            </a:extLst>
          </p:cNvPr>
          <p:cNvSpPr txBox="1">
            <a:spLocks/>
          </p:cNvSpPr>
          <p:nvPr/>
        </p:nvSpPr>
        <p:spPr>
          <a:xfrm>
            <a:off x="6640082" y="1894332"/>
            <a:ext cx="5064959" cy="3532247"/>
          </a:xfrm>
          <a:prstGeom prst="rect">
            <a:avLst/>
          </a:prstGeom>
          <a:ln w="38100">
            <a:solidFill>
              <a:schemeClr val="tx1"/>
            </a:solidFill>
          </a:ln>
        </p:spPr>
        <p:txBody>
          <a:bodyPr vert="horz" lIns="91440" tIns="45720" rIns="91440" bIns="45720" rtlCol="0" anchor="t">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sz="1900" i="1" dirty="0"/>
              <a:t>Sliding Scale Projected Revenue                 $460,000                                    </a:t>
            </a:r>
            <a:r>
              <a:rPr lang="en-US" dirty="0"/>
              <a:t>____________________________________</a:t>
            </a:r>
          </a:p>
          <a:p>
            <a:pPr marL="0" indent="0">
              <a:buFont typeface="Arial" panose="020B0604020202020204" pitchFamily="34" charset="0"/>
              <a:buNone/>
            </a:pPr>
            <a:r>
              <a:rPr lang="en-US" sz="1900" dirty="0"/>
              <a:t>Two (2) Permanent AFM staff                 $125,000                                                                                                    One-time vehicle/equipment purchase    $150,000                                 </a:t>
            </a:r>
          </a:p>
          <a:p>
            <a:pPr marL="0" indent="0">
              <a:buFont typeface="Arial" panose="020B0604020202020204" pitchFamily="34" charset="0"/>
              <a:buNone/>
            </a:pPr>
            <a:r>
              <a:rPr lang="en-US" sz="1900" i="1" dirty="0"/>
              <a:t>Year 1 Investment Total                            $275,000  </a:t>
            </a:r>
            <a:r>
              <a:rPr lang="en-US" sz="1900" dirty="0"/>
              <a:t>                               </a:t>
            </a:r>
          </a:p>
          <a:p>
            <a:pPr marL="0" indent="0">
              <a:buFont typeface="Arial" panose="020B0604020202020204" pitchFamily="34" charset="0"/>
              <a:buNone/>
            </a:pPr>
            <a:r>
              <a:rPr lang="en-US" sz="1900" dirty="0"/>
              <a:t>______________________________________</a:t>
            </a:r>
          </a:p>
          <a:p>
            <a:pPr marL="0" indent="0">
              <a:buFont typeface="Arial" panose="020B0604020202020204" pitchFamily="34" charset="0"/>
              <a:buNone/>
            </a:pPr>
            <a:r>
              <a:rPr lang="en-US" sz="1900" dirty="0"/>
              <a:t>Additional Funds Year 1                         $185,000</a:t>
            </a:r>
          </a:p>
          <a:p>
            <a:pPr marL="0" indent="0">
              <a:buFont typeface="Arial" panose="020B0604020202020204" pitchFamily="34" charset="0"/>
              <a:buNone/>
            </a:pPr>
            <a:r>
              <a:rPr lang="en-US" sz="1900" dirty="0"/>
              <a:t>Ongoing Funds Available                        $330,000         </a:t>
            </a:r>
          </a:p>
        </p:txBody>
      </p:sp>
    </p:spTree>
    <p:extLst>
      <p:ext uri="{BB962C8B-B14F-4D97-AF65-F5344CB8AC3E}">
        <p14:creationId xmlns:p14="http://schemas.microsoft.com/office/powerpoint/2010/main" val="1237029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B6A55-DE99-4C12-A256-510ED009B927}"/>
              </a:ext>
            </a:extLst>
          </p:cNvPr>
          <p:cNvSpPr>
            <a:spLocks noGrp="1"/>
          </p:cNvSpPr>
          <p:nvPr>
            <p:ph type="title"/>
          </p:nvPr>
        </p:nvSpPr>
        <p:spPr>
          <a:xfrm>
            <a:off x="327171" y="477348"/>
            <a:ext cx="11660697" cy="973947"/>
          </a:xfrm>
        </p:spPr>
        <p:txBody>
          <a:bodyPr/>
          <a:lstStyle/>
          <a:p>
            <a:pPr algn="ctr"/>
            <a:r>
              <a:rPr lang="en-US" dirty="0"/>
              <a:t>Implementation Option #2</a:t>
            </a:r>
            <a:br>
              <a:rPr lang="en-US" dirty="0"/>
            </a:br>
            <a:r>
              <a:rPr lang="en-US" dirty="0"/>
              <a:t>Priority 1 Field Conversions </a:t>
            </a:r>
          </a:p>
        </p:txBody>
      </p:sp>
      <p:sp>
        <p:nvSpPr>
          <p:cNvPr id="3" name="Content Placeholder 2">
            <a:extLst>
              <a:ext uri="{FF2B5EF4-FFF2-40B4-BE49-F238E27FC236}">
                <a16:creationId xmlns:a16="http://schemas.microsoft.com/office/drawing/2014/main" id="{3F20601E-FA58-45C3-90A3-B663D3CC1860}"/>
              </a:ext>
            </a:extLst>
          </p:cNvPr>
          <p:cNvSpPr>
            <a:spLocks noGrp="1"/>
          </p:cNvSpPr>
          <p:nvPr>
            <p:ph idx="1"/>
          </p:nvPr>
        </p:nvSpPr>
        <p:spPr/>
        <p:txBody>
          <a:bodyPr/>
          <a:lstStyle/>
          <a:p>
            <a:r>
              <a:rPr lang="en-US" dirty="0"/>
              <a:t>Example Priority 2 to Priority 1 Conversion (1.5 acres rectangle)</a:t>
            </a:r>
          </a:p>
          <a:p>
            <a:r>
              <a:rPr lang="en-US" dirty="0"/>
              <a:t>Upfront Capital Investment</a:t>
            </a:r>
          </a:p>
          <a:p>
            <a:pPr lvl="1"/>
            <a:r>
              <a:rPr lang="en-US" dirty="0"/>
              <a:t>$70,000 irrigation</a:t>
            </a:r>
          </a:p>
          <a:p>
            <a:pPr lvl="1"/>
            <a:r>
              <a:rPr lang="en-US" dirty="0"/>
              <a:t>$60,000 sprigging or $90,000 sod</a:t>
            </a:r>
          </a:p>
          <a:p>
            <a:pPr lvl="1"/>
            <a:r>
              <a:rPr lang="en-US" dirty="0"/>
              <a:t>Amenities at additional cost </a:t>
            </a:r>
          </a:p>
          <a:p>
            <a:r>
              <a:rPr lang="en-US" dirty="0"/>
              <a:t>Ongoing Maintenance Cost</a:t>
            </a:r>
          </a:p>
          <a:p>
            <a:pPr lvl="1"/>
            <a:r>
              <a:rPr lang="en-US" dirty="0"/>
              <a:t>$10,000 per year </a:t>
            </a:r>
          </a:p>
          <a:p>
            <a:pPr marL="457200" lvl="1" indent="0">
              <a:buNone/>
            </a:pPr>
            <a:endParaRPr lang="en-US" dirty="0"/>
          </a:p>
        </p:txBody>
      </p:sp>
    </p:spTree>
    <p:extLst>
      <p:ext uri="{BB962C8B-B14F-4D97-AF65-F5344CB8AC3E}">
        <p14:creationId xmlns:p14="http://schemas.microsoft.com/office/powerpoint/2010/main" val="86646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9FC07-D5AA-4BE5-9C90-2642F3947A7B}"/>
              </a:ext>
            </a:extLst>
          </p:cNvPr>
          <p:cNvSpPr>
            <a:spLocks noGrp="1"/>
          </p:cNvSpPr>
          <p:nvPr>
            <p:ph type="title"/>
          </p:nvPr>
        </p:nvSpPr>
        <p:spPr/>
        <p:txBody>
          <a:bodyPr/>
          <a:lstStyle/>
          <a:p>
            <a:pPr algn="ctr"/>
            <a:r>
              <a:rPr lang="en-US" dirty="0"/>
              <a:t>Implementation #2 Fiscal </a:t>
            </a:r>
            <a:r>
              <a:rPr lang="en-US" dirty="0" err="1"/>
              <a:t>IMpact</a:t>
            </a:r>
            <a:endParaRPr lang="en-US" dirty="0"/>
          </a:p>
        </p:txBody>
      </p:sp>
      <p:sp>
        <p:nvSpPr>
          <p:cNvPr id="9" name="Content Placeholder 5">
            <a:extLst>
              <a:ext uri="{FF2B5EF4-FFF2-40B4-BE49-F238E27FC236}">
                <a16:creationId xmlns:a16="http://schemas.microsoft.com/office/drawing/2014/main" id="{CF383316-4FE9-4C58-BE72-749CB98CCA91}"/>
              </a:ext>
            </a:extLst>
          </p:cNvPr>
          <p:cNvSpPr txBox="1">
            <a:spLocks/>
          </p:cNvSpPr>
          <p:nvPr/>
        </p:nvSpPr>
        <p:spPr>
          <a:xfrm>
            <a:off x="6953971" y="1947365"/>
            <a:ext cx="4907408" cy="3205749"/>
          </a:xfrm>
          <a:prstGeom prst="rect">
            <a:avLst/>
          </a:prstGeom>
          <a:ln w="38100">
            <a:solidFill>
              <a:schemeClr val="tx1"/>
            </a:solidFill>
          </a:ln>
        </p:spPr>
        <p:txBody>
          <a:bodyPr vert="horz" lIns="91440" tIns="45720" rIns="91440" bIns="45720" rtlCol="0" anchor="t">
            <a:normAutofit fontScale="850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i="1" dirty="0"/>
              <a:t>Sliding Scale Projected Revenue                   $460,000                                    </a:t>
            </a:r>
            <a:r>
              <a:rPr lang="en-US" dirty="0"/>
              <a:t>_______________________________________</a:t>
            </a:r>
          </a:p>
          <a:p>
            <a:pPr marL="0" indent="0">
              <a:buFont typeface="Arial" panose="020B0604020202020204" pitchFamily="34" charset="0"/>
              <a:buNone/>
            </a:pPr>
            <a:r>
              <a:rPr lang="en-US" dirty="0"/>
              <a:t>Two (2) Permanent AFM staff                   $125,000                                                                                                    One-time vehicle/equipment purchase      $150,000                                 </a:t>
            </a:r>
          </a:p>
          <a:p>
            <a:pPr marL="0" indent="0">
              <a:buFont typeface="Arial" panose="020B0604020202020204" pitchFamily="34" charset="0"/>
              <a:buNone/>
            </a:pPr>
            <a:r>
              <a:rPr lang="en-US" dirty="0"/>
              <a:t>Year 1 Investment Total                           $275,000                                 </a:t>
            </a:r>
          </a:p>
          <a:p>
            <a:pPr marL="0" indent="0">
              <a:buFont typeface="Arial" panose="020B0604020202020204" pitchFamily="34" charset="0"/>
              <a:buNone/>
            </a:pPr>
            <a:r>
              <a:rPr lang="en-US" dirty="0"/>
              <a:t>_______________________________________</a:t>
            </a:r>
          </a:p>
          <a:p>
            <a:pPr marL="0" indent="0">
              <a:buFont typeface="Arial" panose="020B0604020202020204" pitchFamily="34" charset="0"/>
              <a:buNone/>
            </a:pPr>
            <a:r>
              <a:rPr lang="en-US" dirty="0"/>
              <a:t>Additional Funds Year 1                           $185,000</a:t>
            </a:r>
          </a:p>
          <a:p>
            <a:pPr marL="0" indent="0">
              <a:buFont typeface="Arial" panose="020B0604020202020204" pitchFamily="34" charset="0"/>
              <a:buNone/>
            </a:pPr>
            <a:r>
              <a:rPr lang="en-US" dirty="0"/>
              <a:t>Additional Funds Year 2                           $330,000</a:t>
            </a:r>
          </a:p>
          <a:p>
            <a:pPr marL="0" indent="0">
              <a:buFont typeface="Arial" panose="020B0604020202020204" pitchFamily="34" charset="0"/>
              <a:buNone/>
            </a:pPr>
            <a:endParaRPr lang="en-US" dirty="0"/>
          </a:p>
        </p:txBody>
      </p:sp>
      <p:sp>
        <p:nvSpPr>
          <p:cNvPr id="12" name="Content Placeholder 5">
            <a:extLst>
              <a:ext uri="{FF2B5EF4-FFF2-40B4-BE49-F238E27FC236}">
                <a16:creationId xmlns:a16="http://schemas.microsoft.com/office/drawing/2014/main" id="{A2D6EE40-E969-4D14-8C11-0D983AD9CB65}"/>
              </a:ext>
            </a:extLst>
          </p:cNvPr>
          <p:cNvSpPr>
            <a:spLocks noGrp="1"/>
          </p:cNvSpPr>
          <p:nvPr>
            <p:ph idx="1"/>
          </p:nvPr>
        </p:nvSpPr>
        <p:spPr>
          <a:xfrm>
            <a:off x="330621" y="1947365"/>
            <a:ext cx="5050172" cy="3205749"/>
          </a:xfrm>
          <a:ln w="38100">
            <a:solidFill>
              <a:schemeClr val="tx1"/>
            </a:solidFill>
          </a:ln>
        </p:spPr>
        <p:txBody>
          <a:bodyPr>
            <a:normAutofit fontScale="85000" lnSpcReduction="10000"/>
          </a:bodyPr>
          <a:lstStyle/>
          <a:p>
            <a:pPr marL="0" indent="0">
              <a:buNone/>
            </a:pPr>
            <a:r>
              <a:rPr lang="en-US" i="1" dirty="0"/>
              <a:t>Flat Rate Projected Revenue                         $390,000                                   </a:t>
            </a:r>
            <a:r>
              <a:rPr lang="en-US" dirty="0"/>
              <a:t>________________________________________</a:t>
            </a:r>
          </a:p>
          <a:p>
            <a:pPr marL="0" indent="0">
              <a:buNone/>
            </a:pPr>
            <a:r>
              <a:rPr lang="en-US" dirty="0"/>
              <a:t>Two (2) Permanent AFM staff                    $125,000                                                                                                        One-time vehicle/equipment purchase       $150,000                                 </a:t>
            </a:r>
          </a:p>
          <a:p>
            <a:pPr marL="0" indent="0">
              <a:buNone/>
            </a:pPr>
            <a:r>
              <a:rPr lang="en-US" dirty="0"/>
              <a:t>Year 1 Investment Total                            $275,000                                 </a:t>
            </a:r>
          </a:p>
          <a:p>
            <a:pPr marL="0" indent="0">
              <a:buNone/>
            </a:pPr>
            <a:r>
              <a:rPr lang="en-US" dirty="0"/>
              <a:t>_______________________________________</a:t>
            </a:r>
          </a:p>
          <a:p>
            <a:pPr marL="0" indent="0">
              <a:buNone/>
            </a:pPr>
            <a:r>
              <a:rPr lang="en-US" dirty="0"/>
              <a:t>Additional Funds Year 1                           $115,000</a:t>
            </a:r>
          </a:p>
          <a:p>
            <a:pPr marL="0" indent="0">
              <a:buNone/>
            </a:pPr>
            <a:r>
              <a:rPr lang="en-US" dirty="0"/>
              <a:t>Additional Funds Year 2                           $260,000</a:t>
            </a:r>
          </a:p>
        </p:txBody>
      </p:sp>
      <p:sp>
        <p:nvSpPr>
          <p:cNvPr id="3" name="TextBox 2">
            <a:extLst>
              <a:ext uri="{FF2B5EF4-FFF2-40B4-BE49-F238E27FC236}">
                <a16:creationId xmlns:a16="http://schemas.microsoft.com/office/drawing/2014/main" id="{D2F44E6A-9EBF-4E38-A2FA-7278871F6043}"/>
              </a:ext>
            </a:extLst>
          </p:cNvPr>
          <p:cNvSpPr txBox="1"/>
          <p:nvPr/>
        </p:nvSpPr>
        <p:spPr>
          <a:xfrm>
            <a:off x="461473" y="5246725"/>
            <a:ext cx="11579551" cy="646331"/>
          </a:xfrm>
          <a:prstGeom prst="rect">
            <a:avLst/>
          </a:prstGeom>
          <a:noFill/>
        </p:spPr>
        <p:txBody>
          <a:bodyPr wrap="square" rtlCol="0">
            <a:spAutoFit/>
          </a:bodyPr>
          <a:lstStyle/>
          <a:p>
            <a:pPr marL="285750" indent="-285750">
              <a:buFont typeface="Arial" panose="020B0604020202020204" pitchFamily="34" charset="0"/>
              <a:buChar char="•"/>
            </a:pPr>
            <a:r>
              <a:rPr lang="en-US" dirty="0"/>
              <a:t>Conversion from priority I fields to priority II fields – approximately $150,000 per project. </a:t>
            </a:r>
          </a:p>
          <a:p>
            <a:pPr marL="285750" indent="-285750">
              <a:buFont typeface="Arial" panose="020B0604020202020204" pitchFamily="34" charset="0"/>
              <a:buChar char="•"/>
            </a:pPr>
            <a:r>
              <a:rPr lang="en-US" dirty="0"/>
              <a:t>Implementation of Option #2 can only happen with Option #1. </a:t>
            </a:r>
          </a:p>
        </p:txBody>
      </p:sp>
    </p:spTree>
    <p:extLst>
      <p:ext uri="{BB962C8B-B14F-4D97-AF65-F5344CB8AC3E}">
        <p14:creationId xmlns:p14="http://schemas.microsoft.com/office/powerpoint/2010/main" val="1150753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E5CD-0EF4-4733-ACF6-6874D437D0E5}"/>
              </a:ext>
            </a:extLst>
          </p:cNvPr>
          <p:cNvSpPr>
            <a:spLocks noGrp="1"/>
          </p:cNvSpPr>
          <p:nvPr>
            <p:ph type="title"/>
          </p:nvPr>
        </p:nvSpPr>
        <p:spPr>
          <a:xfrm>
            <a:off x="480969" y="741367"/>
            <a:ext cx="11711031" cy="1049235"/>
          </a:xfrm>
        </p:spPr>
        <p:txBody>
          <a:bodyPr>
            <a:normAutofit/>
          </a:bodyPr>
          <a:lstStyle/>
          <a:p>
            <a:r>
              <a:rPr lang="en-US" sz="2800" dirty="0"/>
              <a:t>Implementation OPTION #3  Contracted Field Maintenance</a:t>
            </a:r>
          </a:p>
        </p:txBody>
      </p:sp>
      <p:sp>
        <p:nvSpPr>
          <p:cNvPr id="3" name="Content Placeholder 2">
            <a:extLst>
              <a:ext uri="{FF2B5EF4-FFF2-40B4-BE49-F238E27FC236}">
                <a16:creationId xmlns:a16="http://schemas.microsoft.com/office/drawing/2014/main" id="{B752A19E-E949-4C62-A45F-FB5FA0432CFB}"/>
              </a:ext>
            </a:extLst>
          </p:cNvPr>
          <p:cNvSpPr>
            <a:spLocks noGrp="1"/>
          </p:cNvSpPr>
          <p:nvPr>
            <p:ph idx="1"/>
          </p:nvPr>
        </p:nvSpPr>
        <p:spPr>
          <a:xfrm>
            <a:off x="1385722" y="2049288"/>
            <a:ext cx="7231027" cy="2799549"/>
          </a:xfrm>
        </p:spPr>
        <p:txBody>
          <a:bodyPr/>
          <a:lstStyle/>
          <a:p>
            <a:r>
              <a:rPr lang="en-US" dirty="0"/>
              <a:t>Contract Support - $150,000 / year</a:t>
            </a:r>
            <a:endParaRPr lang="en-US" dirty="0">
              <a:ea typeface="+mn-lt"/>
              <a:cs typeface="+mn-lt"/>
            </a:endParaRPr>
          </a:p>
          <a:p>
            <a:r>
              <a:rPr lang="en-US" dirty="0"/>
              <a:t>Contract Compliance FTE - $75,000</a:t>
            </a:r>
            <a:endParaRPr lang="en-US" dirty="0">
              <a:ea typeface="+mn-lt"/>
              <a:cs typeface="+mn-lt"/>
            </a:endParaRPr>
          </a:p>
          <a:p>
            <a:endParaRPr lang="en-US" dirty="0">
              <a:ea typeface="+mn-lt"/>
              <a:cs typeface="+mn-lt"/>
            </a:endParaRPr>
          </a:p>
          <a:p>
            <a:r>
              <a:rPr lang="en-US" dirty="0">
                <a:ea typeface="+mn-lt"/>
                <a:cs typeface="+mn-lt"/>
              </a:rPr>
              <a:t>Total Ongoing Costs: $225,000</a:t>
            </a:r>
            <a:endParaRPr lang="en-US" dirty="0"/>
          </a:p>
          <a:p>
            <a:endParaRPr lang="en-US" dirty="0"/>
          </a:p>
        </p:txBody>
      </p:sp>
      <p:cxnSp>
        <p:nvCxnSpPr>
          <p:cNvPr id="5" name="Straight Arrow Connector 4">
            <a:extLst>
              <a:ext uri="{FF2B5EF4-FFF2-40B4-BE49-F238E27FC236}">
                <a16:creationId xmlns:a16="http://schemas.microsoft.com/office/drawing/2014/main" id="{C1647EBA-B904-4822-ACC2-5F513A1A215F}"/>
              </a:ext>
            </a:extLst>
          </p:cNvPr>
          <p:cNvCxnSpPr/>
          <p:nvPr/>
        </p:nvCxnSpPr>
        <p:spPr>
          <a:xfrm flipV="1">
            <a:off x="1504641" y="3053221"/>
            <a:ext cx="6993191" cy="1"/>
          </a:xfrm>
          <a:prstGeom prst="straightConnector1">
            <a:avLst/>
          </a:prstGeom>
          <a:ln w="28575">
            <a:solidFill>
              <a:srgbClr val="4472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50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E5CD-0EF4-4733-ACF6-6874D437D0E5}"/>
              </a:ext>
            </a:extLst>
          </p:cNvPr>
          <p:cNvSpPr>
            <a:spLocks noGrp="1"/>
          </p:cNvSpPr>
          <p:nvPr>
            <p:ph type="title"/>
          </p:nvPr>
        </p:nvSpPr>
        <p:spPr>
          <a:xfrm>
            <a:off x="534099" y="738231"/>
            <a:ext cx="11123801" cy="833179"/>
          </a:xfrm>
        </p:spPr>
        <p:txBody>
          <a:bodyPr>
            <a:normAutofit/>
          </a:bodyPr>
          <a:lstStyle/>
          <a:p>
            <a:r>
              <a:rPr lang="en-US" sz="2800" dirty="0"/>
              <a:t>IMPLEMENTATION Option #3 </a:t>
            </a:r>
            <a:r>
              <a:rPr lang="en-US" sz="2800" dirty="0">
                <a:ea typeface="+mj-lt"/>
                <a:cs typeface="+mj-lt"/>
              </a:rPr>
              <a:t>Contracted Field Maintenance</a:t>
            </a:r>
            <a:endParaRPr lang="en-US" sz="2800" dirty="0"/>
          </a:p>
        </p:txBody>
      </p:sp>
      <p:sp>
        <p:nvSpPr>
          <p:cNvPr id="3" name="Content Placeholder 2">
            <a:extLst>
              <a:ext uri="{FF2B5EF4-FFF2-40B4-BE49-F238E27FC236}">
                <a16:creationId xmlns:a16="http://schemas.microsoft.com/office/drawing/2014/main" id="{B752A19E-E949-4C62-A45F-FB5FA0432CFB}"/>
              </a:ext>
            </a:extLst>
          </p:cNvPr>
          <p:cNvSpPr>
            <a:spLocks noGrp="1"/>
          </p:cNvSpPr>
          <p:nvPr>
            <p:ph idx="1"/>
          </p:nvPr>
        </p:nvSpPr>
        <p:spPr>
          <a:xfrm>
            <a:off x="694011" y="1853754"/>
            <a:ext cx="5559205" cy="3994898"/>
          </a:xfrm>
        </p:spPr>
        <p:txBody>
          <a:bodyPr>
            <a:normAutofit fontScale="85000" lnSpcReduction="20000"/>
          </a:bodyPr>
          <a:lstStyle/>
          <a:p>
            <a:r>
              <a:rPr lang="en-US" b="1" dirty="0"/>
              <a:t>Direct Synthetic Maintenance Services</a:t>
            </a:r>
          </a:p>
          <a:p>
            <a:pPr lvl="1"/>
            <a:r>
              <a:rPr lang="en-US" b="1" dirty="0"/>
              <a:t>General Maintenance</a:t>
            </a:r>
          </a:p>
          <a:p>
            <a:pPr lvl="2"/>
            <a:r>
              <a:rPr lang="en-US" dirty="0">
                <a:ea typeface="+mn-lt"/>
                <a:cs typeface="+mn-lt"/>
              </a:rPr>
              <a:t>Dragging/Grooming (Monthly)</a:t>
            </a:r>
          </a:p>
          <a:p>
            <a:pPr lvl="2"/>
            <a:r>
              <a:rPr lang="en-US" dirty="0">
                <a:ea typeface="+mn-lt"/>
                <a:cs typeface="+mn-lt"/>
              </a:rPr>
              <a:t>Apply Crumb Rubber in High Use Areas (As needed)</a:t>
            </a:r>
          </a:p>
          <a:p>
            <a:pPr lvl="2"/>
            <a:r>
              <a:rPr lang="en-US" dirty="0">
                <a:ea typeface="+mn-lt"/>
                <a:cs typeface="+mn-lt"/>
              </a:rPr>
              <a:t>Field Lining  (Monthly)</a:t>
            </a:r>
          </a:p>
          <a:p>
            <a:pPr lvl="2"/>
            <a:r>
              <a:rPr lang="en-US" dirty="0">
                <a:ea typeface="+mn-lt"/>
                <a:cs typeface="+mn-lt"/>
              </a:rPr>
              <a:t>Repair benches, goals, signage, bleachers (min. Bi-annually)</a:t>
            </a:r>
          </a:p>
          <a:p>
            <a:pPr lvl="2"/>
            <a:r>
              <a:rPr lang="en-US" dirty="0">
                <a:ea typeface="+mn-lt"/>
                <a:cs typeface="+mn-lt"/>
              </a:rPr>
              <a:t>Trash removal (1 time / week)</a:t>
            </a:r>
            <a:endParaRPr lang="en-US" dirty="0"/>
          </a:p>
          <a:p>
            <a:pPr lvl="1"/>
            <a:r>
              <a:rPr lang="en-US" b="1" dirty="0"/>
              <a:t>Reconditioning</a:t>
            </a:r>
          </a:p>
          <a:p>
            <a:pPr lvl="2"/>
            <a:r>
              <a:rPr lang="en-US" dirty="0"/>
              <a:t>Tile repair (As needed)</a:t>
            </a:r>
          </a:p>
          <a:p>
            <a:pPr lvl="2"/>
            <a:r>
              <a:rPr lang="en-US" dirty="0"/>
              <a:t>Refill crumb rubber (Bi-annually)</a:t>
            </a:r>
          </a:p>
          <a:p>
            <a:pPr lvl="2"/>
            <a:r>
              <a:rPr lang="en-US" dirty="0"/>
              <a:t>De-compact In-fill with spring tines, spiking, brush (Bi-annually)</a:t>
            </a:r>
          </a:p>
          <a:p>
            <a:pPr lvl="2"/>
            <a:r>
              <a:rPr lang="en-US" dirty="0"/>
              <a:t>Brushing (Bi-Annually)</a:t>
            </a:r>
          </a:p>
          <a:p>
            <a:pPr lvl="2"/>
            <a:r>
              <a:rPr lang="en-US" dirty="0"/>
              <a:t>Certified G-Max Testing (Annually)</a:t>
            </a:r>
          </a:p>
          <a:p>
            <a:pPr lvl="1"/>
            <a:endParaRPr lang="en-US" dirty="0"/>
          </a:p>
        </p:txBody>
      </p:sp>
      <p:sp>
        <p:nvSpPr>
          <p:cNvPr id="5" name="Content Placeholder 2">
            <a:extLst>
              <a:ext uri="{FF2B5EF4-FFF2-40B4-BE49-F238E27FC236}">
                <a16:creationId xmlns:a16="http://schemas.microsoft.com/office/drawing/2014/main" id="{D66CABF7-ED35-420F-B9ED-B78E06CE2386}"/>
              </a:ext>
            </a:extLst>
          </p:cNvPr>
          <p:cNvSpPr txBox="1">
            <a:spLocks/>
          </p:cNvSpPr>
          <p:nvPr/>
        </p:nvSpPr>
        <p:spPr>
          <a:xfrm>
            <a:off x="6538000" y="1937700"/>
            <a:ext cx="4650275" cy="3994898"/>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Increased Contract Oversight</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Synthetic turf maintenance contract oversight</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Fencing Installation and maintenance oversight</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Portable Toilet Management</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Construction jobs oversight </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Irrigation</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Mowing</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Nutrient Management</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Inclement weather (weekend support)</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Increased Grass Turf Maintenance</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Routine Priority 2 Rectangle Field Maintenance</a:t>
            </a: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Field Lining</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Routine Priority 1 &amp; 2 Diamond Support</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Dragging/grooming</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Cleaning dugouts/bleachers</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Bleacher pressure washing</a:t>
            </a:r>
          </a:p>
        </p:txBody>
      </p:sp>
    </p:spTree>
    <p:extLst>
      <p:ext uri="{BB962C8B-B14F-4D97-AF65-F5344CB8AC3E}">
        <p14:creationId xmlns:p14="http://schemas.microsoft.com/office/powerpoint/2010/main" val="3952390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C9EF-28E3-45BC-94EE-0AEE9CF1AB84}"/>
              </a:ext>
            </a:extLst>
          </p:cNvPr>
          <p:cNvSpPr>
            <a:spLocks noGrp="1"/>
          </p:cNvSpPr>
          <p:nvPr>
            <p:ph type="title"/>
          </p:nvPr>
        </p:nvSpPr>
        <p:spPr/>
        <p:txBody>
          <a:bodyPr/>
          <a:lstStyle/>
          <a:p>
            <a:r>
              <a:rPr lang="en-US" dirty="0"/>
              <a:t>Implementation Option #3 Fiscal Impact</a:t>
            </a:r>
          </a:p>
        </p:txBody>
      </p:sp>
      <p:sp>
        <p:nvSpPr>
          <p:cNvPr id="8" name="Content Placeholder 5">
            <a:extLst>
              <a:ext uri="{FF2B5EF4-FFF2-40B4-BE49-F238E27FC236}">
                <a16:creationId xmlns:a16="http://schemas.microsoft.com/office/drawing/2014/main" id="{0BE5EE47-9ED0-4983-8760-7EA6133772CE}"/>
              </a:ext>
            </a:extLst>
          </p:cNvPr>
          <p:cNvSpPr>
            <a:spLocks noGrp="1"/>
          </p:cNvSpPr>
          <p:nvPr>
            <p:ph idx="1"/>
          </p:nvPr>
        </p:nvSpPr>
        <p:spPr>
          <a:xfrm>
            <a:off x="706635" y="1869769"/>
            <a:ext cx="4537816" cy="3450613"/>
          </a:xfrm>
          <a:ln w="38100">
            <a:solidFill>
              <a:schemeClr val="tx1"/>
            </a:solidFill>
          </a:ln>
        </p:spPr>
        <p:txBody>
          <a:bodyPr>
            <a:normAutofit/>
          </a:bodyPr>
          <a:lstStyle/>
          <a:p>
            <a:pPr marL="0" indent="0">
              <a:buNone/>
            </a:pPr>
            <a:r>
              <a:rPr lang="en-US" sz="1800" i="1" dirty="0"/>
              <a:t>Flat Rate Projected Revenue             $390,000                                    </a:t>
            </a:r>
            <a:r>
              <a:rPr lang="en-US" sz="1800" dirty="0"/>
              <a:t>__________________________________</a:t>
            </a:r>
          </a:p>
          <a:p>
            <a:pPr marL="0" indent="0">
              <a:buNone/>
            </a:pPr>
            <a:r>
              <a:rPr lang="en-US" sz="1800" dirty="0"/>
              <a:t>Contract Support                            $150,000</a:t>
            </a:r>
          </a:p>
          <a:p>
            <a:pPr marL="0" indent="0">
              <a:buNone/>
            </a:pPr>
            <a:r>
              <a:rPr lang="en-US" sz="1800" dirty="0"/>
              <a:t>Contract Compliance FTE                $ 75,000</a:t>
            </a:r>
          </a:p>
          <a:p>
            <a:pPr marL="0" indent="0">
              <a:buNone/>
            </a:pPr>
            <a:r>
              <a:rPr lang="en-US" sz="1800" dirty="0"/>
              <a:t>Year 1 Investment Total                    $225,000</a:t>
            </a:r>
          </a:p>
          <a:p>
            <a:pPr marL="0" indent="0">
              <a:buNone/>
            </a:pPr>
            <a:r>
              <a:rPr lang="en-US" sz="1800" dirty="0"/>
              <a:t>__________________________________</a:t>
            </a:r>
          </a:p>
          <a:p>
            <a:pPr marL="0" indent="0">
              <a:buNone/>
            </a:pPr>
            <a:r>
              <a:rPr lang="en-US" sz="1800" dirty="0"/>
              <a:t>Additional Funds – Ongoing             $ 165,000</a:t>
            </a:r>
          </a:p>
          <a:p>
            <a:pPr marL="0" indent="0">
              <a:buNone/>
            </a:pPr>
            <a:endParaRPr lang="en-US" dirty="0"/>
          </a:p>
        </p:txBody>
      </p:sp>
      <p:sp>
        <p:nvSpPr>
          <p:cNvPr id="9" name="Content Placeholder 5">
            <a:extLst>
              <a:ext uri="{FF2B5EF4-FFF2-40B4-BE49-F238E27FC236}">
                <a16:creationId xmlns:a16="http://schemas.microsoft.com/office/drawing/2014/main" id="{3B9232EB-DE56-4B40-96D2-D00DDED0625D}"/>
              </a:ext>
            </a:extLst>
          </p:cNvPr>
          <p:cNvSpPr txBox="1">
            <a:spLocks/>
          </p:cNvSpPr>
          <p:nvPr/>
        </p:nvSpPr>
        <p:spPr>
          <a:xfrm>
            <a:off x="6824686" y="1869769"/>
            <a:ext cx="4537816" cy="3450613"/>
          </a:xfrm>
          <a:prstGeom prst="rect">
            <a:avLst/>
          </a:prstGeom>
          <a:ln w="38100">
            <a:solidFill>
              <a:schemeClr val="tx1"/>
            </a:solidFill>
          </a:ln>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sz="1800" i="1" dirty="0"/>
              <a:t>Sliding Scale Projected Revenue        $460,000                                    </a:t>
            </a:r>
            <a:r>
              <a:rPr lang="en-US" sz="1800" dirty="0"/>
              <a:t>__________________________________</a:t>
            </a:r>
          </a:p>
          <a:p>
            <a:pPr marL="0" indent="0">
              <a:buFont typeface="Arial" panose="020B0604020202020204" pitchFamily="34" charset="0"/>
              <a:buNone/>
            </a:pPr>
            <a:r>
              <a:rPr lang="en-US" sz="1800" dirty="0"/>
              <a:t>Contract Support                            $150,000</a:t>
            </a:r>
          </a:p>
          <a:p>
            <a:pPr marL="0" indent="0">
              <a:buFont typeface="Arial" panose="020B0604020202020204" pitchFamily="34" charset="0"/>
              <a:buNone/>
            </a:pPr>
            <a:r>
              <a:rPr lang="en-US" sz="1800" dirty="0"/>
              <a:t>Contract Compliance FTE                $  75,000</a:t>
            </a:r>
          </a:p>
          <a:p>
            <a:pPr marL="0" indent="0">
              <a:buFont typeface="Arial" panose="020B0604020202020204" pitchFamily="34" charset="0"/>
              <a:buNone/>
            </a:pPr>
            <a:r>
              <a:rPr lang="en-US" sz="1800" dirty="0"/>
              <a:t>Year 1 Investment Total                    $225,000</a:t>
            </a:r>
          </a:p>
          <a:p>
            <a:pPr marL="0" indent="0">
              <a:buFont typeface="Arial" panose="020B0604020202020204" pitchFamily="34" charset="0"/>
              <a:buNone/>
            </a:pPr>
            <a:r>
              <a:rPr lang="en-US" sz="1800" dirty="0"/>
              <a:t>__________________________________Additional Funds – Ongoing              $235,000</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50835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C5AC-5CF2-4E84-9761-3F9E017D73EF}"/>
              </a:ext>
            </a:extLst>
          </p:cNvPr>
          <p:cNvSpPr>
            <a:spLocks noGrp="1"/>
          </p:cNvSpPr>
          <p:nvPr>
            <p:ph type="title"/>
          </p:nvPr>
        </p:nvSpPr>
        <p:spPr>
          <a:xfrm>
            <a:off x="1270514" y="1156755"/>
            <a:ext cx="9603275" cy="1049235"/>
          </a:xfrm>
        </p:spPr>
        <p:txBody>
          <a:bodyPr/>
          <a:lstStyle/>
          <a:p>
            <a:pPr algn="ctr"/>
            <a:r>
              <a:rPr lang="en-US"/>
              <a:t>Field Fund Working Group Draft Timeline</a:t>
            </a:r>
          </a:p>
        </p:txBody>
      </p:sp>
      <p:sp>
        <p:nvSpPr>
          <p:cNvPr id="4" name="Teardrop 3">
            <a:extLst>
              <a:ext uri="{FF2B5EF4-FFF2-40B4-BE49-F238E27FC236}">
                <a16:creationId xmlns:a16="http://schemas.microsoft.com/office/drawing/2014/main" id="{A2412C66-97EC-440F-9668-74A6C035C34C}"/>
              </a:ext>
            </a:extLst>
          </p:cNvPr>
          <p:cNvSpPr/>
          <p:nvPr/>
        </p:nvSpPr>
        <p:spPr>
          <a:xfrm rot="2759930">
            <a:off x="1540027" y="2140577"/>
            <a:ext cx="1390841" cy="1339709"/>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 name="Teardrop 6">
            <a:extLst>
              <a:ext uri="{FF2B5EF4-FFF2-40B4-BE49-F238E27FC236}">
                <a16:creationId xmlns:a16="http://schemas.microsoft.com/office/drawing/2014/main" id="{65C73A8D-2E05-4E1E-932C-EB66CAA9CDE8}"/>
              </a:ext>
            </a:extLst>
          </p:cNvPr>
          <p:cNvSpPr/>
          <p:nvPr/>
        </p:nvSpPr>
        <p:spPr>
          <a:xfrm rot="2759930">
            <a:off x="3372601" y="2149004"/>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 name="Teardrop 7">
            <a:extLst>
              <a:ext uri="{FF2B5EF4-FFF2-40B4-BE49-F238E27FC236}">
                <a16:creationId xmlns:a16="http://schemas.microsoft.com/office/drawing/2014/main" id="{6B3F0B23-A502-46C1-81B9-E9F6F8F81E56}"/>
              </a:ext>
            </a:extLst>
          </p:cNvPr>
          <p:cNvSpPr/>
          <p:nvPr/>
        </p:nvSpPr>
        <p:spPr>
          <a:xfrm rot="2759930">
            <a:off x="5133208" y="2141476"/>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 name="Teardrop 8">
            <a:extLst>
              <a:ext uri="{FF2B5EF4-FFF2-40B4-BE49-F238E27FC236}">
                <a16:creationId xmlns:a16="http://schemas.microsoft.com/office/drawing/2014/main" id="{9D99CF28-6ECA-4831-A002-2517C2AC6381}"/>
              </a:ext>
            </a:extLst>
          </p:cNvPr>
          <p:cNvSpPr/>
          <p:nvPr/>
        </p:nvSpPr>
        <p:spPr>
          <a:xfrm rot="2759930">
            <a:off x="6887177" y="2141476"/>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 name="Teardrop 9">
            <a:extLst>
              <a:ext uri="{FF2B5EF4-FFF2-40B4-BE49-F238E27FC236}">
                <a16:creationId xmlns:a16="http://schemas.microsoft.com/office/drawing/2014/main" id="{069B3D94-6F5E-49F3-9DD7-F2CB2459168E}"/>
              </a:ext>
            </a:extLst>
          </p:cNvPr>
          <p:cNvSpPr/>
          <p:nvPr/>
        </p:nvSpPr>
        <p:spPr>
          <a:xfrm rot="2759930">
            <a:off x="8688871" y="2141475"/>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 name="Oval 11">
            <a:extLst>
              <a:ext uri="{FF2B5EF4-FFF2-40B4-BE49-F238E27FC236}">
                <a16:creationId xmlns:a16="http://schemas.microsoft.com/office/drawing/2014/main" id="{E6C7EB41-2CFE-4438-8474-0A40B7FCCD9D}"/>
              </a:ext>
            </a:extLst>
          </p:cNvPr>
          <p:cNvSpPr/>
          <p:nvPr/>
        </p:nvSpPr>
        <p:spPr>
          <a:xfrm>
            <a:off x="1685828" y="2266607"/>
            <a:ext cx="1101731" cy="1080086"/>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 name="Oval 12">
            <a:extLst>
              <a:ext uri="{FF2B5EF4-FFF2-40B4-BE49-F238E27FC236}">
                <a16:creationId xmlns:a16="http://schemas.microsoft.com/office/drawing/2014/main" id="{5523322C-1CE9-4CCE-8C07-C204FF0E4B22}"/>
              </a:ext>
            </a:extLst>
          </p:cNvPr>
          <p:cNvSpPr/>
          <p:nvPr/>
        </p:nvSpPr>
        <p:spPr>
          <a:xfrm>
            <a:off x="3511682" y="2316157"/>
            <a:ext cx="1132082" cy="98885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 name="Oval 13">
            <a:extLst>
              <a:ext uri="{FF2B5EF4-FFF2-40B4-BE49-F238E27FC236}">
                <a16:creationId xmlns:a16="http://schemas.microsoft.com/office/drawing/2014/main" id="{D02AC6AF-10C4-497E-B58D-450B8ACDB5B1}"/>
              </a:ext>
            </a:extLst>
          </p:cNvPr>
          <p:cNvSpPr/>
          <p:nvPr/>
        </p:nvSpPr>
        <p:spPr>
          <a:xfrm>
            <a:off x="5345078" y="2357839"/>
            <a:ext cx="1008061" cy="8976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5" name="Oval 14">
            <a:extLst>
              <a:ext uri="{FF2B5EF4-FFF2-40B4-BE49-F238E27FC236}">
                <a16:creationId xmlns:a16="http://schemas.microsoft.com/office/drawing/2014/main" id="{DEEA3920-421E-40A6-85C4-EB62DF893D78}"/>
              </a:ext>
            </a:extLst>
          </p:cNvPr>
          <p:cNvSpPr/>
          <p:nvPr/>
        </p:nvSpPr>
        <p:spPr>
          <a:xfrm>
            <a:off x="7078006" y="2357839"/>
            <a:ext cx="1008061" cy="8976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 name="Oval 15">
            <a:extLst>
              <a:ext uri="{FF2B5EF4-FFF2-40B4-BE49-F238E27FC236}">
                <a16:creationId xmlns:a16="http://schemas.microsoft.com/office/drawing/2014/main" id="{30B582F2-70E2-4771-AB9C-D81BD156C28D}"/>
              </a:ext>
            </a:extLst>
          </p:cNvPr>
          <p:cNvSpPr/>
          <p:nvPr/>
        </p:nvSpPr>
        <p:spPr>
          <a:xfrm>
            <a:off x="8907842" y="2355782"/>
            <a:ext cx="1008061" cy="8976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8" name="TextBox 17">
            <a:extLst>
              <a:ext uri="{FF2B5EF4-FFF2-40B4-BE49-F238E27FC236}">
                <a16:creationId xmlns:a16="http://schemas.microsoft.com/office/drawing/2014/main" id="{9B0A8693-9B27-4A1A-BB03-F855280D88C1}"/>
              </a:ext>
            </a:extLst>
          </p:cNvPr>
          <p:cNvSpPr txBox="1"/>
          <p:nvPr/>
        </p:nvSpPr>
        <p:spPr>
          <a:xfrm>
            <a:off x="1812240" y="2606595"/>
            <a:ext cx="932268" cy="646331"/>
          </a:xfrm>
          <a:prstGeom prst="rect">
            <a:avLst/>
          </a:prstGeom>
          <a:noFill/>
        </p:spPr>
        <p:txBody>
          <a:bodyPr wrap="square" rtlCol="0">
            <a:spAutoFit/>
          </a:bodyPr>
          <a:lstStyle/>
          <a:p>
            <a:pPr algn="ctr"/>
            <a:r>
              <a:rPr lang="en-US" sz="1200"/>
              <a:t>Meeting #1 September 2020</a:t>
            </a:r>
          </a:p>
        </p:txBody>
      </p:sp>
      <p:sp>
        <p:nvSpPr>
          <p:cNvPr id="19" name="TextBox 18">
            <a:extLst>
              <a:ext uri="{FF2B5EF4-FFF2-40B4-BE49-F238E27FC236}">
                <a16:creationId xmlns:a16="http://schemas.microsoft.com/office/drawing/2014/main" id="{A7E29BAC-E7C1-4991-87F9-DC5091CCFD60}"/>
              </a:ext>
            </a:extLst>
          </p:cNvPr>
          <p:cNvSpPr txBox="1"/>
          <p:nvPr/>
        </p:nvSpPr>
        <p:spPr>
          <a:xfrm>
            <a:off x="3645722" y="2573228"/>
            <a:ext cx="975319" cy="646331"/>
          </a:xfrm>
          <a:prstGeom prst="rect">
            <a:avLst/>
          </a:prstGeom>
          <a:noFill/>
        </p:spPr>
        <p:txBody>
          <a:bodyPr wrap="square" rtlCol="0">
            <a:spAutoFit/>
          </a:bodyPr>
          <a:lstStyle/>
          <a:p>
            <a:pPr algn="ctr"/>
            <a:r>
              <a:rPr lang="en-US" sz="1200"/>
              <a:t>Meeting #2 October 2020</a:t>
            </a:r>
          </a:p>
        </p:txBody>
      </p:sp>
      <p:sp>
        <p:nvSpPr>
          <p:cNvPr id="20" name="TextBox 19">
            <a:extLst>
              <a:ext uri="{FF2B5EF4-FFF2-40B4-BE49-F238E27FC236}">
                <a16:creationId xmlns:a16="http://schemas.microsoft.com/office/drawing/2014/main" id="{E67786B9-49B0-47CF-9859-D420F22BB413}"/>
              </a:ext>
            </a:extLst>
          </p:cNvPr>
          <p:cNvSpPr txBox="1"/>
          <p:nvPr/>
        </p:nvSpPr>
        <p:spPr>
          <a:xfrm>
            <a:off x="5331126" y="2580237"/>
            <a:ext cx="1059475" cy="646331"/>
          </a:xfrm>
          <a:prstGeom prst="rect">
            <a:avLst/>
          </a:prstGeom>
          <a:noFill/>
        </p:spPr>
        <p:txBody>
          <a:bodyPr wrap="square" rtlCol="0">
            <a:spAutoFit/>
          </a:bodyPr>
          <a:lstStyle/>
          <a:p>
            <a:pPr algn="ctr"/>
            <a:r>
              <a:rPr lang="en-US" sz="1200"/>
              <a:t>Meeting #3 November 2020</a:t>
            </a:r>
          </a:p>
        </p:txBody>
      </p:sp>
      <p:sp>
        <p:nvSpPr>
          <p:cNvPr id="21" name="TextBox 20">
            <a:extLst>
              <a:ext uri="{FF2B5EF4-FFF2-40B4-BE49-F238E27FC236}">
                <a16:creationId xmlns:a16="http://schemas.microsoft.com/office/drawing/2014/main" id="{A0DA2A8D-68E9-46B5-8F7E-EE2EE079313E}"/>
              </a:ext>
            </a:extLst>
          </p:cNvPr>
          <p:cNvSpPr txBox="1"/>
          <p:nvPr/>
        </p:nvSpPr>
        <p:spPr>
          <a:xfrm>
            <a:off x="7125443" y="2536660"/>
            <a:ext cx="1000752" cy="646331"/>
          </a:xfrm>
          <a:prstGeom prst="rect">
            <a:avLst/>
          </a:prstGeom>
          <a:noFill/>
        </p:spPr>
        <p:txBody>
          <a:bodyPr wrap="square" rtlCol="0">
            <a:spAutoFit/>
          </a:bodyPr>
          <a:lstStyle/>
          <a:p>
            <a:pPr algn="ctr"/>
            <a:r>
              <a:rPr lang="en-US" sz="1200"/>
              <a:t>Meeting #4 December 2020</a:t>
            </a:r>
          </a:p>
        </p:txBody>
      </p:sp>
      <p:sp>
        <p:nvSpPr>
          <p:cNvPr id="22" name="TextBox 21">
            <a:extLst>
              <a:ext uri="{FF2B5EF4-FFF2-40B4-BE49-F238E27FC236}">
                <a16:creationId xmlns:a16="http://schemas.microsoft.com/office/drawing/2014/main" id="{4E52B1DD-D6C2-4AB4-8C82-7308FAA8DBB7}"/>
              </a:ext>
            </a:extLst>
          </p:cNvPr>
          <p:cNvSpPr txBox="1"/>
          <p:nvPr/>
        </p:nvSpPr>
        <p:spPr>
          <a:xfrm>
            <a:off x="9005563" y="2529651"/>
            <a:ext cx="922325" cy="646331"/>
          </a:xfrm>
          <a:prstGeom prst="rect">
            <a:avLst/>
          </a:prstGeom>
          <a:noFill/>
        </p:spPr>
        <p:txBody>
          <a:bodyPr wrap="square" rtlCol="0">
            <a:spAutoFit/>
          </a:bodyPr>
          <a:lstStyle/>
          <a:p>
            <a:pPr algn="ctr"/>
            <a:r>
              <a:rPr lang="en-US" sz="1200" dirty="0"/>
              <a:t>Meeting #5 January 2020</a:t>
            </a:r>
          </a:p>
        </p:txBody>
      </p:sp>
      <p:sp>
        <p:nvSpPr>
          <p:cNvPr id="24" name="TextBox 23">
            <a:extLst>
              <a:ext uri="{FF2B5EF4-FFF2-40B4-BE49-F238E27FC236}">
                <a16:creationId xmlns:a16="http://schemas.microsoft.com/office/drawing/2014/main" id="{73840280-958F-45EE-A404-D00AC653FC50}"/>
              </a:ext>
            </a:extLst>
          </p:cNvPr>
          <p:cNvSpPr txBox="1"/>
          <p:nvPr/>
        </p:nvSpPr>
        <p:spPr>
          <a:xfrm>
            <a:off x="1493757" y="3552989"/>
            <a:ext cx="1756518" cy="1754326"/>
          </a:xfrm>
          <a:prstGeom prst="rect">
            <a:avLst/>
          </a:prstGeom>
          <a:noFill/>
        </p:spPr>
        <p:txBody>
          <a:bodyPr wrap="square" rtlCol="0">
            <a:spAutoFit/>
          </a:bodyPr>
          <a:lstStyle/>
          <a:p>
            <a:pPr marL="285750" indent="-285750">
              <a:buFont typeface="Arial" panose="020B0604020202020204" pitchFamily="34" charset="0"/>
              <a:buChar char="•"/>
            </a:pPr>
            <a:r>
              <a:rPr lang="en-US" sz="1200"/>
              <a:t>Process Overview</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Charge Overview</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Review Previous Field Fund Implementations</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Field Fund Review</a:t>
            </a:r>
          </a:p>
        </p:txBody>
      </p:sp>
      <p:sp>
        <p:nvSpPr>
          <p:cNvPr id="25" name="TextBox 24">
            <a:extLst>
              <a:ext uri="{FF2B5EF4-FFF2-40B4-BE49-F238E27FC236}">
                <a16:creationId xmlns:a16="http://schemas.microsoft.com/office/drawing/2014/main" id="{C7654A9C-385E-4019-A063-65EA7E9A7B46}"/>
              </a:ext>
            </a:extLst>
          </p:cNvPr>
          <p:cNvSpPr txBox="1"/>
          <p:nvPr/>
        </p:nvSpPr>
        <p:spPr>
          <a:xfrm>
            <a:off x="3153891" y="3552989"/>
            <a:ext cx="1790360" cy="2123658"/>
          </a:xfrm>
          <a:prstGeom prst="rect">
            <a:avLst/>
          </a:prstGeom>
          <a:noFill/>
        </p:spPr>
        <p:txBody>
          <a:bodyPr wrap="square" rtlCol="0">
            <a:spAutoFit/>
          </a:bodyPr>
          <a:lstStyle/>
          <a:p>
            <a:pPr marL="285750" indent="-285750">
              <a:buFont typeface="Arial" panose="020B0604020202020204" pitchFamily="34" charset="0"/>
              <a:buChar char="•"/>
            </a:pPr>
            <a:r>
              <a:rPr lang="en-US" sz="1200"/>
              <a:t>Review All DPR Sports Program Fees Benchmarking Review</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Discuss current fee levels.</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Review Recreation v. Travel field allocations.</a:t>
            </a:r>
          </a:p>
        </p:txBody>
      </p:sp>
      <p:sp>
        <p:nvSpPr>
          <p:cNvPr id="26" name="TextBox 25">
            <a:extLst>
              <a:ext uri="{FF2B5EF4-FFF2-40B4-BE49-F238E27FC236}">
                <a16:creationId xmlns:a16="http://schemas.microsoft.com/office/drawing/2014/main" id="{8DCDB36F-BAA8-480E-86E4-91D025ED5AB4}"/>
              </a:ext>
            </a:extLst>
          </p:cNvPr>
          <p:cNvSpPr txBox="1"/>
          <p:nvPr/>
        </p:nvSpPr>
        <p:spPr>
          <a:xfrm>
            <a:off x="5077714" y="3552989"/>
            <a:ext cx="1566300" cy="1569660"/>
          </a:xfrm>
          <a:prstGeom prst="rect">
            <a:avLst/>
          </a:prstGeom>
          <a:noFill/>
        </p:spPr>
        <p:txBody>
          <a:bodyPr wrap="square" rtlCol="0">
            <a:spAutoFit/>
          </a:bodyPr>
          <a:lstStyle/>
          <a:p>
            <a:pPr marL="285750" indent="-285750">
              <a:buFont typeface="Arial" panose="020B0604020202020204" pitchFamily="34" charset="0"/>
              <a:buChar char="•"/>
            </a:pPr>
            <a:r>
              <a:rPr lang="en-US" sz="1200"/>
              <a:t>Explore Key Implementation Questions For Field Fund</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Outline process for allocating funds</a:t>
            </a:r>
          </a:p>
        </p:txBody>
      </p:sp>
      <p:sp>
        <p:nvSpPr>
          <p:cNvPr id="27" name="TextBox 26">
            <a:extLst>
              <a:ext uri="{FF2B5EF4-FFF2-40B4-BE49-F238E27FC236}">
                <a16:creationId xmlns:a16="http://schemas.microsoft.com/office/drawing/2014/main" id="{27C33227-EBF8-4318-847C-6A19ABD46D73}"/>
              </a:ext>
            </a:extLst>
          </p:cNvPr>
          <p:cNvSpPr txBox="1"/>
          <p:nvPr/>
        </p:nvSpPr>
        <p:spPr>
          <a:xfrm>
            <a:off x="6888217" y="3552989"/>
            <a:ext cx="1660135" cy="1908215"/>
          </a:xfrm>
          <a:prstGeom prst="rect">
            <a:avLst/>
          </a:prstGeom>
          <a:noFill/>
        </p:spPr>
        <p:txBody>
          <a:bodyPr wrap="square" rtlCol="0">
            <a:spAutoFit/>
          </a:bodyPr>
          <a:lstStyle/>
          <a:p>
            <a:pPr marL="285750" indent="-285750">
              <a:buFont typeface="Arial" panose="020B0604020202020204" pitchFamily="34" charset="0"/>
              <a:buChar char="•"/>
            </a:pPr>
            <a:r>
              <a:rPr lang="en-US" sz="1200"/>
              <a:t>Strawman review of new proposed fee.</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FFWG recommendations for new fee and implementation.</a:t>
            </a:r>
          </a:p>
          <a:p>
            <a:pPr marL="285750" indent="-285750">
              <a:buFont typeface="Arial" panose="020B0604020202020204" pitchFamily="34" charset="0"/>
              <a:buChar char="•"/>
            </a:pPr>
            <a:endParaRPr lang="en-US" sz="1100"/>
          </a:p>
          <a:p>
            <a:pPr marL="285750" indent="-285750">
              <a:buFont typeface="Arial" panose="020B0604020202020204" pitchFamily="34" charset="0"/>
              <a:buChar char="•"/>
            </a:pPr>
            <a:endParaRPr lang="en-US" sz="1100"/>
          </a:p>
        </p:txBody>
      </p:sp>
      <p:sp>
        <p:nvSpPr>
          <p:cNvPr id="28" name="TextBox 27">
            <a:extLst>
              <a:ext uri="{FF2B5EF4-FFF2-40B4-BE49-F238E27FC236}">
                <a16:creationId xmlns:a16="http://schemas.microsoft.com/office/drawing/2014/main" id="{8A9980EE-F173-4114-ACCA-09DB159EA653}"/>
              </a:ext>
            </a:extLst>
          </p:cNvPr>
          <p:cNvSpPr txBox="1"/>
          <p:nvPr/>
        </p:nvSpPr>
        <p:spPr>
          <a:xfrm>
            <a:off x="8678451" y="3552988"/>
            <a:ext cx="1671596" cy="1184940"/>
          </a:xfrm>
          <a:prstGeom prst="rect">
            <a:avLst/>
          </a:prstGeom>
          <a:noFill/>
        </p:spPr>
        <p:txBody>
          <a:bodyPr wrap="square" rtlCol="0">
            <a:spAutoFit/>
          </a:bodyPr>
          <a:lstStyle/>
          <a:p>
            <a:pPr marL="285750" indent="-285750">
              <a:buFont typeface="Arial" panose="020B0604020202020204" pitchFamily="34" charset="0"/>
              <a:buChar char="•"/>
            </a:pPr>
            <a:r>
              <a:rPr lang="en-US" sz="1200" dirty="0"/>
              <a:t>Review Commission Recommendations</a:t>
            </a:r>
          </a:p>
          <a:p>
            <a:pPr marL="285750" indent="-285750">
              <a:buFont typeface="Arial" panose="020B0604020202020204" pitchFamily="34" charset="0"/>
              <a:buChar char="•"/>
            </a:pPr>
            <a:r>
              <a:rPr lang="en-US" sz="1200" dirty="0"/>
              <a:t>Discuss Draft Recommendations</a:t>
            </a:r>
          </a:p>
          <a:p>
            <a:endParaRPr lang="en-US" sz="1100" dirty="0"/>
          </a:p>
        </p:txBody>
      </p:sp>
      <p:sp>
        <p:nvSpPr>
          <p:cNvPr id="29" name="Rectangle 28">
            <a:extLst>
              <a:ext uri="{FF2B5EF4-FFF2-40B4-BE49-F238E27FC236}">
                <a16:creationId xmlns:a16="http://schemas.microsoft.com/office/drawing/2014/main" id="{E36E3924-ED58-4C1D-9F07-5129AAEA09FC}"/>
              </a:ext>
            </a:extLst>
          </p:cNvPr>
          <p:cNvSpPr/>
          <p:nvPr/>
        </p:nvSpPr>
        <p:spPr>
          <a:xfrm>
            <a:off x="8642185" y="1922520"/>
            <a:ext cx="1820893" cy="372201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Tree>
    <p:extLst>
      <p:ext uri="{BB962C8B-B14F-4D97-AF65-F5344CB8AC3E}">
        <p14:creationId xmlns:p14="http://schemas.microsoft.com/office/powerpoint/2010/main" val="3279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03187-67F6-40E1-90F7-B080E12E2106}"/>
              </a:ext>
            </a:extLst>
          </p:cNvPr>
          <p:cNvSpPr>
            <a:spLocks noGrp="1"/>
          </p:cNvSpPr>
          <p:nvPr>
            <p:ph type="title"/>
          </p:nvPr>
        </p:nvSpPr>
        <p:spPr>
          <a:xfrm>
            <a:off x="830510" y="867037"/>
            <a:ext cx="11794921" cy="1049235"/>
          </a:xfrm>
        </p:spPr>
        <p:txBody>
          <a:bodyPr>
            <a:normAutofit/>
          </a:bodyPr>
          <a:lstStyle/>
          <a:p>
            <a:r>
              <a:rPr lang="en-US" sz="2400" dirty="0"/>
              <a:t>Implementation option #4 Minor Capital Improvement Projects</a:t>
            </a:r>
          </a:p>
        </p:txBody>
      </p:sp>
      <p:sp>
        <p:nvSpPr>
          <p:cNvPr id="3" name="Content Placeholder 2">
            <a:extLst>
              <a:ext uri="{FF2B5EF4-FFF2-40B4-BE49-F238E27FC236}">
                <a16:creationId xmlns:a16="http://schemas.microsoft.com/office/drawing/2014/main" id="{91C12BFB-3953-4883-B7C1-64E31F93870B}"/>
              </a:ext>
            </a:extLst>
          </p:cNvPr>
          <p:cNvSpPr>
            <a:spLocks noGrp="1"/>
          </p:cNvSpPr>
          <p:nvPr>
            <p:ph idx="1"/>
          </p:nvPr>
        </p:nvSpPr>
        <p:spPr/>
        <p:txBody>
          <a:bodyPr>
            <a:normAutofit/>
          </a:bodyPr>
          <a:lstStyle/>
          <a:p>
            <a:r>
              <a:rPr lang="en-US" dirty="0"/>
              <a:t>Minor capital improvement projects are smaller scale improvements that can take place over a few months, and typically cost around $150,000. </a:t>
            </a:r>
          </a:p>
          <a:p>
            <a:r>
              <a:rPr lang="en-US" dirty="0"/>
              <a:t>Two recent examples are listed below:</a:t>
            </a:r>
          </a:p>
          <a:p>
            <a:pPr lvl="1"/>
            <a:r>
              <a:rPr lang="en-US" dirty="0"/>
              <a:t>Gunston # 3 Bermuda drop-in field (regrade &amp; re-sod field)                              $150,000</a:t>
            </a:r>
          </a:p>
          <a:p>
            <a:pPr lvl="1"/>
            <a:r>
              <a:rPr lang="en-US" dirty="0"/>
              <a:t>Westover drop-in  field (re-grade and re- sod field)                                          $150,000</a:t>
            </a:r>
          </a:p>
          <a:p>
            <a:pPr marL="0" indent="0">
              <a:buNone/>
            </a:pPr>
            <a:endParaRPr lang="en-US" dirty="0"/>
          </a:p>
          <a:p>
            <a:r>
              <a:rPr lang="en-US" dirty="0"/>
              <a:t>Minor Capital Improvement projects could also be existing priority 1 fields, but include will also include Option #1.</a:t>
            </a:r>
          </a:p>
        </p:txBody>
      </p:sp>
    </p:spTree>
    <p:extLst>
      <p:ext uri="{BB962C8B-B14F-4D97-AF65-F5344CB8AC3E}">
        <p14:creationId xmlns:p14="http://schemas.microsoft.com/office/powerpoint/2010/main" val="1581191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E0D8-BFAF-4CB0-9D0E-2A686BD2963A}"/>
              </a:ext>
            </a:extLst>
          </p:cNvPr>
          <p:cNvSpPr>
            <a:spLocks noGrp="1"/>
          </p:cNvSpPr>
          <p:nvPr>
            <p:ph type="title"/>
          </p:nvPr>
        </p:nvSpPr>
        <p:spPr/>
        <p:txBody>
          <a:bodyPr/>
          <a:lstStyle/>
          <a:p>
            <a:r>
              <a:rPr lang="en-US" dirty="0"/>
              <a:t>Implementation Option #4 Fiscal </a:t>
            </a:r>
            <a:r>
              <a:rPr lang="en-US" dirty="0" err="1"/>
              <a:t>IMpact</a:t>
            </a:r>
            <a:endParaRPr lang="en-US" dirty="0"/>
          </a:p>
        </p:txBody>
      </p:sp>
      <p:sp>
        <p:nvSpPr>
          <p:cNvPr id="5" name="Content Placeholder 2">
            <a:extLst>
              <a:ext uri="{FF2B5EF4-FFF2-40B4-BE49-F238E27FC236}">
                <a16:creationId xmlns:a16="http://schemas.microsoft.com/office/drawing/2014/main" id="{C43ADE3B-F8BD-416A-AFA5-7DB7C0EB2A03}"/>
              </a:ext>
            </a:extLst>
          </p:cNvPr>
          <p:cNvSpPr txBox="1">
            <a:spLocks/>
          </p:cNvSpPr>
          <p:nvPr/>
        </p:nvSpPr>
        <p:spPr>
          <a:xfrm>
            <a:off x="6110896" y="2950757"/>
            <a:ext cx="5555152" cy="349816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endParaRPr lang="en-US" dirty="0"/>
          </a:p>
        </p:txBody>
      </p:sp>
      <p:sp>
        <p:nvSpPr>
          <p:cNvPr id="9" name="Content Placeholder 5">
            <a:extLst>
              <a:ext uri="{FF2B5EF4-FFF2-40B4-BE49-F238E27FC236}">
                <a16:creationId xmlns:a16="http://schemas.microsoft.com/office/drawing/2014/main" id="{F252D4A2-6AE5-4466-9FCF-4F8FD00BC22E}"/>
              </a:ext>
            </a:extLst>
          </p:cNvPr>
          <p:cNvSpPr>
            <a:spLocks noGrp="1"/>
          </p:cNvSpPr>
          <p:nvPr>
            <p:ph idx="1"/>
          </p:nvPr>
        </p:nvSpPr>
        <p:spPr>
          <a:xfrm>
            <a:off x="330621" y="1947366"/>
            <a:ext cx="5050172" cy="3145928"/>
          </a:xfrm>
          <a:ln w="38100">
            <a:solidFill>
              <a:schemeClr val="tx1"/>
            </a:solidFill>
          </a:ln>
        </p:spPr>
        <p:txBody>
          <a:bodyPr>
            <a:normAutofit fontScale="85000" lnSpcReduction="10000"/>
          </a:bodyPr>
          <a:lstStyle/>
          <a:p>
            <a:pPr marL="0" indent="0">
              <a:buNone/>
            </a:pPr>
            <a:r>
              <a:rPr lang="en-US" i="1" dirty="0"/>
              <a:t>Flat Rate Projected Revenue                         $390,000                                   </a:t>
            </a:r>
            <a:r>
              <a:rPr lang="en-US" dirty="0"/>
              <a:t>________________________________________</a:t>
            </a:r>
          </a:p>
          <a:p>
            <a:pPr marL="0" indent="0">
              <a:buNone/>
            </a:pPr>
            <a:r>
              <a:rPr lang="en-US" dirty="0"/>
              <a:t>Two (2) Permanent AFM staff                    $125,000                                                                                                    One-time vehicle/equipment purchase       $150,000                                 </a:t>
            </a:r>
          </a:p>
          <a:p>
            <a:pPr marL="0" indent="0">
              <a:buNone/>
            </a:pPr>
            <a:r>
              <a:rPr lang="en-US" dirty="0"/>
              <a:t>Year 1 Investment Total                            $275,000                                 </a:t>
            </a:r>
          </a:p>
          <a:p>
            <a:pPr marL="0" indent="0">
              <a:buNone/>
            </a:pPr>
            <a:r>
              <a:rPr lang="en-US" dirty="0"/>
              <a:t>________________________________________</a:t>
            </a:r>
          </a:p>
          <a:p>
            <a:pPr marL="0" indent="0">
              <a:buNone/>
            </a:pPr>
            <a:r>
              <a:rPr lang="en-US" dirty="0"/>
              <a:t>Additional Funds Year 1                           $115,000</a:t>
            </a:r>
          </a:p>
          <a:p>
            <a:pPr marL="0" indent="0">
              <a:buNone/>
            </a:pPr>
            <a:r>
              <a:rPr lang="en-US" dirty="0"/>
              <a:t>Additional Funds Year 2                           $260,000</a:t>
            </a:r>
          </a:p>
        </p:txBody>
      </p:sp>
      <p:sp>
        <p:nvSpPr>
          <p:cNvPr id="10" name="Content Placeholder 5">
            <a:extLst>
              <a:ext uri="{FF2B5EF4-FFF2-40B4-BE49-F238E27FC236}">
                <a16:creationId xmlns:a16="http://schemas.microsoft.com/office/drawing/2014/main" id="{F6DD8E1F-4063-4AC3-9538-D97EF8B808B2}"/>
              </a:ext>
            </a:extLst>
          </p:cNvPr>
          <p:cNvSpPr txBox="1">
            <a:spLocks/>
          </p:cNvSpPr>
          <p:nvPr/>
        </p:nvSpPr>
        <p:spPr>
          <a:xfrm>
            <a:off x="6902697" y="1946291"/>
            <a:ext cx="5050172" cy="3145928"/>
          </a:xfrm>
          <a:prstGeom prst="rect">
            <a:avLst/>
          </a:prstGeom>
          <a:ln w="38100">
            <a:solidFill>
              <a:schemeClr val="tx1"/>
            </a:solidFill>
          </a:ln>
        </p:spPr>
        <p:txBody>
          <a:bodyPr vert="horz" lIns="91440" tIns="45720" rIns="91440" bIns="45720" rtlCol="0" anchor="t">
            <a:normAutofit fontScale="850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i="1" dirty="0"/>
              <a:t>Sliding Scale Projected Revenue                       $460,000                                   </a:t>
            </a:r>
            <a:r>
              <a:rPr lang="en-US" dirty="0"/>
              <a:t>________________________________________</a:t>
            </a:r>
          </a:p>
          <a:p>
            <a:pPr marL="0" indent="0">
              <a:buFont typeface="Arial" panose="020B0604020202020204" pitchFamily="34" charset="0"/>
              <a:buNone/>
            </a:pPr>
            <a:r>
              <a:rPr lang="en-US" dirty="0"/>
              <a:t>Two (2) Permanent AFM staff                      $125,000                                                                                                    One-time vehicle/equipment purchase         $150,000                                 </a:t>
            </a:r>
          </a:p>
          <a:p>
            <a:pPr marL="0" indent="0">
              <a:buFont typeface="Arial" panose="020B0604020202020204" pitchFamily="34" charset="0"/>
              <a:buNone/>
            </a:pPr>
            <a:r>
              <a:rPr lang="en-US" dirty="0"/>
              <a:t>Year 1 Investment Total                              $275,000                                 </a:t>
            </a:r>
          </a:p>
          <a:p>
            <a:pPr marL="0" indent="0">
              <a:buFont typeface="Arial" panose="020B0604020202020204" pitchFamily="34" charset="0"/>
              <a:buNone/>
            </a:pPr>
            <a:r>
              <a:rPr lang="en-US" dirty="0"/>
              <a:t>________________________________________</a:t>
            </a:r>
          </a:p>
          <a:p>
            <a:pPr marL="0" indent="0">
              <a:buFont typeface="Arial" panose="020B0604020202020204" pitchFamily="34" charset="0"/>
              <a:buNone/>
            </a:pPr>
            <a:r>
              <a:rPr lang="en-US" dirty="0"/>
              <a:t>Additional Funds Year 1                              $185,000</a:t>
            </a:r>
          </a:p>
          <a:p>
            <a:pPr marL="0" indent="0">
              <a:buFont typeface="Arial" panose="020B0604020202020204" pitchFamily="34" charset="0"/>
              <a:buNone/>
            </a:pPr>
            <a:r>
              <a:rPr lang="en-US" dirty="0"/>
              <a:t>Additional Funds Year 2                              $330,000</a:t>
            </a:r>
          </a:p>
          <a:p>
            <a:pPr marL="0" indent="0">
              <a:buFont typeface="Arial" panose="020B0604020202020204" pitchFamily="34" charset="0"/>
              <a:buNone/>
            </a:pPr>
            <a:endParaRPr lang="en-US" dirty="0"/>
          </a:p>
        </p:txBody>
      </p:sp>
      <p:sp>
        <p:nvSpPr>
          <p:cNvPr id="3" name="TextBox 2">
            <a:extLst>
              <a:ext uri="{FF2B5EF4-FFF2-40B4-BE49-F238E27FC236}">
                <a16:creationId xmlns:a16="http://schemas.microsoft.com/office/drawing/2014/main" id="{8D5981FD-88E9-4139-A5BB-D212D673F36E}"/>
              </a:ext>
            </a:extLst>
          </p:cNvPr>
          <p:cNvSpPr txBox="1"/>
          <p:nvPr/>
        </p:nvSpPr>
        <p:spPr>
          <a:xfrm>
            <a:off x="763759" y="5365185"/>
            <a:ext cx="11189110" cy="369332"/>
          </a:xfrm>
          <a:prstGeom prst="rect">
            <a:avLst/>
          </a:prstGeom>
          <a:noFill/>
        </p:spPr>
        <p:txBody>
          <a:bodyPr wrap="square" rtlCol="0">
            <a:spAutoFit/>
          </a:bodyPr>
          <a:lstStyle/>
          <a:p>
            <a:pPr marL="285750" indent="-285750">
              <a:buFont typeface="Arial" panose="020B0604020202020204" pitchFamily="34" charset="0"/>
              <a:buChar char="•"/>
            </a:pPr>
            <a:r>
              <a:rPr lang="en-US" dirty="0"/>
              <a:t>Implementation option #4 will require adding additional maintenance staff, as outlined in option #1.</a:t>
            </a:r>
          </a:p>
        </p:txBody>
      </p:sp>
    </p:spTree>
    <p:extLst>
      <p:ext uri="{BB962C8B-B14F-4D97-AF65-F5344CB8AC3E}">
        <p14:creationId xmlns:p14="http://schemas.microsoft.com/office/powerpoint/2010/main" val="1880529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E2EBA-D3F0-46AD-A291-980DF3C9BBA4}"/>
              </a:ext>
            </a:extLst>
          </p:cNvPr>
          <p:cNvSpPr>
            <a:spLocks noGrp="1"/>
          </p:cNvSpPr>
          <p:nvPr>
            <p:ph type="title"/>
          </p:nvPr>
        </p:nvSpPr>
        <p:spPr>
          <a:xfrm>
            <a:off x="142614" y="433259"/>
            <a:ext cx="11862032" cy="1049235"/>
          </a:xfrm>
        </p:spPr>
        <p:txBody>
          <a:bodyPr>
            <a:normAutofit fontScale="90000"/>
          </a:bodyPr>
          <a:lstStyle/>
          <a:p>
            <a:pPr algn="ctr"/>
            <a:r>
              <a:rPr lang="en-US" dirty="0"/>
              <a:t>Implementation Option #5                                                       Major Capital Improvements – Synthetic Turf Conversions</a:t>
            </a:r>
          </a:p>
        </p:txBody>
      </p:sp>
      <p:sp>
        <p:nvSpPr>
          <p:cNvPr id="3" name="Content Placeholder 2">
            <a:extLst>
              <a:ext uri="{FF2B5EF4-FFF2-40B4-BE49-F238E27FC236}">
                <a16:creationId xmlns:a16="http://schemas.microsoft.com/office/drawing/2014/main" id="{BE612BB6-0781-4E22-A708-76A4DE9B9253}"/>
              </a:ext>
            </a:extLst>
          </p:cNvPr>
          <p:cNvSpPr>
            <a:spLocks noGrp="1"/>
          </p:cNvSpPr>
          <p:nvPr>
            <p:ph idx="1"/>
          </p:nvPr>
        </p:nvSpPr>
        <p:spPr/>
        <p:txBody>
          <a:bodyPr/>
          <a:lstStyle/>
          <a:p>
            <a:r>
              <a:rPr lang="en-US" dirty="0"/>
              <a:t>The County Board adopted Public Spaces Master Plan (PSMP) ranks athletic fields based on 11 criteria for synthetic turf conversation.</a:t>
            </a:r>
          </a:p>
          <a:p>
            <a:r>
              <a:rPr lang="en-US" dirty="0"/>
              <a:t>Of the top 30 fields ranked in the PSMP, 15 are currently synthetic fields.</a:t>
            </a:r>
          </a:p>
          <a:p>
            <a:pPr lvl="1"/>
            <a:r>
              <a:rPr lang="en-US" dirty="0"/>
              <a:t>Of the top 30 fields ranked, 16 are rectangular fields</a:t>
            </a:r>
          </a:p>
          <a:p>
            <a:pPr lvl="1"/>
            <a:r>
              <a:rPr lang="en-US" dirty="0"/>
              <a:t>Of the top 30 fields ranked, 11 are diamond fields </a:t>
            </a:r>
          </a:p>
          <a:p>
            <a:pPr lvl="1"/>
            <a:r>
              <a:rPr lang="en-US" dirty="0"/>
              <a:t>Of the top 30 fields ranked, 3 are combination fields. </a:t>
            </a:r>
          </a:p>
        </p:txBody>
      </p:sp>
    </p:spTree>
    <p:extLst>
      <p:ext uri="{BB962C8B-B14F-4D97-AF65-F5344CB8AC3E}">
        <p14:creationId xmlns:p14="http://schemas.microsoft.com/office/powerpoint/2010/main" val="4128450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A969-12C4-4ECF-B05A-BE37A7709137}"/>
              </a:ext>
            </a:extLst>
          </p:cNvPr>
          <p:cNvSpPr>
            <a:spLocks noGrp="1"/>
          </p:cNvSpPr>
          <p:nvPr>
            <p:ph type="title"/>
          </p:nvPr>
        </p:nvSpPr>
        <p:spPr>
          <a:xfrm>
            <a:off x="445674" y="392530"/>
            <a:ext cx="11425553" cy="602939"/>
          </a:xfrm>
        </p:spPr>
        <p:txBody>
          <a:bodyPr>
            <a:normAutofit/>
          </a:bodyPr>
          <a:lstStyle/>
          <a:p>
            <a:pPr algn="ctr"/>
            <a:r>
              <a:rPr lang="en-US" sz="2800" dirty="0"/>
              <a:t>Implementation Option #5 – Synthetic Turf Conversions</a:t>
            </a:r>
          </a:p>
        </p:txBody>
      </p:sp>
      <p:graphicFrame>
        <p:nvGraphicFramePr>
          <p:cNvPr id="6" name="Table 6">
            <a:extLst>
              <a:ext uri="{FF2B5EF4-FFF2-40B4-BE49-F238E27FC236}">
                <a16:creationId xmlns:a16="http://schemas.microsoft.com/office/drawing/2014/main" id="{866FE41B-1468-4CFC-9CFF-F7A5C6B6C49B}"/>
              </a:ext>
            </a:extLst>
          </p:cNvPr>
          <p:cNvGraphicFramePr>
            <a:graphicFrameLocks noGrp="1"/>
          </p:cNvGraphicFramePr>
          <p:nvPr>
            <p:extLst>
              <p:ext uri="{D42A27DB-BD31-4B8C-83A1-F6EECF244321}">
                <p14:modId xmlns:p14="http://schemas.microsoft.com/office/powerpoint/2010/main" val="1895401989"/>
              </p:ext>
            </p:extLst>
          </p:nvPr>
        </p:nvGraphicFramePr>
        <p:xfrm>
          <a:off x="2619230" y="995469"/>
          <a:ext cx="7078443" cy="5044608"/>
        </p:xfrm>
        <a:graphic>
          <a:graphicData uri="http://schemas.openxmlformats.org/drawingml/2006/table">
            <a:tbl>
              <a:tblPr firstRow="1" bandRow="1">
                <a:tableStyleId>{5C22544A-7EE6-4342-B048-85BDC9FD1C3A}</a:tableStyleId>
              </a:tblPr>
              <a:tblGrid>
                <a:gridCol w="2359481">
                  <a:extLst>
                    <a:ext uri="{9D8B030D-6E8A-4147-A177-3AD203B41FA5}">
                      <a16:colId xmlns:a16="http://schemas.microsoft.com/office/drawing/2014/main" val="4255586558"/>
                    </a:ext>
                  </a:extLst>
                </a:gridCol>
                <a:gridCol w="2359481">
                  <a:extLst>
                    <a:ext uri="{9D8B030D-6E8A-4147-A177-3AD203B41FA5}">
                      <a16:colId xmlns:a16="http://schemas.microsoft.com/office/drawing/2014/main" val="3164374366"/>
                    </a:ext>
                  </a:extLst>
                </a:gridCol>
                <a:gridCol w="2359481">
                  <a:extLst>
                    <a:ext uri="{9D8B030D-6E8A-4147-A177-3AD203B41FA5}">
                      <a16:colId xmlns:a16="http://schemas.microsoft.com/office/drawing/2014/main" val="401191654"/>
                    </a:ext>
                  </a:extLst>
                </a:gridCol>
              </a:tblGrid>
              <a:tr h="315288">
                <a:tc>
                  <a:txBody>
                    <a:bodyPr/>
                    <a:lstStyle/>
                    <a:p>
                      <a:pPr algn="ctr"/>
                      <a:r>
                        <a:rPr lang="en-US" sz="1400" dirty="0"/>
                        <a:t>Field Location</a:t>
                      </a:r>
                    </a:p>
                  </a:txBody>
                  <a:tcPr/>
                </a:tc>
                <a:tc>
                  <a:txBody>
                    <a:bodyPr/>
                    <a:lstStyle/>
                    <a:p>
                      <a:pPr algn="ctr"/>
                      <a:r>
                        <a:rPr lang="en-US" sz="1400" dirty="0"/>
                        <a:t>Field Type</a:t>
                      </a:r>
                    </a:p>
                  </a:txBody>
                  <a:tcPr/>
                </a:tc>
                <a:tc>
                  <a:txBody>
                    <a:bodyPr/>
                    <a:lstStyle/>
                    <a:p>
                      <a:pPr algn="ctr"/>
                      <a:r>
                        <a:rPr lang="en-US" sz="1400" dirty="0"/>
                        <a:t>Currently Synthetic</a:t>
                      </a:r>
                    </a:p>
                  </a:txBody>
                  <a:tcPr/>
                </a:tc>
                <a:extLst>
                  <a:ext uri="{0D108BD9-81ED-4DB2-BD59-A6C34878D82A}">
                    <a16:rowId xmlns:a16="http://schemas.microsoft.com/office/drawing/2014/main" val="1611696289"/>
                  </a:ext>
                </a:extLst>
              </a:tr>
              <a:tr h="315288">
                <a:tc>
                  <a:txBody>
                    <a:bodyPr/>
                    <a:lstStyle/>
                    <a:p>
                      <a:r>
                        <a:rPr lang="en-US" sz="1400" dirty="0"/>
                        <a:t>Wakefield Stadium</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1530422437"/>
                  </a:ext>
                </a:extLst>
              </a:tr>
              <a:tr h="315288">
                <a:tc>
                  <a:txBody>
                    <a:bodyPr/>
                    <a:lstStyle/>
                    <a:p>
                      <a:r>
                        <a:rPr lang="en-US" sz="1400" dirty="0"/>
                        <a:t>Greenbrier Stadium</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1167562010"/>
                  </a:ext>
                </a:extLst>
              </a:tr>
              <a:tr h="315288">
                <a:tc>
                  <a:txBody>
                    <a:bodyPr/>
                    <a:lstStyle/>
                    <a:p>
                      <a:r>
                        <a:rPr lang="en-US" sz="1400" dirty="0"/>
                        <a:t>W-L Stadium</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1553857772"/>
                  </a:ext>
                </a:extLst>
              </a:tr>
              <a:tr h="315288">
                <a:tc>
                  <a:txBody>
                    <a:bodyPr/>
                    <a:lstStyle/>
                    <a:p>
                      <a:r>
                        <a:rPr lang="en-US" sz="1400" dirty="0"/>
                        <a:t>Barcroft #6</a:t>
                      </a:r>
                    </a:p>
                  </a:txBody>
                  <a:tcPr>
                    <a:solidFill>
                      <a:srgbClr val="FFFF00"/>
                    </a:solidFill>
                  </a:tcPr>
                </a:tc>
                <a:tc>
                  <a:txBody>
                    <a:bodyPr/>
                    <a:lstStyle/>
                    <a:p>
                      <a:r>
                        <a:rPr lang="en-US" sz="1400" dirty="0"/>
                        <a:t>Diamond</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2253457421"/>
                  </a:ext>
                </a:extLst>
              </a:tr>
              <a:tr h="315288">
                <a:tc>
                  <a:txBody>
                    <a:bodyPr/>
                    <a:lstStyle/>
                    <a:p>
                      <a:r>
                        <a:rPr lang="en-US" sz="1400" dirty="0"/>
                        <a:t>Greenbrier #3</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4204357923"/>
                  </a:ext>
                </a:extLst>
              </a:tr>
              <a:tr h="315288">
                <a:tc>
                  <a:txBody>
                    <a:bodyPr/>
                    <a:lstStyle/>
                    <a:p>
                      <a:r>
                        <a:rPr lang="en-US" sz="1400" dirty="0"/>
                        <a:t>Gunston #2</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3293392955"/>
                  </a:ext>
                </a:extLst>
              </a:tr>
              <a:tr h="315288">
                <a:tc>
                  <a:txBody>
                    <a:bodyPr/>
                    <a:lstStyle/>
                    <a:p>
                      <a:r>
                        <a:rPr lang="en-US" sz="1400" dirty="0"/>
                        <a:t>Kenmore #2</a:t>
                      </a:r>
                    </a:p>
                  </a:txBody>
                  <a:tcPr/>
                </a:tc>
                <a:tc>
                  <a:txBody>
                    <a:bodyPr/>
                    <a:lstStyle/>
                    <a:p>
                      <a:r>
                        <a:rPr lang="en-US" sz="1400" dirty="0"/>
                        <a:t>Rectangle</a:t>
                      </a:r>
                    </a:p>
                  </a:txBody>
                  <a:tcPr/>
                </a:tc>
                <a:tc>
                  <a:txBody>
                    <a:bodyPr/>
                    <a:lstStyle/>
                    <a:p>
                      <a:r>
                        <a:rPr lang="en-US" sz="1400" dirty="0"/>
                        <a:t>No</a:t>
                      </a:r>
                    </a:p>
                  </a:txBody>
                  <a:tcPr/>
                </a:tc>
                <a:extLst>
                  <a:ext uri="{0D108BD9-81ED-4DB2-BD59-A6C34878D82A}">
                    <a16:rowId xmlns:a16="http://schemas.microsoft.com/office/drawing/2014/main" val="2167842100"/>
                  </a:ext>
                </a:extLst>
              </a:tr>
              <a:tr h="315288">
                <a:tc>
                  <a:txBody>
                    <a:bodyPr/>
                    <a:lstStyle/>
                    <a:p>
                      <a:r>
                        <a:rPr lang="en-US" sz="1400" dirty="0"/>
                        <a:t>TJ Lower</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3320774167"/>
                  </a:ext>
                </a:extLst>
              </a:tr>
              <a:tr h="315288">
                <a:tc>
                  <a:txBody>
                    <a:bodyPr/>
                    <a:lstStyle/>
                    <a:p>
                      <a:r>
                        <a:rPr lang="en-US" sz="1400" dirty="0"/>
                        <a:t>TJ Upper</a:t>
                      </a:r>
                    </a:p>
                  </a:txBody>
                  <a:tcPr/>
                </a:tc>
                <a:tc>
                  <a:txBody>
                    <a:bodyPr/>
                    <a:lstStyle/>
                    <a:p>
                      <a:r>
                        <a:rPr lang="en-US" sz="1400" dirty="0"/>
                        <a:t>Rectangle</a:t>
                      </a:r>
                    </a:p>
                  </a:txBody>
                  <a:tcPr/>
                </a:tc>
                <a:tc>
                  <a:txBody>
                    <a:bodyPr/>
                    <a:lstStyle/>
                    <a:p>
                      <a:r>
                        <a:rPr lang="en-US" sz="1400" dirty="0"/>
                        <a:t>No (Planned in CIP)</a:t>
                      </a:r>
                    </a:p>
                  </a:txBody>
                  <a:tcPr/>
                </a:tc>
                <a:extLst>
                  <a:ext uri="{0D108BD9-81ED-4DB2-BD59-A6C34878D82A}">
                    <a16:rowId xmlns:a16="http://schemas.microsoft.com/office/drawing/2014/main" val="2818580656"/>
                  </a:ext>
                </a:extLst>
              </a:tr>
              <a:tr h="315288">
                <a:tc>
                  <a:txBody>
                    <a:bodyPr/>
                    <a:lstStyle/>
                    <a:p>
                      <a:r>
                        <a:rPr lang="en-US" sz="1400" dirty="0"/>
                        <a:t>Wakefield #1</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2372735697"/>
                  </a:ext>
                </a:extLst>
              </a:tr>
              <a:tr h="315288">
                <a:tc>
                  <a:txBody>
                    <a:bodyPr/>
                    <a:lstStyle/>
                    <a:p>
                      <a:r>
                        <a:rPr lang="en-US" sz="1400" dirty="0"/>
                        <a:t>Barcroft #5</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2871742351"/>
                  </a:ext>
                </a:extLst>
              </a:tr>
              <a:tr h="315288">
                <a:tc>
                  <a:txBody>
                    <a:bodyPr/>
                    <a:lstStyle/>
                    <a:p>
                      <a:r>
                        <a:rPr lang="en-US" sz="1400" dirty="0"/>
                        <a:t>Greenbrier #1</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631853369"/>
                  </a:ext>
                </a:extLst>
              </a:tr>
              <a:tr h="315288">
                <a:tc>
                  <a:txBody>
                    <a:bodyPr/>
                    <a:lstStyle/>
                    <a:p>
                      <a:r>
                        <a:rPr lang="en-US" sz="1400" dirty="0"/>
                        <a:t>Greenbrier #2</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3884051422"/>
                  </a:ext>
                </a:extLst>
              </a:tr>
              <a:tr h="315288">
                <a:tc>
                  <a:txBody>
                    <a:bodyPr/>
                    <a:lstStyle/>
                    <a:p>
                      <a:r>
                        <a:rPr lang="en-US" sz="1400" dirty="0"/>
                        <a:t>Kenmore #1</a:t>
                      </a:r>
                    </a:p>
                  </a:txBody>
                  <a:tcPr/>
                </a:tc>
                <a:tc>
                  <a:txBody>
                    <a:bodyPr/>
                    <a:lstStyle/>
                    <a:p>
                      <a:r>
                        <a:rPr lang="en-US" sz="1400" dirty="0"/>
                        <a:t>Combination</a:t>
                      </a:r>
                    </a:p>
                  </a:txBody>
                  <a:tcPr/>
                </a:tc>
                <a:tc>
                  <a:txBody>
                    <a:bodyPr/>
                    <a:lstStyle/>
                    <a:p>
                      <a:r>
                        <a:rPr lang="en-US" sz="1400" dirty="0"/>
                        <a:t>No</a:t>
                      </a:r>
                    </a:p>
                  </a:txBody>
                  <a:tcPr/>
                </a:tc>
                <a:extLst>
                  <a:ext uri="{0D108BD9-81ED-4DB2-BD59-A6C34878D82A}">
                    <a16:rowId xmlns:a16="http://schemas.microsoft.com/office/drawing/2014/main" val="1781040699"/>
                  </a:ext>
                </a:extLst>
              </a:tr>
              <a:tr h="315288">
                <a:tc>
                  <a:txBody>
                    <a:bodyPr/>
                    <a:lstStyle/>
                    <a:p>
                      <a:r>
                        <a:rPr lang="en-US" sz="1400" dirty="0"/>
                        <a:t>Long Bridge #1</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451542725"/>
                  </a:ext>
                </a:extLst>
              </a:tr>
            </a:tbl>
          </a:graphicData>
        </a:graphic>
      </p:graphicFrame>
    </p:spTree>
    <p:extLst>
      <p:ext uri="{BB962C8B-B14F-4D97-AF65-F5344CB8AC3E}">
        <p14:creationId xmlns:p14="http://schemas.microsoft.com/office/powerpoint/2010/main" val="4150928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27BBB-DC12-421A-BFC7-5E53CAD03264}"/>
              </a:ext>
            </a:extLst>
          </p:cNvPr>
          <p:cNvSpPr>
            <a:spLocks noGrp="1"/>
          </p:cNvSpPr>
          <p:nvPr>
            <p:ph type="title"/>
          </p:nvPr>
        </p:nvSpPr>
        <p:spPr>
          <a:xfrm>
            <a:off x="169587" y="326784"/>
            <a:ext cx="11852823" cy="1049235"/>
          </a:xfrm>
        </p:spPr>
        <p:txBody>
          <a:bodyPr>
            <a:normAutofit/>
          </a:bodyPr>
          <a:lstStyle/>
          <a:p>
            <a:pPr algn="ctr"/>
            <a:r>
              <a:rPr lang="en-US" sz="2800" dirty="0"/>
              <a:t>Implementation Option #5 – Synthetic Turf Conversions</a:t>
            </a:r>
          </a:p>
        </p:txBody>
      </p:sp>
      <p:graphicFrame>
        <p:nvGraphicFramePr>
          <p:cNvPr id="4" name="Table 6">
            <a:extLst>
              <a:ext uri="{FF2B5EF4-FFF2-40B4-BE49-F238E27FC236}">
                <a16:creationId xmlns:a16="http://schemas.microsoft.com/office/drawing/2014/main" id="{E46C3144-8F2B-46A0-8E85-97B94BE6B488}"/>
              </a:ext>
            </a:extLst>
          </p:cNvPr>
          <p:cNvGraphicFramePr>
            <a:graphicFrameLocks noGrp="1"/>
          </p:cNvGraphicFramePr>
          <p:nvPr>
            <p:extLst>
              <p:ext uri="{D42A27DB-BD31-4B8C-83A1-F6EECF244321}">
                <p14:modId xmlns:p14="http://schemas.microsoft.com/office/powerpoint/2010/main" val="3550922522"/>
              </p:ext>
            </p:extLst>
          </p:nvPr>
        </p:nvGraphicFramePr>
        <p:xfrm>
          <a:off x="2384337" y="981512"/>
          <a:ext cx="7019721" cy="5016697"/>
        </p:xfrm>
        <a:graphic>
          <a:graphicData uri="http://schemas.openxmlformats.org/drawingml/2006/table">
            <a:tbl>
              <a:tblPr firstRow="1" bandRow="1">
                <a:tableStyleId>{5C22544A-7EE6-4342-B048-85BDC9FD1C3A}</a:tableStyleId>
              </a:tblPr>
              <a:tblGrid>
                <a:gridCol w="2339907">
                  <a:extLst>
                    <a:ext uri="{9D8B030D-6E8A-4147-A177-3AD203B41FA5}">
                      <a16:colId xmlns:a16="http://schemas.microsoft.com/office/drawing/2014/main" val="4255586558"/>
                    </a:ext>
                  </a:extLst>
                </a:gridCol>
                <a:gridCol w="2339907">
                  <a:extLst>
                    <a:ext uri="{9D8B030D-6E8A-4147-A177-3AD203B41FA5}">
                      <a16:colId xmlns:a16="http://schemas.microsoft.com/office/drawing/2014/main" val="3164374366"/>
                    </a:ext>
                  </a:extLst>
                </a:gridCol>
                <a:gridCol w="2339907">
                  <a:extLst>
                    <a:ext uri="{9D8B030D-6E8A-4147-A177-3AD203B41FA5}">
                      <a16:colId xmlns:a16="http://schemas.microsoft.com/office/drawing/2014/main" val="401191654"/>
                    </a:ext>
                  </a:extLst>
                </a:gridCol>
              </a:tblGrid>
              <a:tr h="316972">
                <a:tc>
                  <a:txBody>
                    <a:bodyPr/>
                    <a:lstStyle/>
                    <a:p>
                      <a:r>
                        <a:rPr lang="en-US" sz="1400" dirty="0"/>
                        <a:t>Field Location</a:t>
                      </a:r>
                    </a:p>
                  </a:txBody>
                  <a:tcPr/>
                </a:tc>
                <a:tc>
                  <a:txBody>
                    <a:bodyPr/>
                    <a:lstStyle/>
                    <a:p>
                      <a:r>
                        <a:rPr lang="en-US" sz="1400" dirty="0"/>
                        <a:t>Field Type</a:t>
                      </a:r>
                    </a:p>
                  </a:txBody>
                  <a:tcPr/>
                </a:tc>
                <a:tc>
                  <a:txBody>
                    <a:bodyPr/>
                    <a:lstStyle/>
                    <a:p>
                      <a:r>
                        <a:rPr lang="en-US" sz="1400" dirty="0"/>
                        <a:t>Synthetic Turf</a:t>
                      </a:r>
                    </a:p>
                  </a:txBody>
                  <a:tcPr/>
                </a:tc>
                <a:extLst>
                  <a:ext uri="{0D108BD9-81ED-4DB2-BD59-A6C34878D82A}">
                    <a16:rowId xmlns:a16="http://schemas.microsoft.com/office/drawing/2014/main" val="1611696289"/>
                  </a:ext>
                </a:extLst>
              </a:tr>
              <a:tr h="313315">
                <a:tc>
                  <a:txBody>
                    <a:bodyPr/>
                    <a:lstStyle/>
                    <a:p>
                      <a:r>
                        <a:rPr lang="en-US" sz="1400" dirty="0"/>
                        <a:t>Wakefield #2</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1167562010"/>
                  </a:ext>
                </a:extLst>
              </a:tr>
              <a:tr h="313315">
                <a:tc>
                  <a:txBody>
                    <a:bodyPr/>
                    <a:lstStyle/>
                    <a:p>
                      <a:r>
                        <a:rPr lang="en-US" sz="1400" dirty="0"/>
                        <a:t>Williamsburg #1</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1553857772"/>
                  </a:ext>
                </a:extLst>
              </a:tr>
              <a:tr h="313315">
                <a:tc>
                  <a:txBody>
                    <a:bodyPr/>
                    <a:lstStyle/>
                    <a:p>
                      <a:r>
                        <a:rPr lang="en-US" sz="1400" dirty="0"/>
                        <a:t>Williamsburg #2</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2253457421"/>
                  </a:ext>
                </a:extLst>
              </a:tr>
              <a:tr h="313315">
                <a:tc>
                  <a:txBody>
                    <a:bodyPr/>
                    <a:lstStyle/>
                    <a:p>
                      <a:r>
                        <a:rPr lang="en-US" sz="1400" dirty="0"/>
                        <a:t>Barcroft #4</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4204357923"/>
                  </a:ext>
                </a:extLst>
              </a:tr>
              <a:tr h="313315">
                <a:tc>
                  <a:txBody>
                    <a:bodyPr/>
                    <a:lstStyle/>
                    <a:p>
                      <a:r>
                        <a:rPr lang="en-US" sz="1400" dirty="0"/>
                        <a:t>Gunston #1</a:t>
                      </a:r>
                    </a:p>
                  </a:txBody>
                  <a:tcPr>
                    <a:solidFill>
                      <a:srgbClr val="FFFF00"/>
                    </a:solidFill>
                  </a:tcPr>
                </a:tc>
                <a:tc>
                  <a:txBody>
                    <a:bodyPr/>
                    <a:lstStyle/>
                    <a:p>
                      <a:r>
                        <a:rPr lang="en-US" sz="1400" dirty="0"/>
                        <a:t>Diamond</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3293392955"/>
                  </a:ext>
                </a:extLst>
              </a:tr>
              <a:tr h="313315">
                <a:tc>
                  <a:txBody>
                    <a:bodyPr/>
                    <a:lstStyle/>
                    <a:p>
                      <a:r>
                        <a:rPr lang="en-US" sz="1400" dirty="0"/>
                        <a:t>Long Bridge #3</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2167842100"/>
                  </a:ext>
                </a:extLst>
              </a:tr>
              <a:tr h="313315">
                <a:tc>
                  <a:txBody>
                    <a:bodyPr/>
                    <a:lstStyle/>
                    <a:p>
                      <a:r>
                        <a:rPr lang="en-US" sz="1400" dirty="0"/>
                        <a:t>Long Bridge #4</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3320774167"/>
                  </a:ext>
                </a:extLst>
              </a:tr>
              <a:tr h="313315">
                <a:tc>
                  <a:txBody>
                    <a:bodyPr/>
                    <a:lstStyle/>
                    <a:p>
                      <a:r>
                        <a:rPr lang="en-US" sz="1400" dirty="0"/>
                        <a:t>Quincy #1</a:t>
                      </a:r>
                    </a:p>
                  </a:txBody>
                  <a:tcPr/>
                </a:tc>
                <a:tc>
                  <a:txBody>
                    <a:bodyPr/>
                    <a:lstStyle/>
                    <a:p>
                      <a:r>
                        <a:rPr lang="en-US" sz="1400" dirty="0"/>
                        <a:t>Combination</a:t>
                      </a:r>
                    </a:p>
                  </a:txBody>
                  <a:tcPr/>
                </a:tc>
                <a:tc>
                  <a:txBody>
                    <a:bodyPr/>
                    <a:lstStyle/>
                    <a:p>
                      <a:r>
                        <a:rPr lang="en-US" sz="1400" dirty="0"/>
                        <a:t>No</a:t>
                      </a:r>
                    </a:p>
                  </a:txBody>
                  <a:tcPr/>
                </a:tc>
                <a:extLst>
                  <a:ext uri="{0D108BD9-81ED-4DB2-BD59-A6C34878D82A}">
                    <a16:rowId xmlns:a16="http://schemas.microsoft.com/office/drawing/2014/main" val="2818580656"/>
                  </a:ext>
                </a:extLst>
              </a:tr>
              <a:tr h="313315">
                <a:tc>
                  <a:txBody>
                    <a:bodyPr/>
                    <a:lstStyle/>
                    <a:p>
                      <a:r>
                        <a:rPr lang="en-US" sz="1400" dirty="0"/>
                        <a:t>W-L Softball Field</a:t>
                      </a:r>
                    </a:p>
                  </a:txBody>
                  <a:tcPr/>
                </a:tc>
                <a:tc>
                  <a:txBody>
                    <a:bodyPr/>
                    <a:lstStyle/>
                    <a:p>
                      <a:r>
                        <a:rPr lang="en-US" sz="1400" dirty="0"/>
                        <a:t>Combination</a:t>
                      </a:r>
                    </a:p>
                  </a:txBody>
                  <a:tcPr/>
                </a:tc>
                <a:tc>
                  <a:txBody>
                    <a:bodyPr/>
                    <a:lstStyle/>
                    <a:p>
                      <a:r>
                        <a:rPr lang="en-US" sz="1400" dirty="0"/>
                        <a:t>No</a:t>
                      </a:r>
                    </a:p>
                  </a:txBody>
                  <a:tcPr/>
                </a:tc>
                <a:extLst>
                  <a:ext uri="{0D108BD9-81ED-4DB2-BD59-A6C34878D82A}">
                    <a16:rowId xmlns:a16="http://schemas.microsoft.com/office/drawing/2014/main" val="2372735697"/>
                  </a:ext>
                </a:extLst>
              </a:tr>
              <a:tr h="313315">
                <a:tc>
                  <a:txBody>
                    <a:bodyPr/>
                    <a:lstStyle/>
                    <a:p>
                      <a:r>
                        <a:rPr lang="en-US" sz="1400" dirty="0"/>
                        <a:t>Barcroft #1</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2871742351"/>
                  </a:ext>
                </a:extLst>
              </a:tr>
              <a:tr h="313315">
                <a:tc>
                  <a:txBody>
                    <a:bodyPr/>
                    <a:lstStyle/>
                    <a:p>
                      <a:r>
                        <a:rPr lang="en-US" sz="1400" dirty="0"/>
                        <a:t>Barcroft #2</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631853369"/>
                  </a:ext>
                </a:extLst>
              </a:tr>
              <a:tr h="313315">
                <a:tc>
                  <a:txBody>
                    <a:bodyPr/>
                    <a:lstStyle/>
                    <a:p>
                      <a:r>
                        <a:rPr lang="en-US" sz="1400" dirty="0"/>
                        <a:t>Barcroft #3</a:t>
                      </a:r>
                    </a:p>
                  </a:txBody>
                  <a:tcPr/>
                </a:tc>
                <a:tc>
                  <a:txBody>
                    <a:bodyPr/>
                    <a:lstStyle/>
                    <a:p>
                      <a:r>
                        <a:rPr lang="en-US" sz="1400" dirty="0"/>
                        <a:t>Diamond</a:t>
                      </a:r>
                    </a:p>
                  </a:txBody>
                  <a:tcPr/>
                </a:tc>
                <a:tc>
                  <a:txBody>
                    <a:bodyPr/>
                    <a:lstStyle/>
                    <a:p>
                      <a:r>
                        <a:rPr lang="en-US" sz="1400" dirty="0"/>
                        <a:t>No</a:t>
                      </a:r>
                    </a:p>
                  </a:txBody>
                  <a:tcPr/>
                </a:tc>
                <a:extLst>
                  <a:ext uri="{0D108BD9-81ED-4DB2-BD59-A6C34878D82A}">
                    <a16:rowId xmlns:a16="http://schemas.microsoft.com/office/drawing/2014/main" val="3884051422"/>
                  </a:ext>
                </a:extLst>
              </a:tr>
              <a:tr h="313315">
                <a:tc>
                  <a:txBody>
                    <a:bodyPr/>
                    <a:lstStyle/>
                    <a:p>
                      <a:r>
                        <a:rPr lang="en-US" sz="1400" dirty="0"/>
                        <a:t>Gunston Bubble</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1781040699"/>
                  </a:ext>
                </a:extLst>
              </a:tr>
              <a:tr h="313315">
                <a:tc>
                  <a:txBody>
                    <a:bodyPr/>
                    <a:lstStyle/>
                    <a:p>
                      <a:r>
                        <a:rPr lang="en-US" sz="1400" dirty="0"/>
                        <a:t>Virginia Highlands #1</a:t>
                      </a:r>
                    </a:p>
                  </a:txBody>
                  <a:tcPr>
                    <a:solidFill>
                      <a:srgbClr val="FFFF00"/>
                    </a:solidFill>
                  </a:tcPr>
                </a:tc>
                <a:tc>
                  <a:txBody>
                    <a:bodyPr/>
                    <a:lstStyle/>
                    <a:p>
                      <a:r>
                        <a:rPr lang="en-US" sz="1400" dirty="0"/>
                        <a:t>Rectangle</a:t>
                      </a:r>
                    </a:p>
                  </a:txBody>
                  <a:tcPr>
                    <a:solidFill>
                      <a:srgbClr val="FFFF00"/>
                    </a:solidFill>
                  </a:tcPr>
                </a:tc>
                <a:tc>
                  <a:txBody>
                    <a:bodyPr/>
                    <a:lstStyle/>
                    <a:p>
                      <a:r>
                        <a:rPr lang="en-US" sz="1400" dirty="0"/>
                        <a:t>Yes</a:t>
                      </a:r>
                    </a:p>
                  </a:txBody>
                  <a:tcPr>
                    <a:solidFill>
                      <a:srgbClr val="FFFF00"/>
                    </a:solidFill>
                  </a:tcPr>
                </a:tc>
                <a:extLst>
                  <a:ext uri="{0D108BD9-81ED-4DB2-BD59-A6C34878D82A}">
                    <a16:rowId xmlns:a16="http://schemas.microsoft.com/office/drawing/2014/main" val="3454507850"/>
                  </a:ext>
                </a:extLst>
              </a:tr>
              <a:tr h="313315">
                <a:tc>
                  <a:txBody>
                    <a:bodyPr/>
                    <a:lstStyle/>
                    <a:p>
                      <a:r>
                        <a:rPr lang="en-US" sz="1400" dirty="0"/>
                        <a:t>Wakefield/Chesterfield</a:t>
                      </a:r>
                    </a:p>
                  </a:txBody>
                  <a:tcPr/>
                </a:tc>
                <a:tc>
                  <a:txBody>
                    <a:bodyPr/>
                    <a:lstStyle/>
                    <a:p>
                      <a:r>
                        <a:rPr lang="en-US" sz="1400" dirty="0"/>
                        <a:t>Rectangle</a:t>
                      </a:r>
                    </a:p>
                  </a:txBody>
                  <a:tcPr/>
                </a:tc>
                <a:tc>
                  <a:txBody>
                    <a:bodyPr/>
                    <a:lstStyle/>
                    <a:p>
                      <a:r>
                        <a:rPr lang="en-US" sz="1400" dirty="0"/>
                        <a:t>No</a:t>
                      </a:r>
                    </a:p>
                  </a:txBody>
                  <a:tcPr/>
                </a:tc>
                <a:extLst>
                  <a:ext uri="{0D108BD9-81ED-4DB2-BD59-A6C34878D82A}">
                    <a16:rowId xmlns:a16="http://schemas.microsoft.com/office/drawing/2014/main" val="3716263506"/>
                  </a:ext>
                </a:extLst>
              </a:tr>
            </a:tbl>
          </a:graphicData>
        </a:graphic>
      </p:graphicFrame>
    </p:spTree>
    <p:extLst>
      <p:ext uri="{BB962C8B-B14F-4D97-AF65-F5344CB8AC3E}">
        <p14:creationId xmlns:p14="http://schemas.microsoft.com/office/powerpoint/2010/main" val="3108504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40D5-7964-4D32-93A3-23861C71581D}"/>
              </a:ext>
            </a:extLst>
          </p:cNvPr>
          <p:cNvSpPr>
            <a:spLocks noGrp="1"/>
          </p:cNvSpPr>
          <p:nvPr>
            <p:ph type="title"/>
          </p:nvPr>
        </p:nvSpPr>
        <p:spPr/>
        <p:txBody>
          <a:bodyPr/>
          <a:lstStyle/>
          <a:p>
            <a:r>
              <a:rPr lang="en-US" dirty="0"/>
              <a:t>Implementation option #5 Fiscal Impact</a:t>
            </a:r>
          </a:p>
        </p:txBody>
      </p:sp>
      <p:sp>
        <p:nvSpPr>
          <p:cNvPr id="7" name="Content Placeholder 5">
            <a:extLst>
              <a:ext uri="{FF2B5EF4-FFF2-40B4-BE49-F238E27FC236}">
                <a16:creationId xmlns:a16="http://schemas.microsoft.com/office/drawing/2014/main" id="{5FBA67FD-8E75-4988-A818-115D15CBE9E9}"/>
              </a:ext>
            </a:extLst>
          </p:cNvPr>
          <p:cNvSpPr>
            <a:spLocks noGrp="1"/>
          </p:cNvSpPr>
          <p:nvPr>
            <p:ph idx="1"/>
          </p:nvPr>
        </p:nvSpPr>
        <p:spPr>
          <a:xfrm>
            <a:off x="165639" y="1902825"/>
            <a:ext cx="5281614" cy="3450613"/>
          </a:xfrm>
          <a:ln w="38100">
            <a:solidFill>
              <a:schemeClr val="tx1"/>
            </a:solidFill>
          </a:ln>
        </p:spPr>
        <p:txBody>
          <a:bodyPr>
            <a:normAutofit/>
          </a:bodyPr>
          <a:lstStyle/>
          <a:p>
            <a:pPr marL="0" indent="0">
              <a:buNone/>
            </a:pPr>
            <a:r>
              <a:rPr lang="en-US" sz="1800" i="1" dirty="0"/>
              <a:t>Flat Rate Projected Revenue                           $390,000                                    </a:t>
            </a:r>
            <a:r>
              <a:rPr lang="en-US" sz="1800" dirty="0"/>
              <a:t>_______________________________________</a:t>
            </a:r>
          </a:p>
          <a:p>
            <a:pPr marL="0" indent="0">
              <a:buNone/>
            </a:pPr>
            <a:r>
              <a:rPr lang="en-US" sz="1800" dirty="0"/>
              <a:t>Typical Synthetic Conversion                  $1,200,000</a:t>
            </a:r>
          </a:p>
          <a:p>
            <a:pPr marL="0" indent="0">
              <a:buNone/>
            </a:pPr>
            <a:r>
              <a:rPr lang="en-US" sz="1800" dirty="0"/>
              <a:t>Fee Option 1 x 4 years                          $1,560,000</a:t>
            </a:r>
          </a:p>
          <a:p>
            <a:pPr marL="0" indent="0">
              <a:buNone/>
            </a:pPr>
            <a:r>
              <a:rPr lang="en-US" sz="1800" dirty="0"/>
              <a:t>________________________________________</a:t>
            </a:r>
          </a:p>
          <a:p>
            <a:pPr marL="0" indent="0">
              <a:buNone/>
            </a:pPr>
            <a:r>
              <a:rPr lang="en-US" sz="1800" dirty="0"/>
              <a:t>Rectangular Fund Contribution 75%       $1,170,000</a:t>
            </a:r>
          </a:p>
          <a:p>
            <a:pPr marL="0" indent="0">
              <a:buNone/>
            </a:pPr>
            <a:r>
              <a:rPr lang="en-US" sz="1800" dirty="0"/>
              <a:t>Diamond Fund Contribution    25%        $  390,000 </a:t>
            </a:r>
          </a:p>
        </p:txBody>
      </p:sp>
      <p:sp>
        <p:nvSpPr>
          <p:cNvPr id="8" name="Content Placeholder 5">
            <a:extLst>
              <a:ext uri="{FF2B5EF4-FFF2-40B4-BE49-F238E27FC236}">
                <a16:creationId xmlns:a16="http://schemas.microsoft.com/office/drawing/2014/main" id="{D167C7A5-1370-475C-9A2F-28FAE567C368}"/>
              </a:ext>
            </a:extLst>
          </p:cNvPr>
          <p:cNvSpPr txBox="1">
            <a:spLocks/>
          </p:cNvSpPr>
          <p:nvPr/>
        </p:nvSpPr>
        <p:spPr>
          <a:xfrm>
            <a:off x="6744748" y="1902825"/>
            <a:ext cx="5083729" cy="3450613"/>
          </a:xfrm>
          <a:prstGeom prst="rect">
            <a:avLst/>
          </a:prstGeom>
          <a:ln w="38100">
            <a:solidFill>
              <a:schemeClr val="tx1"/>
            </a:solidFill>
          </a:ln>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sz="1800" i="1" dirty="0"/>
              <a:t>Sliding Scale Projected Revenue                  $460,000</a:t>
            </a:r>
          </a:p>
          <a:p>
            <a:pPr marL="0" indent="0">
              <a:buFont typeface="Arial" panose="020B0604020202020204" pitchFamily="34" charset="0"/>
              <a:buNone/>
            </a:pPr>
            <a:r>
              <a:rPr lang="en-US" sz="1800" dirty="0"/>
              <a:t>______________________________________</a:t>
            </a:r>
          </a:p>
          <a:p>
            <a:pPr marL="0" indent="0">
              <a:buFont typeface="Arial" panose="020B0604020202020204" pitchFamily="34" charset="0"/>
              <a:buNone/>
            </a:pPr>
            <a:r>
              <a:rPr lang="en-US" sz="1800" dirty="0"/>
              <a:t>Typical Synthetic Conversion                $1,200,000</a:t>
            </a:r>
          </a:p>
          <a:p>
            <a:pPr marL="0" indent="0">
              <a:buFont typeface="Arial" panose="020B0604020202020204" pitchFamily="34" charset="0"/>
              <a:buNone/>
            </a:pPr>
            <a:r>
              <a:rPr lang="en-US" sz="1800" dirty="0"/>
              <a:t>Fee Option 2 x 4 years                         $1,840,000</a:t>
            </a:r>
          </a:p>
          <a:p>
            <a:pPr marL="0" indent="0">
              <a:buFont typeface="Arial" panose="020B0604020202020204" pitchFamily="34" charset="0"/>
              <a:buNone/>
            </a:pPr>
            <a:r>
              <a:rPr lang="en-US" sz="1800" dirty="0"/>
              <a:t>______________________________________</a:t>
            </a:r>
          </a:p>
          <a:p>
            <a:pPr marL="0" indent="0">
              <a:buFont typeface="Arial" panose="020B0604020202020204" pitchFamily="34" charset="0"/>
              <a:buNone/>
            </a:pPr>
            <a:r>
              <a:rPr lang="en-US" sz="1800" dirty="0"/>
              <a:t>Rectangular Fund Contribution 75%      $1,380,000</a:t>
            </a:r>
          </a:p>
          <a:p>
            <a:pPr marL="0" indent="0">
              <a:buFont typeface="Arial" panose="020B0604020202020204" pitchFamily="34" charset="0"/>
              <a:buNone/>
            </a:pPr>
            <a:r>
              <a:rPr lang="en-US" sz="1800" dirty="0"/>
              <a:t>Diamond Fund Contribution    25%       $   460,000</a:t>
            </a:r>
          </a:p>
        </p:txBody>
      </p:sp>
      <p:sp>
        <p:nvSpPr>
          <p:cNvPr id="9" name="TextBox 8">
            <a:extLst>
              <a:ext uri="{FF2B5EF4-FFF2-40B4-BE49-F238E27FC236}">
                <a16:creationId xmlns:a16="http://schemas.microsoft.com/office/drawing/2014/main" id="{8C2577E6-D11A-4BFC-9EB2-15BDAA009CA3}"/>
              </a:ext>
            </a:extLst>
          </p:cNvPr>
          <p:cNvSpPr txBox="1"/>
          <p:nvPr/>
        </p:nvSpPr>
        <p:spPr>
          <a:xfrm>
            <a:off x="310393" y="5402510"/>
            <a:ext cx="11098635" cy="650971"/>
          </a:xfrm>
          <a:prstGeom prst="rect">
            <a:avLst/>
          </a:prstGeom>
          <a:noFill/>
        </p:spPr>
        <p:txBody>
          <a:bodyPr wrap="square" rtlCol="0">
            <a:spAutoFit/>
          </a:bodyPr>
          <a:lstStyle/>
          <a:p>
            <a:r>
              <a:rPr lang="en-US" dirty="0"/>
              <a:t>Synthetic conversion cost estimates ONLY include projected synthetic costs and do NOT include amenities, soft costs, or other considerations like stormwater management. </a:t>
            </a:r>
          </a:p>
        </p:txBody>
      </p:sp>
    </p:spTree>
    <p:extLst>
      <p:ext uri="{BB962C8B-B14F-4D97-AF65-F5344CB8AC3E}">
        <p14:creationId xmlns:p14="http://schemas.microsoft.com/office/powerpoint/2010/main" val="2318792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C274C-E305-404B-A386-DADE0AC20DC2}"/>
              </a:ext>
            </a:extLst>
          </p:cNvPr>
          <p:cNvSpPr>
            <a:spLocks noGrp="1"/>
          </p:cNvSpPr>
          <p:nvPr>
            <p:ph type="title"/>
          </p:nvPr>
        </p:nvSpPr>
        <p:spPr/>
        <p:txBody>
          <a:bodyPr/>
          <a:lstStyle/>
          <a:p>
            <a:pPr algn="ctr"/>
            <a:r>
              <a:rPr lang="en-US" dirty="0"/>
              <a:t>Implementation Questions</a:t>
            </a:r>
          </a:p>
        </p:txBody>
      </p:sp>
      <p:sp>
        <p:nvSpPr>
          <p:cNvPr id="4" name="Content Placeholder 2">
            <a:extLst>
              <a:ext uri="{FF2B5EF4-FFF2-40B4-BE49-F238E27FC236}">
                <a16:creationId xmlns:a16="http://schemas.microsoft.com/office/drawing/2014/main" id="{5F96479E-29B3-4DCF-A9F2-276137E0CD94}"/>
              </a:ext>
            </a:extLst>
          </p:cNvPr>
          <p:cNvSpPr>
            <a:spLocks noGrp="1"/>
          </p:cNvSpPr>
          <p:nvPr>
            <p:ph idx="1"/>
          </p:nvPr>
        </p:nvSpPr>
        <p:spPr>
          <a:xfrm>
            <a:off x="1451579" y="2015732"/>
            <a:ext cx="9603275" cy="3450613"/>
          </a:xfrm>
        </p:spPr>
        <p:txBody>
          <a:bodyPr/>
          <a:lstStyle/>
          <a:p>
            <a:r>
              <a:rPr lang="en-US" dirty="0"/>
              <a:t>Option 1 – Additional Field Maintenance Staff</a:t>
            </a:r>
          </a:p>
          <a:p>
            <a:pPr lvl="1"/>
            <a:r>
              <a:rPr lang="en-US" dirty="0"/>
              <a:t>Two (2) additional crew members added to existing field maintenance crew</a:t>
            </a:r>
          </a:p>
          <a:p>
            <a:r>
              <a:rPr lang="en-US" dirty="0"/>
              <a:t>Option 2 – Additional Field Maintenance Staff &amp; Priority 1 Field Conversions</a:t>
            </a:r>
          </a:p>
          <a:p>
            <a:r>
              <a:rPr lang="en-US" dirty="0"/>
              <a:t>Option 3 – Contracted Field Maintenance</a:t>
            </a:r>
          </a:p>
          <a:p>
            <a:r>
              <a:rPr lang="en-US" dirty="0"/>
              <a:t>Option 4 – Minor Capital Maintenance</a:t>
            </a:r>
          </a:p>
          <a:p>
            <a:r>
              <a:rPr lang="en-US" dirty="0"/>
              <a:t>Option 5 – Major Capital Investment</a:t>
            </a:r>
          </a:p>
          <a:p>
            <a:pPr lvl="1"/>
            <a:r>
              <a:rPr lang="en-US" dirty="0"/>
              <a:t>Synthetic Turf Conversions</a:t>
            </a:r>
          </a:p>
        </p:txBody>
      </p:sp>
    </p:spTree>
    <p:extLst>
      <p:ext uri="{BB962C8B-B14F-4D97-AF65-F5344CB8AC3E}">
        <p14:creationId xmlns:p14="http://schemas.microsoft.com/office/powerpoint/2010/main" val="316889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05ACF-347F-46AE-A747-FCFFA273E2EE}"/>
              </a:ext>
            </a:extLst>
          </p:cNvPr>
          <p:cNvSpPr>
            <a:spLocks noGrp="1"/>
          </p:cNvSpPr>
          <p:nvPr>
            <p:ph type="title"/>
          </p:nvPr>
        </p:nvSpPr>
        <p:spPr/>
        <p:txBody>
          <a:bodyPr/>
          <a:lstStyle/>
          <a:p>
            <a:pPr algn="ctr"/>
            <a:r>
              <a:rPr lang="en-US" dirty="0"/>
              <a:t>Field Fund Working Group Guiding Principles</a:t>
            </a:r>
          </a:p>
        </p:txBody>
      </p:sp>
      <p:sp>
        <p:nvSpPr>
          <p:cNvPr id="3" name="Content Placeholder 2">
            <a:extLst>
              <a:ext uri="{FF2B5EF4-FFF2-40B4-BE49-F238E27FC236}">
                <a16:creationId xmlns:a16="http://schemas.microsoft.com/office/drawing/2014/main" id="{EF56CBAC-201C-4546-B802-2E17D56708F9}"/>
              </a:ext>
            </a:extLst>
          </p:cNvPr>
          <p:cNvSpPr>
            <a:spLocks noGrp="1"/>
          </p:cNvSpPr>
          <p:nvPr>
            <p:ph idx="1"/>
          </p:nvPr>
        </p:nvSpPr>
        <p:spPr/>
        <p:txBody>
          <a:bodyPr>
            <a:normAutofit/>
          </a:bodyPr>
          <a:lstStyle/>
          <a:p>
            <a:r>
              <a:rPr lang="en-US" dirty="0"/>
              <a:t>It is reasonable to assess a fee for the dedicated use of a public asset (field/facility). </a:t>
            </a:r>
          </a:p>
          <a:p>
            <a:r>
              <a:rPr lang="en-US" dirty="0"/>
              <a:t>The amount of the fee should be anchored to an underlying rationale (i.e., we should be able to explain why the fee is set at any given level). </a:t>
            </a:r>
          </a:p>
          <a:p>
            <a:r>
              <a:rPr lang="en-US" dirty="0"/>
              <a:t>The amount of the fee should be reasonable and should not create a barrier to participation. </a:t>
            </a:r>
          </a:p>
          <a:p>
            <a:r>
              <a:rPr lang="en-US" dirty="0"/>
              <a:t>It is appropriate for the fee structure and amount to reflect differences in field access among users (i.e., it is reasonable for more frequent users to pay more). </a:t>
            </a:r>
          </a:p>
          <a:p>
            <a:endParaRPr lang="en-US" dirty="0"/>
          </a:p>
        </p:txBody>
      </p:sp>
    </p:spTree>
    <p:extLst>
      <p:ext uri="{BB962C8B-B14F-4D97-AF65-F5344CB8AC3E}">
        <p14:creationId xmlns:p14="http://schemas.microsoft.com/office/powerpoint/2010/main" val="4153535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BDAFE-D09B-44B0-B491-F1E25A1516DB}"/>
              </a:ext>
            </a:extLst>
          </p:cNvPr>
          <p:cNvSpPr>
            <a:spLocks noGrp="1"/>
          </p:cNvSpPr>
          <p:nvPr>
            <p:ph type="title"/>
          </p:nvPr>
        </p:nvSpPr>
        <p:spPr/>
        <p:txBody>
          <a:bodyPr/>
          <a:lstStyle/>
          <a:p>
            <a:pPr algn="ctr"/>
            <a:r>
              <a:rPr lang="en-US" dirty="0"/>
              <a:t>Field Fund Working Group Guiding Principles</a:t>
            </a:r>
          </a:p>
        </p:txBody>
      </p:sp>
      <p:sp>
        <p:nvSpPr>
          <p:cNvPr id="3" name="Content Placeholder 2">
            <a:extLst>
              <a:ext uri="{FF2B5EF4-FFF2-40B4-BE49-F238E27FC236}">
                <a16:creationId xmlns:a16="http://schemas.microsoft.com/office/drawing/2014/main" id="{2BC0D639-1EBA-4999-8EB0-B688B21F408F}"/>
              </a:ext>
            </a:extLst>
          </p:cNvPr>
          <p:cNvSpPr>
            <a:spLocks noGrp="1"/>
          </p:cNvSpPr>
          <p:nvPr>
            <p:ph idx="1"/>
          </p:nvPr>
        </p:nvSpPr>
        <p:spPr/>
        <p:txBody>
          <a:bodyPr/>
          <a:lstStyle/>
          <a:p>
            <a:r>
              <a:rPr lang="en-US" dirty="0"/>
              <a:t>Fee levels should not be raised solely for the purpose of collecting more money, and the County should have a plan for how to spend current and new revenue. </a:t>
            </a:r>
          </a:p>
          <a:p>
            <a:r>
              <a:rPr lang="en-US" dirty="0"/>
              <a:t>Fields are a County asset; the Department of Parks and Recreation is responsible for determining how to best maintain and manage these assets. </a:t>
            </a:r>
          </a:p>
          <a:p>
            <a:r>
              <a:rPr lang="en-US" dirty="0"/>
              <a:t>Field users should reasonably expect a clearly defined standard of care in exchange for their contributions; this standard should be transparent and measurable. </a:t>
            </a:r>
          </a:p>
          <a:p>
            <a:endParaRPr lang="en-US" dirty="0"/>
          </a:p>
        </p:txBody>
      </p:sp>
    </p:spTree>
    <p:extLst>
      <p:ext uri="{BB962C8B-B14F-4D97-AF65-F5344CB8AC3E}">
        <p14:creationId xmlns:p14="http://schemas.microsoft.com/office/powerpoint/2010/main" val="4169182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BEE0C-0C1B-4BC6-A961-2C17D43F6250}"/>
              </a:ext>
            </a:extLst>
          </p:cNvPr>
          <p:cNvSpPr>
            <a:spLocks noGrp="1"/>
          </p:cNvSpPr>
          <p:nvPr>
            <p:ph type="title"/>
          </p:nvPr>
        </p:nvSpPr>
        <p:spPr/>
        <p:txBody>
          <a:bodyPr/>
          <a:lstStyle/>
          <a:p>
            <a:pPr algn="ctr"/>
            <a:r>
              <a:rPr lang="en-US" dirty="0"/>
              <a:t>Field Fund working Group Recommendations</a:t>
            </a:r>
          </a:p>
        </p:txBody>
      </p:sp>
      <p:sp>
        <p:nvSpPr>
          <p:cNvPr id="3" name="Content Placeholder 2">
            <a:extLst>
              <a:ext uri="{FF2B5EF4-FFF2-40B4-BE49-F238E27FC236}">
                <a16:creationId xmlns:a16="http://schemas.microsoft.com/office/drawing/2014/main" id="{91515A81-B47A-4B27-B415-47B829938404}"/>
              </a:ext>
            </a:extLst>
          </p:cNvPr>
          <p:cNvSpPr>
            <a:spLocks noGrp="1"/>
          </p:cNvSpPr>
          <p:nvPr>
            <p:ph idx="1"/>
          </p:nvPr>
        </p:nvSpPr>
        <p:spPr/>
        <p:txBody>
          <a:bodyPr>
            <a:normAutofit/>
          </a:bodyPr>
          <a:lstStyle/>
          <a:p>
            <a:r>
              <a:rPr lang="en-US" dirty="0"/>
              <a:t>Fee Option Recommendation</a:t>
            </a:r>
          </a:p>
          <a:p>
            <a:pPr lvl="1"/>
            <a:r>
              <a:rPr lang="en-US" dirty="0"/>
              <a:t>Flat Rate or Sliding Scale</a:t>
            </a:r>
          </a:p>
          <a:p>
            <a:r>
              <a:rPr lang="en-US" dirty="0"/>
              <a:t>Travel Player Fee</a:t>
            </a:r>
          </a:p>
          <a:p>
            <a:r>
              <a:rPr lang="en-US" dirty="0"/>
              <a:t>Diamond v. Rectangular Fund Recommendation</a:t>
            </a:r>
          </a:p>
          <a:p>
            <a:r>
              <a:rPr lang="en-US" dirty="0"/>
              <a:t>Current Diamond Field Committee Recommendation</a:t>
            </a:r>
          </a:p>
          <a:p>
            <a:r>
              <a:rPr lang="en-US" dirty="0"/>
              <a:t>Fund Implementation Recommendation</a:t>
            </a:r>
          </a:p>
          <a:p>
            <a:endParaRPr lang="en-US" dirty="0"/>
          </a:p>
          <a:p>
            <a:pPr lvl="1"/>
            <a:endParaRPr lang="en-US" dirty="0"/>
          </a:p>
        </p:txBody>
      </p:sp>
    </p:spTree>
    <p:extLst>
      <p:ext uri="{BB962C8B-B14F-4D97-AF65-F5344CB8AC3E}">
        <p14:creationId xmlns:p14="http://schemas.microsoft.com/office/powerpoint/2010/main" val="309980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AD95-213B-493C-8D3B-544DC5DF0080}"/>
              </a:ext>
            </a:extLst>
          </p:cNvPr>
          <p:cNvSpPr>
            <a:spLocks noGrp="1"/>
          </p:cNvSpPr>
          <p:nvPr>
            <p:ph type="title"/>
          </p:nvPr>
        </p:nvSpPr>
        <p:spPr/>
        <p:txBody>
          <a:bodyPr/>
          <a:lstStyle/>
          <a:p>
            <a:pPr algn="ctr"/>
            <a:r>
              <a:rPr lang="en-US"/>
              <a:t>Field Fund Working Group                       Topics of Consideration</a:t>
            </a:r>
          </a:p>
        </p:txBody>
      </p:sp>
      <p:sp>
        <p:nvSpPr>
          <p:cNvPr id="3" name="Content Placeholder 2">
            <a:extLst>
              <a:ext uri="{FF2B5EF4-FFF2-40B4-BE49-F238E27FC236}">
                <a16:creationId xmlns:a16="http://schemas.microsoft.com/office/drawing/2014/main" id="{03C1B545-C684-4FC1-94C5-A9E327A7F73D}"/>
              </a:ext>
            </a:extLst>
          </p:cNvPr>
          <p:cNvSpPr>
            <a:spLocks noGrp="1"/>
          </p:cNvSpPr>
          <p:nvPr>
            <p:ph idx="1"/>
          </p:nvPr>
        </p:nvSpPr>
        <p:spPr/>
        <p:txBody>
          <a:bodyPr>
            <a:normAutofit/>
          </a:bodyPr>
          <a:lstStyle/>
          <a:p>
            <a:r>
              <a:rPr lang="en-US"/>
              <a:t>Is the fee for use of athletic fields in Arlington set at the correct level?</a:t>
            </a:r>
          </a:p>
          <a:p>
            <a:r>
              <a:rPr lang="en-US"/>
              <a:t>Should different fees for Recreation and Travel programs be considered?</a:t>
            </a:r>
          </a:p>
          <a:p>
            <a:r>
              <a:rPr lang="en-US"/>
              <a:t>Should the field fund be allocated for investment in Capital projects?</a:t>
            </a:r>
          </a:p>
          <a:p>
            <a:r>
              <a:rPr lang="en-US"/>
              <a:t>Should the field fund be allocated for recurring field maintenance?</a:t>
            </a:r>
          </a:p>
          <a:p>
            <a:r>
              <a:rPr lang="en-US"/>
              <a:t>Should field funds be held in separate diamond field and rectangular field accounts?</a:t>
            </a:r>
          </a:p>
          <a:p>
            <a:r>
              <a:rPr lang="en-US"/>
              <a:t>Should field funds be allocated to support more staff?</a:t>
            </a:r>
          </a:p>
          <a:p>
            <a:r>
              <a:rPr lang="en-US"/>
              <a:t>How to view the field fund through an equity lens?</a:t>
            </a:r>
          </a:p>
          <a:p>
            <a:endParaRPr lang="en-US"/>
          </a:p>
        </p:txBody>
      </p:sp>
    </p:spTree>
    <p:extLst>
      <p:ext uri="{BB962C8B-B14F-4D97-AF65-F5344CB8AC3E}">
        <p14:creationId xmlns:p14="http://schemas.microsoft.com/office/powerpoint/2010/main" val="552583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CBD62-F12E-4548-9177-BEA2EAE07AF4}"/>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034C2BBC-41F4-4E88-AE99-6B473CDD4507}"/>
              </a:ext>
            </a:extLst>
          </p:cNvPr>
          <p:cNvSpPr>
            <a:spLocks noGrp="1"/>
          </p:cNvSpPr>
          <p:nvPr>
            <p:ph idx="1"/>
          </p:nvPr>
        </p:nvSpPr>
        <p:spPr/>
        <p:txBody>
          <a:bodyPr/>
          <a:lstStyle/>
          <a:p>
            <a:r>
              <a:rPr lang="en-US" dirty="0"/>
              <a:t>Youth Leagues Check-In – Winter 2021</a:t>
            </a:r>
          </a:p>
          <a:p>
            <a:r>
              <a:rPr lang="en-US" dirty="0"/>
              <a:t>Sports Commission Check-In – Winter 2021</a:t>
            </a:r>
          </a:p>
          <a:p>
            <a:r>
              <a:rPr lang="en-US" dirty="0"/>
              <a:t>Park and Recreation Commission Check-in – Winter/Spring 2021</a:t>
            </a:r>
          </a:p>
          <a:p>
            <a:r>
              <a:rPr lang="en-US" dirty="0"/>
              <a:t>Fiscal Affairs Advisory Commission Check-in – Winter/Spring 2021</a:t>
            </a:r>
          </a:p>
          <a:p>
            <a:r>
              <a:rPr lang="en-US" dirty="0"/>
              <a:t>Draft Final Report – Spring 2021</a:t>
            </a:r>
          </a:p>
          <a:p>
            <a:r>
              <a:rPr lang="en-US" dirty="0"/>
              <a:t>Present Fees for County Board Approval – Spring 2022</a:t>
            </a:r>
          </a:p>
          <a:p>
            <a:r>
              <a:rPr lang="en-US" dirty="0"/>
              <a:t>Fee Implementation – No earlier than FY’2023</a:t>
            </a:r>
          </a:p>
        </p:txBody>
      </p:sp>
    </p:spTree>
    <p:extLst>
      <p:ext uri="{BB962C8B-B14F-4D97-AF65-F5344CB8AC3E}">
        <p14:creationId xmlns:p14="http://schemas.microsoft.com/office/powerpoint/2010/main" val="302233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6BCE-6226-4008-BD5A-B44F97023192}"/>
              </a:ext>
            </a:extLst>
          </p:cNvPr>
          <p:cNvSpPr>
            <a:spLocks noGrp="1"/>
          </p:cNvSpPr>
          <p:nvPr>
            <p:ph type="title"/>
          </p:nvPr>
        </p:nvSpPr>
        <p:spPr/>
        <p:txBody>
          <a:bodyPr/>
          <a:lstStyle/>
          <a:p>
            <a:pPr algn="ctr"/>
            <a:r>
              <a:rPr lang="en-US" dirty="0"/>
              <a:t>Meeting Outline</a:t>
            </a:r>
          </a:p>
        </p:txBody>
      </p:sp>
      <p:sp>
        <p:nvSpPr>
          <p:cNvPr id="3" name="Content Placeholder 2">
            <a:extLst>
              <a:ext uri="{FF2B5EF4-FFF2-40B4-BE49-F238E27FC236}">
                <a16:creationId xmlns:a16="http://schemas.microsoft.com/office/drawing/2014/main" id="{0C21EF03-4B1B-425F-83F4-225902A7A8CA}"/>
              </a:ext>
            </a:extLst>
          </p:cNvPr>
          <p:cNvSpPr>
            <a:spLocks noGrp="1"/>
          </p:cNvSpPr>
          <p:nvPr>
            <p:ph idx="1"/>
          </p:nvPr>
        </p:nvSpPr>
        <p:spPr/>
        <p:txBody>
          <a:bodyPr>
            <a:normAutofit/>
          </a:bodyPr>
          <a:lstStyle/>
          <a:p>
            <a:r>
              <a:rPr lang="en-US" sz="2400" dirty="0"/>
              <a:t>Fee Review – Potential Funds Available For New Implementation</a:t>
            </a:r>
          </a:p>
          <a:p>
            <a:r>
              <a:rPr lang="en-US" sz="2400" dirty="0"/>
              <a:t>Implementation Options</a:t>
            </a:r>
          </a:p>
          <a:p>
            <a:r>
              <a:rPr lang="en-US" sz="2400" dirty="0"/>
              <a:t>Field Fund Working Group Guiding Principles</a:t>
            </a:r>
          </a:p>
          <a:p>
            <a:r>
              <a:rPr lang="en-US" sz="2400" dirty="0"/>
              <a:t>Field Fund Working Group Recommendations</a:t>
            </a:r>
          </a:p>
          <a:p>
            <a:r>
              <a:rPr lang="en-US" sz="2400" dirty="0"/>
              <a:t>Next Steps</a:t>
            </a:r>
          </a:p>
          <a:p>
            <a:endParaRPr lang="en-US" dirty="0"/>
          </a:p>
        </p:txBody>
      </p:sp>
    </p:spTree>
    <p:extLst>
      <p:ext uri="{BB962C8B-B14F-4D97-AF65-F5344CB8AC3E}">
        <p14:creationId xmlns:p14="http://schemas.microsoft.com/office/powerpoint/2010/main" val="417665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9D64-A0DC-40F6-A703-00419E8EA68E}"/>
              </a:ext>
            </a:extLst>
          </p:cNvPr>
          <p:cNvSpPr>
            <a:spLocks noGrp="1"/>
          </p:cNvSpPr>
          <p:nvPr>
            <p:ph type="title"/>
          </p:nvPr>
        </p:nvSpPr>
        <p:spPr/>
        <p:txBody>
          <a:bodyPr/>
          <a:lstStyle/>
          <a:p>
            <a:pPr algn="ctr"/>
            <a:r>
              <a:rPr lang="en-US" dirty="0"/>
              <a:t>Meeting #4 Follow Up Information</a:t>
            </a:r>
          </a:p>
        </p:txBody>
      </p:sp>
      <p:sp>
        <p:nvSpPr>
          <p:cNvPr id="3" name="Content Placeholder 2">
            <a:extLst>
              <a:ext uri="{FF2B5EF4-FFF2-40B4-BE49-F238E27FC236}">
                <a16:creationId xmlns:a16="http://schemas.microsoft.com/office/drawing/2014/main" id="{C417270C-B0ED-426A-B4B2-D15DD2CA335A}"/>
              </a:ext>
            </a:extLst>
          </p:cNvPr>
          <p:cNvSpPr>
            <a:spLocks noGrp="1"/>
          </p:cNvSpPr>
          <p:nvPr>
            <p:ph idx="1"/>
          </p:nvPr>
        </p:nvSpPr>
        <p:spPr/>
        <p:txBody>
          <a:bodyPr/>
          <a:lstStyle/>
          <a:p>
            <a:pPr marL="0" indent="0">
              <a:buNone/>
            </a:pPr>
            <a:endParaRPr lang="en-US" dirty="0"/>
          </a:p>
          <a:p>
            <a:endParaRPr lang="en-US" dirty="0"/>
          </a:p>
        </p:txBody>
      </p:sp>
      <p:graphicFrame>
        <p:nvGraphicFramePr>
          <p:cNvPr id="6" name="Table 6">
            <a:extLst>
              <a:ext uri="{FF2B5EF4-FFF2-40B4-BE49-F238E27FC236}">
                <a16:creationId xmlns:a16="http://schemas.microsoft.com/office/drawing/2014/main" id="{71DE5EDB-7C48-4AAB-96CA-42B23A026640}"/>
              </a:ext>
            </a:extLst>
          </p:cNvPr>
          <p:cNvGraphicFramePr>
            <a:graphicFrameLocks noGrp="1"/>
          </p:cNvGraphicFramePr>
          <p:nvPr>
            <p:extLst>
              <p:ext uri="{D42A27DB-BD31-4B8C-83A1-F6EECF244321}">
                <p14:modId xmlns:p14="http://schemas.microsoft.com/office/powerpoint/2010/main" val="454910637"/>
              </p:ext>
            </p:extLst>
          </p:nvPr>
        </p:nvGraphicFramePr>
        <p:xfrm>
          <a:off x="1956500" y="2824041"/>
          <a:ext cx="8127999" cy="2225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595118968"/>
                    </a:ext>
                  </a:extLst>
                </a:gridCol>
                <a:gridCol w="2709333">
                  <a:extLst>
                    <a:ext uri="{9D8B030D-6E8A-4147-A177-3AD203B41FA5}">
                      <a16:colId xmlns:a16="http://schemas.microsoft.com/office/drawing/2014/main" val="1073032715"/>
                    </a:ext>
                  </a:extLst>
                </a:gridCol>
                <a:gridCol w="2709333">
                  <a:extLst>
                    <a:ext uri="{9D8B030D-6E8A-4147-A177-3AD203B41FA5}">
                      <a16:colId xmlns:a16="http://schemas.microsoft.com/office/drawing/2014/main" val="1337940558"/>
                    </a:ext>
                  </a:extLst>
                </a:gridCol>
              </a:tblGrid>
              <a:tr h="370840">
                <a:tc>
                  <a:txBody>
                    <a:bodyPr/>
                    <a:lstStyle/>
                    <a:p>
                      <a:r>
                        <a:rPr lang="en-US" dirty="0"/>
                        <a:t>Fiscal year</a:t>
                      </a:r>
                    </a:p>
                  </a:txBody>
                  <a:tcPr/>
                </a:tc>
                <a:tc>
                  <a:txBody>
                    <a:bodyPr/>
                    <a:lstStyle/>
                    <a:p>
                      <a:r>
                        <a:rPr lang="en-US" dirty="0"/>
                        <a:t>% Increase</a:t>
                      </a:r>
                    </a:p>
                  </a:txBody>
                  <a:tcPr/>
                </a:tc>
                <a:tc>
                  <a:txBody>
                    <a:bodyPr/>
                    <a:lstStyle/>
                    <a:p>
                      <a:r>
                        <a:rPr lang="en-US" dirty="0"/>
                        <a:t>Fee</a:t>
                      </a:r>
                    </a:p>
                  </a:txBody>
                  <a:tcPr/>
                </a:tc>
                <a:extLst>
                  <a:ext uri="{0D108BD9-81ED-4DB2-BD59-A6C34878D82A}">
                    <a16:rowId xmlns:a16="http://schemas.microsoft.com/office/drawing/2014/main" val="2023765340"/>
                  </a:ext>
                </a:extLst>
              </a:tr>
              <a:tr h="370840">
                <a:tc>
                  <a:txBody>
                    <a:bodyPr/>
                    <a:lstStyle/>
                    <a:p>
                      <a:r>
                        <a:rPr lang="en-US" dirty="0"/>
                        <a:t>2010</a:t>
                      </a:r>
                    </a:p>
                  </a:txBody>
                  <a:tcPr/>
                </a:tc>
                <a:tc>
                  <a:txBody>
                    <a:bodyPr/>
                    <a:lstStyle/>
                    <a:p>
                      <a:r>
                        <a:rPr lang="en-US" dirty="0"/>
                        <a:t>N/A</a:t>
                      </a:r>
                    </a:p>
                  </a:txBody>
                  <a:tcPr/>
                </a:tc>
                <a:tc>
                  <a:txBody>
                    <a:bodyPr/>
                    <a:lstStyle/>
                    <a:p>
                      <a:r>
                        <a:rPr lang="en-US" dirty="0"/>
                        <a:t>$8.00</a:t>
                      </a:r>
                    </a:p>
                  </a:txBody>
                  <a:tcPr/>
                </a:tc>
                <a:extLst>
                  <a:ext uri="{0D108BD9-81ED-4DB2-BD59-A6C34878D82A}">
                    <a16:rowId xmlns:a16="http://schemas.microsoft.com/office/drawing/2014/main" val="2814340159"/>
                  </a:ext>
                </a:extLst>
              </a:tr>
              <a:tr h="370840">
                <a:tc>
                  <a:txBody>
                    <a:bodyPr/>
                    <a:lstStyle/>
                    <a:p>
                      <a:r>
                        <a:rPr lang="en-US" dirty="0"/>
                        <a:t>2011-2018</a:t>
                      </a:r>
                    </a:p>
                  </a:txBody>
                  <a:tcPr/>
                </a:tc>
                <a:tc>
                  <a:txBody>
                    <a:bodyPr/>
                    <a:lstStyle/>
                    <a:p>
                      <a:r>
                        <a:rPr lang="en-US" dirty="0"/>
                        <a:t>17%</a:t>
                      </a:r>
                    </a:p>
                  </a:txBody>
                  <a:tcPr/>
                </a:tc>
                <a:tc>
                  <a:txBody>
                    <a:bodyPr/>
                    <a:lstStyle/>
                    <a:p>
                      <a:r>
                        <a:rPr lang="en-US" dirty="0"/>
                        <a:t>$9.36</a:t>
                      </a:r>
                    </a:p>
                  </a:txBody>
                  <a:tcPr/>
                </a:tc>
                <a:extLst>
                  <a:ext uri="{0D108BD9-81ED-4DB2-BD59-A6C34878D82A}">
                    <a16:rowId xmlns:a16="http://schemas.microsoft.com/office/drawing/2014/main" val="504214269"/>
                  </a:ext>
                </a:extLst>
              </a:tr>
              <a:tr h="370840">
                <a:tc>
                  <a:txBody>
                    <a:bodyPr/>
                    <a:lstStyle/>
                    <a:p>
                      <a:r>
                        <a:rPr lang="en-US" dirty="0"/>
                        <a:t>2019</a:t>
                      </a:r>
                    </a:p>
                  </a:txBody>
                  <a:tcPr/>
                </a:tc>
                <a:tc>
                  <a:txBody>
                    <a:bodyPr/>
                    <a:lstStyle/>
                    <a:p>
                      <a:r>
                        <a:rPr lang="en-US" dirty="0"/>
                        <a:t>1.50%</a:t>
                      </a:r>
                    </a:p>
                  </a:txBody>
                  <a:tcPr/>
                </a:tc>
                <a:tc>
                  <a:txBody>
                    <a:bodyPr/>
                    <a:lstStyle/>
                    <a:p>
                      <a:r>
                        <a:rPr lang="en-US" dirty="0"/>
                        <a:t>$9.50</a:t>
                      </a:r>
                    </a:p>
                  </a:txBody>
                  <a:tcPr/>
                </a:tc>
                <a:extLst>
                  <a:ext uri="{0D108BD9-81ED-4DB2-BD59-A6C34878D82A}">
                    <a16:rowId xmlns:a16="http://schemas.microsoft.com/office/drawing/2014/main" val="3356097567"/>
                  </a:ext>
                </a:extLst>
              </a:tr>
              <a:tr h="370840">
                <a:tc>
                  <a:txBody>
                    <a:bodyPr/>
                    <a:lstStyle/>
                    <a:p>
                      <a:r>
                        <a:rPr lang="en-US" dirty="0"/>
                        <a:t>2020</a:t>
                      </a:r>
                    </a:p>
                  </a:txBody>
                  <a:tcPr/>
                </a:tc>
                <a:tc>
                  <a:txBody>
                    <a:bodyPr/>
                    <a:lstStyle/>
                    <a:p>
                      <a:r>
                        <a:rPr lang="en-US" dirty="0"/>
                        <a:t>2.50%</a:t>
                      </a:r>
                    </a:p>
                  </a:txBody>
                  <a:tcPr/>
                </a:tc>
                <a:tc>
                  <a:txBody>
                    <a:bodyPr/>
                    <a:lstStyle/>
                    <a:p>
                      <a:r>
                        <a:rPr lang="en-US" dirty="0"/>
                        <a:t>$9.74</a:t>
                      </a:r>
                    </a:p>
                  </a:txBody>
                  <a:tcPr/>
                </a:tc>
                <a:extLst>
                  <a:ext uri="{0D108BD9-81ED-4DB2-BD59-A6C34878D82A}">
                    <a16:rowId xmlns:a16="http://schemas.microsoft.com/office/drawing/2014/main" val="2795551428"/>
                  </a:ext>
                </a:extLst>
              </a:tr>
              <a:tr h="370840">
                <a:tc>
                  <a:txBody>
                    <a:bodyPr/>
                    <a:lstStyle/>
                    <a:p>
                      <a:r>
                        <a:rPr lang="en-US" dirty="0"/>
                        <a:t>2021</a:t>
                      </a:r>
                    </a:p>
                  </a:txBody>
                  <a:tcPr/>
                </a:tc>
                <a:tc>
                  <a:txBody>
                    <a:bodyPr/>
                    <a:lstStyle/>
                    <a:p>
                      <a:r>
                        <a:rPr lang="en-US" dirty="0"/>
                        <a:t>2.00%</a:t>
                      </a:r>
                    </a:p>
                  </a:txBody>
                  <a:tcPr/>
                </a:tc>
                <a:tc>
                  <a:txBody>
                    <a:bodyPr/>
                    <a:lstStyle/>
                    <a:p>
                      <a:r>
                        <a:rPr lang="en-US" dirty="0"/>
                        <a:t>$9.93</a:t>
                      </a:r>
                    </a:p>
                  </a:txBody>
                  <a:tcPr/>
                </a:tc>
                <a:extLst>
                  <a:ext uri="{0D108BD9-81ED-4DB2-BD59-A6C34878D82A}">
                    <a16:rowId xmlns:a16="http://schemas.microsoft.com/office/drawing/2014/main" val="269178657"/>
                  </a:ext>
                </a:extLst>
              </a:tr>
            </a:tbl>
          </a:graphicData>
        </a:graphic>
      </p:graphicFrame>
      <p:sp>
        <p:nvSpPr>
          <p:cNvPr id="8" name="TextBox 7">
            <a:extLst>
              <a:ext uri="{FF2B5EF4-FFF2-40B4-BE49-F238E27FC236}">
                <a16:creationId xmlns:a16="http://schemas.microsoft.com/office/drawing/2014/main" id="{E0DAAD88-4D76-48C9-9291-1A55F65800CF}"/>
              </a:ext>
            </a:extLst>
          </p:cNvPr>
          <p:cNvSpPr txBox="1"/>
          <p:nvPr/>
        </p:nvSpPr>
        <p:spPr>
          <a:xfrm>
            <a:off x="1535185" y="2015732"/>
            <a:ext cx="9519669" cy="646331"/>
          </a:xfrm>
          <a:prstGeom prst="rect">
            <a:avLst/>
          </a:prstGeom>
          <a:noFill/>
        </p:spPr>
        <p:txBody>
          <a:bodyPr wrap="square" rtlCol="0">
            <a:spAutoFit/>
          </a:bodyPr>
          <a:lstStyle/>
          <a:p>
            <a:pPr marL="285750" indent="-285750">
              <a:buFont typeface="Arial" panose="020B0604020202020204" pitchFamily="34" charset="0"/>
              <a:buChar char="•"/>
            </a:pPr>
            <a:r>
              <a:rPr lang="en-US" dirty="0"/>
              <a:t>CPI increases are considered annually on a case-by-case basis per contractual terms.</a:t>
            </a:r>
          </a:p>
          <a:p>
            <a:pPr marL="285750" indent="-285750">
              <a:buFont typeface="Arial" panose="020B0604020202020204" pitchFamily="34" charset="0"/>
              <a:buChar char="•"/>
            </a:pPr>
            <a:r>
              <a:rPr lang="en-US" dirty="0"/>
              <a:t>DPR does not increase program fees in accordance with CPI increases.</a:t>
            </a:r>
          </a:p>
        </p:txBody>
      </p:sp>
    </p:spTree>
    <p:extLst>
      <p:ext uri="{BB962C8B-B14F-4D97-AF65-F5344CB8AC3E}">
        <p14:creationId xmlns:p14="http://schemas.microsoft.com/office/powerpoint/2010/main" val="166744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F4D35-2129-4EFA-8292-801BBF043DCD}"/>
              </a:ext>
            </a:extLst>
          </p:cNvPr>
          <p:cNvSpPr>
            <a:spLocks noGrp="1"/>
          </p:cNvSpPr>
          <p:nvPr>
            <p:ph type="title"/>
          </p:nvPr>
        </p:nvSpPr>
        <p:spPr/>
        <p:txBody>
          <a:bodyPr/>
          <a:lstStyle/>
          <a:p>
            <a:pPr algn="ctr"/>
            <a:r>
              <a:rPr lang="en-US" dirty="0"/>
              <a:t>Field Fund PLayer Assessment Review</a:t>
            </a:r>
            <a:br>
              <a:rPr lang="en-US" dirty="0"/>
            </a:br>
            <a:r>
              <a:rPr lang="en-US" dirty="0"/>
              <a:t>Meeting #4</a:t>
            </a:r>
          </a:p>
        </p:txBody>
      </p:sp>
      <p:sp>
        <p:nvSpPr>
          <p:cNvPr id="3" name="Content Placeholder 2">
            <a:extLst>
              <a:ext uri="{FF2B5EF4-FFF2-40B4-BE49-F238E27FC236}">
                <a16:creationId xmlns:a16="http://schemas.microsoft.com/office/drawing/2014/main" id="{C50A53AD-979C-485A-9E4A-CFA32CE1415D}"/>
              </a:ext>
            </a:extLst>
          </p:cNvPr>
          <p:cNvSpPr>
            <a:spLocks noGrp="1"/>
          </p:cNvSpPr>
          <p:nvPr>
            <p:ph idx="1"/>
          </p:nvPr>
        </p:nvSpPr>
        <p:spPr/>
        <p:txBody>
          <a:bodyPr>
            <a:normAutofit fontScale="92500" lnSpcReduction="10000"/>
          </a:bodyPr>
          <a:lstStyle/>
          <a:p>
            <a:r>
              <a:rPr lang="en-US" dirty="0"/>
              <a:t>Fee Option 1</a:t>
            </a:r>
          </a:p>
          <a:p>
            <a:pPr lvl="1"/>
            <a:r>
              <a:rPr lang="en-US" dirty="0"/>
              <a:t>$10-$18 youth resident fee</a:t>
            </a:r>
          </a:p>
          <a:p>
            <a:pPr lvl="1"/>
            <a:r>
              <a:rPr lang="en-US" dirty="0"/>
              <a:t>$20-$35 non-resident fee</a:t>
            </a:r>
          </a:p>
          <a:p>
            <a:pPr lvl="1"/>
            <a:r>
              <a:rPr lang="en-US" dirty="0"/>
              <a:t>$100-$150 adult team fee</a:t>
            </a:r>
          </a:p>
          <a:p>
            <a:r>
              <a:rPr lang="en-US" dirty="0"/>
              <a:t>Fee Option 2- Add travel team fee</a:t>
            </a:r>
          </a:p>
          <a:p>
            <a:pPr lvl="1"/>
            <a:r>
              <a:rPr lang="en-US" dirty="0"/>
              <a:t>$150-$300</a:t>
            </a:r>
          </a:p>
          <a:p>
            <a:r>
              <a:rPr lang="en-US" dirty="0"/>
              <a:t>Fee Option 3 – Fees increase by age </a:t>
            </a:r>
          </a:p>
          <a:p>
            <a:pPr lvl="1"/>
            <a:r>
              <a:rPr lang="en-US" dirty="0"/>
              <a:t>$10/$15/$20 </a:t>
            </a:r>
          </a:p>
          <a:p>
            <a:pPr lvl="1"/>
            <a:r>
              <a:rPr lang="en-US" dirty="0"/>
              <a:t> $15/$25/$30</a:t>
            </a:r>
          </a:p>
        </p:txBody>
      </p:sp>
      <p:sp>
        <p:nvSpPr>
          <p:cNvPr id="4" name="TextBox 3">
            <a:extLst>
              <a:ext uri="{FF2B5EF4-FFF2-40B4-BE49-F238E27FC236}">
                <a16:creationId xmlns:a16="http://schemas.microsoft.com/office/drawing/2014/main" id="{771FC4D2-FF79-410E-8DEA-EBCE0F5FF9F1}"/>
              </a:ext>
            </a:extLst>
          </p:cNvPr>
          <p:cNvSpPr txBox="1"/>
          <p:nvPr/>
        </p:nvSpPr>
        <p:spPr>
          <a:xfrm>
            <a:off x="6367244" y="2015732"/>
            <a:ext cx="4687610" cy="646331"/>
          </a:xfrm>
          <a:prstGeom prst="rect">
            <a:avLst/>
          </a:prstGeom>
          <a:noFill/>
        </p:spPr>
        <p:txBody>
          <a:bodyPr wrap="square" lIns="91440" tIns="45720" rIns="91440" bIns="45720" rtlCol="0" anchor="t">
            <a:spAutoFit/>
          </a:bodyPr>
          <a:lstStyle/>
          <a:p>
            <a:r>
              <a:rPr lang="en-US" dirty="0"/>
              <a:t>Fee Benchmarking</a:t>
            </a:r>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8B99D122-6CCD-49A6-B20D-EAE7B398179A}"/>
              </a:ext>
            </a:extLst>
          </p:cNvPr>
          <p:cNvSpPr txBox="1"/>
          <p:nvPr/>
        </p:nvSpPr>
        <p:spPr>
          <a:xfrm>
            <a:off x="6367670" y="2551044"/>
            <a:ext cx="4505739"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Fairfax $5.50 diamond /$8.00 rectangle</a:t>
            </a:r>
          </a:p>
          <a:p>
            <a:endParaRPr lang="en-US" dirty="0"/>
          </a:p>
          <a:p>
            <a:pPr marL="285750" indent="-285750">
              <a:buFont typeface="Arial"/>
              <a:buChar char="•"/>
            </a:pPr>
            <a:r>
              <a:rPr lang="en-US" dirty="0"/>
              <a:t>Alexandria $12R/$35NR</a:t>
            </a:r>
          </a:p>
          <a:p>
            <a:pPr marL="742950" lvl="1" indent="-285750">
              <a:buFont typeface="Arial"/>
              <a:buChar char="•"/>
            </a:pPr>
            <a:r>
              <a:rPr lang="en-US" dirty="0"/>
              <a:t>$250 travel team fee</a:t>
            </a:r>
          </a:p>
          <a:p>
            <a:endParaRPr lang="en-US" dirty="0"/>
          </a:p>
          <a:p>
            <a:pPr marL="285750" indent="-285750">
              <a:buFont typeface="Arial"/>
              <a:buChar char="•"/>
            </a:pPr>
            <a:r>
              <a:rPr lang="en-US" dirty="0"/>
              <a:t>Loudoun $18 per player</a:t>
            </a:r>
          </a:p>
        </p:txBody>
      </p:sp>
    </p:spTree>
    <p:extLst>
      <p:ext uri="{BB962C8B-B14F-4D97-AF65-F5344CB8AC3E}">
        <p14:creationId xmlns:p14="http://schemas.microsoft.com/office/powerpoint/2010/main" val="195127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3FD07-6F37-447B-AF58-C08D48554CC6}"/>
              </a:ext>
            </a:extLst>
          </p:cNvPr>
          <p:cNvSpPr>
            <a:spLocks noGrp="1"/>
          </p:cNvSpPr>
          <p:nvPr>
            <p:ph type="title"/>
          </p:nvPr>
        </p:nvSpPr>
        <p:spPr>
          <a:xfrm>
            <a:off x="1294362" y="663728"/>
            <a:ext cx="9603275" cy="1049235"/>
          </a:xfrm>
        </p:spPr>
        <p:txBody>
          <a:bodyPr/>
          <a:lstStyle/>
          <a:p>
            <a:pPr algn="ctr"/>
            <a:r>
              <a:rPr lang="en-US" dirty="0"/>
              <a:t>Player Assessment – Flat Rate</a:t>
            </a:r>
          </a:p>
        </p:txBody>
      </p:sp>
      <p:graphicFrame>
        <p:nvGraphicFramePr>
          <p:cNvPr id="4" name="Table 4">
            <a:extLst>
              <a:ext uri="{FF2B5EF4-FFF2-40B4-BE49-F238E27FC236}">
                <a16:creationId xmlns:a16="http://schemas.microsoft.com/office/drawing/2014/main" id="{0A8EE650-2DB1-4CC1-9C0F-3A69C012D9AA}"/>
              </a:ext>
            </a:extLst>
          </p:cNvPr>
          <p:cNvGraphicFramePr>
            <a:graphicFrameLocks noGrp="1"/>
          </p:cNvGraphicFramePr>
          <p:nvPr>
            <p:ph idx="1"/>
            <p:extLst>
              <p:ext uri="{D42A27DB-BD31-4B8C-83A1-F6EECF244321}">
                <p14:modId xmlns:p14="http://schemas.microsoft.com/office/powerpoint/2010/main" val="3243433300"/>
              </p:ext>
            </p:extLst>
          </p:nvPr>
        </p:nvGraphicFramePr>
        <p:xfrm>
          <a:off x="2874465" y="1859586"/>
          <a:ext cx="6303091" cy="2719499"/>
        </p:xfrm>
        <a:graphic>
          <a:graphicData uri="http://schemas.openxmlformats.org/drawingml/2006/table">
            <a:tbl>
              <a:tblPr firstRow="1" bandRow="1">
                <a:tableStyleId>{5C22544A-7EE6-4342-B048-85BDC9FD1C3A}</a:tableStyleId>
              </a:tblPr>
              <a:tblGrid>
                <a:gridCol w="1995866">
                  <a:extLst>
                    <a:ext uri="{9D8B030D-6E8A-4147-A177-3AD203B41FA5}">
                      <a16:colId xmlns:a16="http://schemas.microsoft.com/office/drawing/2014/main" val="3947253334"/>
                    </a:ext>
                  </a:extLst>
                </a:gridCol>
                <a:gridCol w="1995866">
                  <a:extLst>
                    <a:ext uri="{9D8B030D-6E8A-4147-A177-3AD203B41FA5}">
                      <a16:colId xmlns:a16="http://schemas.microsoft.com/office/drawing/2014/main" val="2083615156"/>
                    </a:ext>
                  </a:extLst>
                </a:gridCol>
                <a:gridCol w="2311359">
                  <a:extLst>
                    <a:ext uri="{9D8B030D-6E8A-4147-A177-3AD203B41FA5}">
                      <a16:colId xmlns:a16="http://schemas.microsoft.com/office/drawing/2014/main" val="3999713568"/>
                    </a:ext>
                  </a:extLst>
                </a:gridCol>
              </a:tblGrid>
              <a:tr h="386293">
                <a:tc>
                  <a:txBody>
                    <a:bodyPr/>
                    <a:lstStyle/>
                    <a:p>
                      <a:pPr algn="ctr"/>
                      <a:r>
                        <a:rPr lang="en-US" dirty="0"/>
                        <a:t>Fee Type</a:t>
                      </a:r>
                    </a:p>
                  </a:txBody>
                  <a:tcPr/>
                </a:tc>
                <a:tc>
                  <a:txBody>
                    <a:bodyPr/>
                    <a:lstStyle/>
                    <a:p>
                      <a:pPr algn="ctr"/>
                      <a:r>
                        <a:rPr lang="en-US" dirty="0"/>
                        <a:t>Current Fee</a:t>
                      </a:r>
                    </a:p>
                  </a:txBody>
                  <a:tcPr/>
                </a:tc>
                <a:tc>
                  <a:txBody>
                    <a:bodyPr/>
                    <a:lstStyle/>
                    <a:p>
                      <a:pPr algn="ctr"/>
                      <a:r>
                        <a:rPr lang="en-US" dirty="0"/>
                        <a:t>Fee Proposal</a:t>
                      </a:r>
                    </a:p>
                  </a:txBody>
                  <a:tcPr/>
                </a:tc>
                <a:extLst>
                  <a:ext uri="{0D108BD9-81ED-4DB2-BD59-A6C34878D82A}">
                    <a16:rowId xmlns:a16="http://schemas.microsoft.com/office/drawing/2014/main" val="903391336"/>
                  </a:ext>
                </a:extLst>
              </a:tr>
              <a:tr h="386293">
                <a:tc>
                  <a:txBody>
                    <a:bodyPr/>
                    <a:lstStyle/>
                    <a:p>
                      <a:pPr algn="ctr"/>
                      <a:r>
                        <a:rPr lang="en-US" dirty="0"/>
                        <a:t>Resident Youth Player</a:t>
                      </a:r>
                    </a:p>
                  </a:txBody>
                  <a:tcPr/>
                </a:tc>
                <a:tc>
                  <a:txBody>
                    <a:bodyPr/>
                    <a:lstStyle/>
                    <a:p>
                      <a:pPr algn="ctr"/>
                      <a:r>
                        <a:rPr lang="en-US" dirty="0"/>
                        <a:t>$8</a:t>
                      </a:r>
                    </a:p>
                  </a:txBody>
                  <a:tcPr/>
                </a:tc>
                <a:tc>
                  <a:txBody>
                    <a:bodyPr/>
                    <a:lstStyle/>
                    <a:p>
                      <a:pPr algn="ctr"/>
                      <a:r>
                        <a:rPr lang="en-US" dirty="0"/>
                        <a:t>$10</a:t>
                      </a:r>
                    </a:p>
                  </a:txBody>
                  <a:tcPr/>
                </a:tc>
                <a:extLst>
                  <a:ext uri="{0D108BD9-81ED-4DB2-BD59-A6C34878D82A}">
                    <a16:rowId xmlns:a16="http://schemas.microsoft.com/office/drawing/2014/main" val="1385131637"/>
                  </a:ext>
                </a:extLst>
              </a:tr>
              <a:tr h="666753">
                <a:tc>
                  <a:txBody>
                    <a:bodyPr/>
                    <a:lstStyle/>
                    <a:p>
                      <a:pPr algn="ctr"/>
                      <a:r>
                        <a:rPr lang="en-US" dirty="0"/>
                        <a:t>Non-Resident Youth Player</a:t>
                      </a:r>
                    </a:p>
                  </a:txBody>
                  <a:tcPr/>
                </a:tc>
                <a:tc>
                  <a:txBody>
                    <a:bodyPr/>
                    <a:lstStyle/>
                    <a:p>
                      <a:pPr algn="ctr"/>
                      <a:r>
                        <a:rPr lang="en-US" dirty="0"/>
                        <a:t>$20</a:t>
                      </a:r>
                    </a:p>
                  </a:txBody>
                  <a:tcPr/>
                </a:tc>
                <a:tc>
                  <a:txBody>
                    <a:bodyPr/>
                    <a:lstStyle/>
                    <a:p>
                      <a:pPr algn="ctr"/>
                      <a:r>
                        <a:rPr lang="en-US" dirty="0"/>
                        <a:t>$25</a:t>
                      </a:r>
                    </a:p>
                  </a:txBody>
                  <a:tcPr/>
                </a:tc>
                <a:extLst>
                  <a:ext uri="{0D108BD9-81ED-4DB2-BD59-A6C34878D82A}">
                    <a16:rowId xmlns:a16="http://schemas.microsoft.com/office/drawing/2014/main" val="1410440909"/>
                  </a:ext>
                </a:extLst>
              </a:tr>
              <a:tr h="386293">
                <a:tc>
                  <a:txBody>
                    <a:bodyPr/>
                    <a:lstStyle/>
                    <a:p>
                      <a:pPr algn="ctr"/>
                      <a:r>
                        <a:rPr lang="en-US" dirty="0"/>
                        <a:t>Per Player Travel Fee</a:t>
                      </a:r>
                    </a:p>
                  </a:txBody>
                  <a:tcPr/>
                </a:tc>
                <a:tc>
                  <a:txBody>
                    <a:bodyPr/>
                    <a:lstStyle/>
                    <a:p>
                      <a:pPr algn="ctr"/>
                      <a:r>
                        <a:rPr lang="en-US" dirty="0"/>
                        <a:t>N/A</a:t>
                      </a:r>
                    </a:p>
                  </a:txBody>
                  <a:tcPr/>
                </a:tc>
                <a:tc>
                  <a:txBody>
                    <a:bodyPr/>
                    <a:lstStyle/>
                    <a:p>
                      <a:pPr algn="ctr"/>
                      <a:r>
                        <a:rPr lang="en-US" dirty="0"/>
                        <a:t>$40</a:t>
                      </a:r>
                    </a:p>
                  </a:txBody>
                  <a:tcPr/>
                </a:tc>
                <a:extLst>
                  <a:ext uri="{0D108BD9-81ED-4DB2-BD59-A6C34878D82A}">
                    <a16:rowId xmlns:a16="http://schemas.microsoft.com/office/drawing/2014/main" val="2263849932"/>
                  </a:ext>
                </a:extLst>
              </a:tr>
              <a:tr h="386293">
                <a:tc>
                  <a:txBody>
                    <a:bodyPr/>
                    <a:lstStyle/>
                    <a:p>
                      <a:pPr algn="ctr"/>
                      <a:r>
                        <a:rPr lang="en-US" dirty="0"/>
                        <a:t>Adult Team Fee</a:t>
                      </a:r>
                    </a:p>
                  </a:txBody>
                  <a:tcPr/>
                </a:tc>
                <a:tc>
                  <a:txBody>
                    <a:bodyPr/>
                    <a:lstStyle/>
                    <a:p>
                      <a:pPr algn="ctr"/>
                      <a:r>
                        <a:rPr lang="en-US" dirty="0"/>
                        <a:t>$100</a:t>
                      </a:r>
                    </a:p>
                  </a:txBody>
                  <a:tcPr/>
                </a:tc>
                <a:tc>
                  <a:txBody>
                    <a:bodyPr/>
                    <a:lstStyle/>
                    <a:p>
                      <a:pPr algn="ctr"/>
                      <a:r>
                        <a:rPr lang="en-US" dirty="0"/>
                        <a:t>$200</a:t>
                      </a:r>
                    </a:p>
                  </a:txBody>
                  <a:tcPr/>
                </a:tc>
                <a:extLst>
                  <a:ext uri="{0D108BD9-81ED-4DB2-BD59-A6C34878D82A}">
                    <a16:rowId xmlns:a16="http://schemas.microsoft.com/office/drawing/2014/main" val="2590840048"/>
                  </a:ext>
                </a:extLst>
              </a:tr>
            </a:tbl>
          </a:graphicData>
        </a:graphic>
      </p:graphicFrame>
      <p:sp>
        <p:nvSpPr>
          <p:cNvPr id="8" name="TextBox 7">
            <a:extLst>
              <a:ext uri="{FF2B5EF4-FFF2-40B4-BE49-F238E27FC236}">
                <a16:creationId xmlns:a16="http://schemas.microsoft.com/office/drawing/2014/main" id="{EB748E6C-39DB-4A40-AF3A-2AD06014EE90}"/>
              </a:ext>
            </a:extLst>
          </p:cNvPr>
          <p:cNvSpPr txBox="1"/>
          <p:nvPr/>
        </p:nvSpPr>
        <p:spPr>
          <a:xfrm>
            <a:off x="2063692" y="4927044"/>
            <a:ext cx="7298422" cy="923330"/>
          </a:xfrm>
          <a:prstGeom prst="rect">
            <a:avLst/>
          </a:prstGeom>
          <a:noFill/>
        </p:spPr>
        <p:txBody>
          <a:bodyPr wrap="square" rtlCol="0">
            <a:spAutoFit/>
          </a:bodyPr>
          <a:lstStyle/>
          <a:p>
            <a:pPr algn="ctr"/>
            <a:r>
              <a:rPr lang="en-US" dirty="0"/>
              <a:t>Player Assessment Flat Rate Projected Revenue - $390,000</a:t>
            </a:r>
          </a:p>
          <a:p>
            <a:pPr algn="ctr"/>
            <a:endParaRPr lang="en-US" dirty="0"/>
          </a:p>
          <a:p>
            <a:pPr algn="ctr"/>
            <a:r>
              <a:rPr lang="en-US" dirty="0"/>
              <a:t>FY’19 Revenue - $222,000</a:t>
            </a:r>
          </a:p>
        </p:txBody>
      </p:sp>
    </p:spTree>
    <p:extLst>
      <p:ext uri="{BB962C8B-B14F-4D97-AF65-F5344CB8AC3E}">
        <p14:creationId xmlns:p14="http://schemas.microsoft.com/office/powerpoint/2010/main" val="85274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1F36-EA98-42EB-8800-328A31A7D2BC}"/>
              </a:ext>
            </a:extLst>
          </p:cNvPr>
          <p:cNvSpPr>
            <a:spLocks noGrp="1"/>
          </p:cNvSpPr>
          <p:nvPr>
            <p:ph type="title"/>
          </p:nvPr>
        </p:nvSpPr>
        <p:spPr/>
        <p:txBody>
          <a:bodyPr/>
          <a:lstStyle/>
          <a:p>
            <a:pPr algn="ctr"/>
            <a:r>
              <a:rPr lang="en-US" dirty="0"/>
              <a:t>Player Assessment – Sliding scale</a:t>
            </a:r>
          </a:p>
        </p:txBody>
      </p:sp>
      <p:graphicFrame>
        <p:nvGraphicFramePr>
          <p:cNvPr id="4" name="Table 4">
            <a:extLst>
              <a:ext uri="{FF2B5EF4-FFF2-40B4-BE49-F238E27FC236}">
                <a16:creationId xmlns:a16="http://schemas.microsoft.com/office/drawing/2014/main" id="{535A44DF-2813-4648-8B9E-5C1DC406FB46}"/>
              </a:ext>
            </a:extLst>
          </p:cNvPr>
          <p:cNvGraphicFramePr>
            <a:graphicFrameLocks/>
          </p:cNvGraphicFramePr>
          <p:nvPr>
            <p:extLst>
              <p:ext uri="{D42A27DB-BD31-4B8C-83A1-F6EECF244321}">
                <p14:modId xmlns:p14="http://schemas.microsoft.com/office/powerpoint/2010/main" val="3691379778"/>
              </p:ext>
            </p:extLst>
          </p:nvPr>
        </p:nvGraphicFramePr>
        <p:xfrm>
          <a:off x="1567544" y="1853754"/>
          <a:ext cx="8808863" cy="3215255"/>
        </p:xfrm>
        <a:graphic>
          <a:graphicData uri="http://schemas.openxmlformats.org/drawingml/2006/table">
            <a:tbl>
              <a:tblPr firstRow="1" bandRow="1">
                <a:tableStyleId>{5C22544A-7EE6-4342-B048-85BDC9FD1C3A}</a:tableStyleId>
              </a:tblPr>
              <a:tblGrid>
                <a:gridCol w="3870730">
                  <a:extLst>
                    <a:ext uri="{9D8B030D-6E8A-4147-A177-3AD203B41FA5}">
                      <a16:colId xmlns:a16="http://schemas.microsoft.com/office/drawing/2014/main" val="3947253334"/>
                    </a:ext>
                  </a:extLst>
                </a:gridCol>
                <a:gridCol w="2167390">
                  <a:extLst>
                    <a:ext uri="{9D8B030D-6E8A-4147-A177-3AD203B41FA5}">
                      <a16:colId xmlns:a16="http://schemas.microsoft.com/office/drawing/2014/main" val="4211453507"/>
                    </a:ext>
                  </a:extLst>
                </a:gridCol>
                <a:gridCol w="2770743">
                  <a:extLst>
                    <a:ext uri="{9D8B030D-6E8A-4147-A177-3AD203B41FA5}">
                      <a16:colId xmlns:a16="http://schemas.microsoft.com/office/drawing/2014/main" val="3999713568"/>
                    </a:ext>
                  </a:extLst>
                </a:gridCol>
              </a:tblGrid>
              <a:tr h="387019">
                <a:tc>
                  <a:txBody>
                    <a:bodyPr/>
                    <a:lstStyle/>
                    <a:p>
                      <a:r>
                        <a:rPr lang="en-US" dirty="0"/>
                        <a:t>Fee Type</a:t>
                      </a:r>
                    </a:p>
                  </a:txBody>
                  <a:tcPr/>
                </a:tc>
                <a:tc>
                  <a:txBody>
                    <a:bodyPr/>
                    <a:lstStyle/>
                    <a:p>
                      <a:pPr algn="ctr"/>
                      <a:r>
                        <a:rPr lang="en-US" dirty="0"/>
                        <a:t>Current Fee</a:t>
                      </a:r>
                    </a:p>
                  </a:txBody>
                  <a:tcPr/>
                </a:tc>
                <a:tc>
                  <a:txBody>
                    <a:bodyPr/>
                    <a:lstStyle/>
                    <a:p>
                      <a:pPr algn="ctr"/>
                      <a:r>
                        <a:rPr lang="en-US" dirty="0"/>
                        <a:t>Fee Proposal</a:t>
                      </a:r>
                    </a:p>
                  </a:txBody>
                  <a:tcPr/>
                </a:tc>
                <a:extLst>
                  <a:ext uri="{0D108BD9-81ED-4DB2-BD59-A6C34878D82A}">
                    <a16:rowId xmlns:a16="http://schemas.microsoft.com/office/drawing/2014/main" val="903391336"/>
                  </a:ext>
                </a:extLst>
              </a:tr>
              <a:tr h="387019">
                <a:tc>
                  <a:txBody>
                    <a:bodyPr/>
                    <a:lstStyle/>
                    <a:p>
                      <a:r>
                        <a:rPr lang="en-US" sz="1800" dirty="0"/>
                        <a:t>Resident Recreation Youth Player 8u</a:t>
                      </a:r>
                    </a:p>
                  </a:txBody>
                  <a:tcPr/>
                </a:tc>
                <a:tc>
                  <a:txBody>
                    <a:bodyPr/>
                    <a:lstStyle/>
                    <a:p>
                      <a:pPr algn="ctr"/>
                      <a:r>
                        <a:rPr lang="en-US" sz="1800" dirty="0"/>
                        <a:t>$8</a:t>
                      </a:r>
                    </a:p>
                  </a:txBody>
                  <a:tcPr/>
                </a:tc>
                <a:tc>
                  <a:txBody>
                    <a:bodyPr/>
                    <a:lstStyle/>
                    <a:p>
                      <a:pPr algn="r"/>
                      <a:r>
                        <a:rPr lang="en-US" sz="1800" dirty="0"/>
                        <a:t>$10 per season</a:t>
                      </a:r>
                    </a:p>
                  </a:txBody>
                  <a:tcPr/>
                </a:tc>
                <a:extLst>
                  <a:ext uri="{0D108BD9-81ED-4DB2-BD59-A6C34878D82A}">
                    <a16:rowId xmlns:a16="http://schemas.microsoft.com/office/drawing/2014/main" val="1385131637"/>
                  </a:ext>
                </a:extLst>
              </a:tr>
              <a:tr h="607700">
                <a:tc>
                  <a:txBody>
                    <a:bodyPr/>
                    <a:lstStyle/>
                    <a:p>
                      <a:r>
                        <a:rPr lang="en-US" sz="1800" dirty="0"/>
                        <a:t>Non-Resident Recreation Youth Player 8u</a:t>
                      </a:r>
                    </a:p>
                  </a:txBody>
                  <a:tcPr/>
                </a:tc>
                <a:tc>
                  <a:txBody>
                    <a:bodyPr/>
                    <a:lstStyle/>
                    <a:p>
                      <a:pPr algn="ctr"/>
                      <a:r>
                        <a:rPr lang="en-US" sz="1800" dirty="0"/>
                        <a:t>$20</a:t>
                      </a:r>
                    </a:p>
                  </a:txBody>
                  <a:tcPr/>
                </a:tc>
                <a:tc>
                  <a:txBody>
                    <a:bodyPr/>
                    <a:lstStyle/>
                    <a:p>
                      <a:pPr algn="r"/>
                      <a:r>
                        <a:rPr lang="en-US" sz="1800" dirty="0"/>
                        <a:t>$25 per season</a:t>
                      </a:r>
                    </a:p>
                  </a:txBody>
                  <a:tcPr/>
                </a:tc>
                <a:extLst>
                  <a:ext uri="{0D108BD9-81ED-4DB2-BD59-A6C34878D82A}">
                    <a16:rowId xmlns:a16="http://schemas.microsoft.com/office/drawing/2014/main" val="1410440909"/>
                  </a:ext>
                </a:extLst>
              </a:tr>
              <a:tr h="387019">
                <a:tc>
                  <a:txBody>
                    <a:bodyPr/>
                    <a:lstStyle/>
                    <a:p>
                      <a:r>
                        <a:rPr lang="en-US" sz="1800" dirty="0"/>
                        <a:t>Resident Recreation Youth 9+</a:t>
                      </a:r>
                    </a:p>
                  </a:txBody>
                  <a:tcPr/>
                </a:tc>
                <a:tc>
                  <a:txBody>
                    <a:bodyPr/>
                    <a:lstStyle/>
                    <a:p>
                      <a:pPr algn="ctr"/>
                      <a:r>
                        <a:rPr lang="en-US" sz="1800" dirty="0"/>
                        <a:t>$8</a:t>
                      </a:r>
                    </a:p>
                  </a:txBody>
                  <a:tcPr/>
                </a:tc>
                <a:tc>
                  <a:txBody>
                    <a:bodyPr/>
                    <a:lstStyle/>
                    <a:p>
                      <a:pPr algn="r"/>
                      <a:r>
                        <a:rPr lang="en-US" sz="1800" dirty="0"/>
                        <a:t>$15 per season</a:t>
                      </a:r>
                    </a:p>
                  </a:txBody>
                  <a:tcPr/>
                </a:tc>
                <a:extLst>
                  <a:ext uri="{0D108BD9-81ED-4DB2-BD59-A6C34878D82A}">
                    <a16:rowId xmlns:a16="http://schemas.microsoft.com/office/drawing/2014/main" val="4151480555"/>
                  </a:ext>
                </a:extLst>
              </a:tr>
              <a:tr h="387019">
                <a:tc>
                  <a:txBody>
                    <a:bodyPr/>
                    <a:lstStyle/>
                    <a:p>
                      <a:r>
                        <a:rPr lang="en-US" sz="1800" dirty="0"/>
                        <a:t>Non-Resident Recreation Youth 9+</a:t>
                      </a:r>
                    </a:p>
                  </a:txBody>
                  <a:tcPr/>
                </a:tc>
                <a:tc>
                  <a:txBody>
                    <a:bodyPr/>
                    <a:lstStyle/>
                    <a:p>
                      <a:pPr algn="ctr"/>
                      <a:r>
                        <a:rPr lang="en-US" sz="1800" dirty="0"/>
                        <a:t>$20</a:t>
                      </a:r>
                    </a:p>
                  </a:txBody>
                  <a:tcPr/>
                </a:tc>
                <a:tc>
                  <a:txBody>
                    <a:bodyPr/>
                    <a:lstStyle/>
                    <a:p>
                      <a:pPr algn="r"/>
                      <a:r>
                        <a:rPr lang="en-US" sz="1800" dirty="0"/>
                        <a:t>$30 per season</a:t>
                      </a:r>
                    </a:p>
                  </a:txBody>
                  <a:tcPr/>
                </a:tc>
                <a:extLst>
                  <a:ext uri="{0D108BD9-81ED-4DB2-BD59-A6C34878D82A}">
                    <a16:rowId xmlns:a16="http://schemas.microsoft.com/office/drawing/2014/main" val="676577711"/>
                  </a:ext>
                </a:extLst>
              </a:tr>
              <a:tr h="607700">
                <a:tc>
                  <a:txBody>
                    <a:bodyPr/>
                    <a:lstStyle/>
                    <a:p>
                      <a:r>
                        <a:rPr lang="en-US" sz="1800" dirty="0"/>
                        <a:t>Travel Player Fee (Exempt From Rec Fee)</a:t>
                      </a:r>
                    </a:p>
                  </a:txBody>
                  <a:tcPr/>
                </a:tc>
                <a:tc>
                  <a:txBody>
                    <a:bodyPr/>
                    <a:lstStyle/>
                    <a:p>
                      <a:pPr algn="ctr"/>
                      <a:r>
                        <a:rPr lang="en-US" sz="1800" dirty="0"/>
                        <a:t>N/A</a:t>
                      </a:r>
                    </a:p>
                  </a:txBody>
                  <a:tcPr/>
                </a:tc>
                <a:tc>
                  <a:txBody>
                    <a:bodyPr/>
                    <a:lstStyle/>
                    <a:p>
                      <a:pPr algn="r"/>
                      <a:r>
                        <a:rPr lang="en-US" sz="1800" dirty="0"/>
                        <a:t>$40 annually </a:t>
                      </a:r>
                    </a:p>
                  </a:txBody>
                  <a:tcPr/>
                </a:tc>
                <a:extLst>
                  <a:ext uri="{0D108BD9-81ED-4DB2-BD59-A6C34878D82A}">
                    <a16:rowId xmlns:a16="http://schemas.microsoft.com/office/drawing/2014/main" val="2743079421"/>
                  </a:ext>
                </a:extLst>
              </a:tr>
              <a:tr h="387019">
                <a:tc>
                  <a:txBody>
                    <a:bodyPr/>
                    <a:lstStyle/>
                    <a:p>
                      <a:r>
                        <a:rPr lang="en-US" sz="1800" dirty="0"/>
                        <a:t>Adult Team</a:t>
                      </a:r>
                    </a:p>
                  </a:txBody>
                  <a:tcPr/>
                </a:tc>
                <a:tc>
                  <a:txBody>
                    <a:bodyPr/>
                    <a:lstStyle/>
                    <a:p>
                      <a:pPr algn="ctr"/>
                      <a:r>
                        <a:rPr lang="en-US" sz="1800" dirty="0"/>
                        <a:t>$100</a:t>
                      </a:r>
                    </a:p>
                  </a:txBody>
                  <a:tcPr/>
                </a:tc>
                <a:tc>
                  <a:txBody>
                    <a:bodyPr/>
                    <a:lstStyle/>
                    <a:p>
                      <a:pPr algn="r"/>
                      <a:r>
                        <a:rPr lang="en-US" sz="1800" dirty="0"/>
                        <a:t>$200</a:t>
                      </a:r>
                    </a:p>
                  </a:txBody>
                  <a:tcPr/>
                </a:tc>
                <a:extLst>
                  <a:ext uri="{0D108BD9-81ED-4DB2-BD59-A6C34878D82A}">
                    <a16:rowId xmlns:a16="http://schemas.microsoft.com/office/drawing/2014/main" val="3986791602"/>
                  </a:ext>
                </a:extLst>
              </a:tr>
            </a:tbl>
          </a:graphicData>
        </a:graphic>
      </p:graphicFrame>
      <p:sp>
        <p:nvSpPr>
          <p:cNvPr id="6" name="TextBox 5">
            <a:extLst>
              <a:ext uri="{FF2B5EF4-FFF2-40B4-BE49-F238E27FC236}">
                <a16:creationId xmlns:a16="http://schemas.microsoft.com/office/drawing/2014/main" id="{CB36720D-C147-43E3-9E44-996DC04A0FD4}"/>
              </a:ext>
            </a:extLst>
          </p:cNvPr>
          <p:cNvSpPr txBox="1"/>
          <p:nvPr/>
        </p:nvSpPr>
        <p:spPr>
          <a:xfrm>
            <a:off x="1451579" y="5187885"/>
            <a:ext cx="8724551" cy="1200329"/>
          </a:xfrm>
          <a:prstGeom prst="rect">
            <a:avLst/>
          </a:prstGeom>
          <a:noFill/>
        </p:spPr>
        <p:txBody>
          <a:bodyPr wrap="square" rtlCol="0">
            <a:spAutoFit/>
          </a:bodyPr>
          <a:lstStyle/>
          <a:p>
            <a:pPr algn="ctr"/>
            <a:r>
              <a:rPr lang="en-US" dirty="0"/>
              <a:t>Player Assessment Sliding Scale Projected Revenue - $460,000</a:t>
            </a:r>
          </a:p>
          <a:p>
            <a:pPr algn="ctr"/>
            <a:endParaRPr lang="en-US" dirty="0"/>
          </a:p>
          <a:p>
            <a:pPr algn="ctr"/>
            <a:r>
              <a:rPr lang="en-US" dirty="0"/>
              <a:t>FY’19 Revenue - $222,000</a:t>
            </a:r>
          </a:p>
          <a:p>
            <a:endParaRPr lang="en-US" dirty="0"/>
          </a:p>
        </p:txBody>
      </p:sp>
    </p:spTree>
    <p:extLst>
      <p:ext uri="{BB962C8B-B14F-4D97-AF65-F5344CB8AC3E}">
        <p14:creationId xmlns:p14="http://schemas.microsoft.com/office/powerpoint/2010/main" val="217164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DE53A-7204-40FE-B2FA-651EA5A93B2C}"/>
              </a:ext>
            </a:extLst>
          </p:cNvPr>
          <p:cNvSpPr>
            <a:spLocks noGrp="1"/>
          </p:cNvSpPr>
          <p:nvPr>
            <p:ph type="title"/>
          </p:nvPr>
        </p:nvSpPr>
        <p:spPr>
          <a:xfrm>
            <a:off x="1107023" y="466589"/>
            <a:ext cx="10047222" cy="1049235"/>
          </a:xfrm>
        </p:spPr>
        <p:txBody>
          <a:bodyPr/>
          <a:lstStyle/>
          <a:p>
            <a:r>
              <a:rPr lang="en-US"/>
              <a:t>Field Fund Potential </a:t>
            </a:r>
            <a:r>
              <a:rPr lang="en-US" dirty="0"/>
              <a:t>Implementation Options</a:t>
            </a:r>
          </a:p>
        </p:txBody>
      </p:sp>
      <p:sp>
        <p:nvSpPr>
          <p:cNvPr id="3" name="Content Placeholder 2">
            <a:extLst>
              <a:ext uri="{FF2B5EF4-FFF2-40B4-BE49-F238E27FC236}">
                <a16:creationId xmlns:a16="http://schemas.microsoft.com/office/drawing/2014/main" id="{BA72F4B6-BC46-45AF-B05E-0C3F98D2D58E}"/>
              </a:ext>
            </a:extLst>
          </p:cNvPr>
          <p:cNvSpPr>
            <a:spLocks noGrp="1"/>
          </p:cNvSpPr>
          <p:nvPr>
            <p:ph idx="1"/>
          </p:nvPr>
        </p:nvSpPr>
        <p:spPr/>
        <p:txBody>
          <a:bodyPr/>
          <a:lstStyle/>
          <a:p>
            <a:r>
              <a:rPr lang="en-US" dirty="0"/>
              <a:t>Option 1 – Additional Field Maintenance Staff</a:t>
            </a:r>
          </a:p>
          <a:p>
            <a:pPr lvl="1"/>
            <a:r>
              <a:rPr lang="en-US" dirty="0"/>
              <a:t>Two (2) additional crew members added to existing field maintenance crew</a:t>
            </a:r>
          </a:p>
          <a:p>
            <a:r>
              <a:rPr lang="en-US" dirty="0"/>
              <a:t>Option 2 – Additional Field Maintenance Staff &amp; Priority 1 Field Conversions</a:t>
            </a:r>
          </a:p>
          <a:p>
            <a:r>
              <a:rPr lang="en-US" dirty="0"/>
              <a:t>Option 3 – Contracted Field Maintenance</a:t>
            </a:r>
          </a:p>
          <a:p>
            <a:r>
              <a:rPr lang="en-US" dirty="0"/>
              <a:t>Option 4 – Minor Capital Maintenance</a:t>
            </a:r>
          </a:p>
          <a:p>
            <a:r>
              <a:rPr lang="en-US" dirty="0"/>
              <a:t>Option 5 – Major Capital Investment</a:t>
            </a:r>
          </a:p>
          <a:p>
            <a:pPr lvl="1"/>
            <a:r>
              <a:rPr lang="en-US" dirty="0"/>
              <a:t>Synthetic Turf Conversions</a:t>
            </a:r>
          </a:p>
        </p:txBody>
      </p:sp>
    </p:spTree>
    <p:extLst>
      <p:ext uri="{BB962C8B-B14F-4D97-AF65-F5344CB8AC3E}">
        <p14:creationId xmlns:p14="http://schemas.microsoft.com/office/powerpoint/2010/main" val="23767899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c89badf8-0cd2-4e7b-b9e9-f8f3d3755954"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6CCF7E5E9F7E74887A34DCAF1A9BAE0" ma:contentTypeVersion="9" ma:contentTypeDescription="Create a new document." ma:contentTypeScope="" ma:versionID="5f169ba194636645eb3385b9192f0d38">
  <xsd:schema xmlns:xsd="http://www.w3.org/2001/XMLSchema" xmlns:xs="http://www.w3.org/2001/XMLSchema" xmlns:p="http://schemas.microsoft.com/office/2006/metadata/properties" xmlns:ns3="a8bf77e5-e0e2-44db-b8db-2b44937580d0" xmlns:ns4="040b1262-afdd-48ac-93dc-35bfa65317c8" targetNamespace="http://schemas.microsoft.com/office/2006/metadata/properties" ma:root="true" ma:fieldsID="c44b0de001a18f3a46cfa7d3b71a2699" ns3:_="" ns4:_="">
    <xsd:import namespace="a8bf77e5-e0e2-44db-b8db-2b44937580d0"/>
    <xsd:import namespace="040b1262-afdd-48ac-93dc-35bfa65317c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f77e5-e0e2-44db-b8db-2b44937580d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b1262-afdd-48ac-93dc-35bfa65317c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B2E8C0-9F30-4C94-A311-3E1F71FAA3B3}">
  <ds:schemaRefs>
    <ds:schemaRef ds:uri="http://schemas.microsoft.com/sharepoint/v3/contenttype/forms"/>
  </ds:schemaRefs>
</ds:datastoreItem>
</file>

<file path=customXml/itemProps2.xml><?xml version="1.0" encoding="utf-8"?>
<ds:datastoreItem xmlns:ds="http://schemas.openxmlformats.org/officeDocument/2006/customXml" ds:itemID="{F4C3F754-2988-4515-B9D2-A5691B941CB8}">
  <ds:schemaRefs>
    <ds:schemaRef ds:uri="Microsoft.SharePoint.Taxonomy.ContentTypeSync"/>
  </ds:schemaRefs>
</ds:datastoreItem>
</file>

<file path=customXml/itemProps3.xml><?xml version="1.0" encoding="utf-8"?>
<ds:datastoreItem xmlns:ds="http://schemas.openxmlformats.org/officeDocument/2006/customXml" ds:itemID="{4F0EB937-FA74-487C-A5B6-264B21B4BC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bf77e5-e0e2-44db-b8db-2b44937580d0"/>
    <ds:schemaRef ds:uri="040b1262-afdd-48ac-93dc-35bfa65317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2130248-64A5-4670-B25C-4FAB4E30B82A}">
  <ds:schemaRefs>
    <ds:schemaRef ds:uri="http://schemas.microsoft.com/office/infopath/2007/PartnerControls"/>
    <ds:schemaRef ds:uri="040b1262-afdd-48ac-93dc-35bfa65317c8"/>
    <ds:schemaRef ds:uri="http://purl.org/dc/elements/1.1/"/>
    <ds:schemaRef ds:uri="http://schemas.microsoft.com/office/2006/metadata/properties"/>
    <ds:schemaRef ds:uri="a8bf77e5-e0e2-44db-b8db-2b44937580d0"/>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5197</TotalTime>
  <Words>2226</Words>
  <Application>Microsoft Office PowerPoint</Application>
  <PresentationFormat>Widescreen</PresentationFormat>
  <Paragraphs>500</Paragraphs>
  <Slides>30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Gill Sans MT</vt:lpstr>
      <vt:lpstr>Gallery</vt:lpstr>
      <vt:lpstr>Field Fund Working Group</vt:lpstr>
      <vt:lpstr>Field Fund Working Group Draft Timeline</vt:lpstr>
      <vt:lpstr>Field Fund Working Group                       Topics of Consideration</vt:lpstr>
      <vt:lpstr>Meeting Outline</vt:lpstr>
      <vt:lpstr>Meeting #4 Follow Up Information</vt:lpstr>
      <vt:lpstr>Field Fund PLayer Assessment Review Meeting #4</vt:lpstr>
      <vt:lpstr>Player Assessment – Flat Rate</vt:lpstr>
      <vt:lpstr>Player Assessment – Sliding scale</vt:lpstr>
      <vt:lpstr>Field Fund Potential Implementation Options</vt:lpstr>
      <vt:lpstr>Athletic Field Priorities</vt:lpstr>
      <vt:lpstr>Arlington Natural grass                   athletic field Maintenance priorities</vt:lpstr>
      <vt:lpstr>Implementation Option  #1   Field Maintenance Staff</vt:lpstr>
      <vt:lpstr>Implementation Option #1  Field Maintenance Staff Services</vt:lpstr>
      <vt:lpstr>Implementation Option #1 Fiscal Impact</vt:lpstr>
      <vt:lpstr>Implementation Option #2 Priority 1 Field Conversions </vt:lpstr>
      <vt:lpstr>Implementation #2 Fiscal IMpact</vt:lpstr>
      <vt:lpstr>Implementation OPTION #3  Contracted Field Maintenance</vt:lpstr>
      <vt:lpstr>IMPLEMENTATION Option #3 Contracted Field Maintenance</vt:lpstr>
      <vt:lpstr>Implementation Option #3 Fiscal Impact</vt:lpstr>
      <vt:lpstr>Implementation option #4 Minor Capital Improvement Projects</vt:lpstr>
      <vt:lpstr>Implementation Option #4 Fiscal IMpact</vt:lpstr>
      <vt:lpstr>Implementation Option #5                                                       Major Capital Improvements – Synthetic Turf Conversions</vt:lpstr>
      <vt:lpstr>Implementation Option #5 – Synthetic Turf Conversions</vt:lpstr>
      <vt:lpstr>Implementation Option #5 – Synthetic Turf Conversions</vt:lpstr>
      <vt:lpstr>Implementation option #5 Fiscal Impact</vt:lpstr>
      <vt:lpstr>Implementation Questions</vt:lpstr>
      <vt:lpstr>Field Fund Working Group Guiding Principles</vt:lpstr>
      <vt:lpstr>Field Fund Working Group Guiding Principles</vt:lpstr>
      <vt:lpstr>Field Fund working Group Recommendations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Lusk</dc:creator>
  <cp:lastModifiedBy>Peter Lusk</cp:lastModifiedBy>
  <cp:revision>36</cp:revision>
  <dcterms:created xsi:type="dcterms:W3CDTF">2020-12-07T19:02:38Z</dcterms:created>
  <dcterms:modified xsi:type="dcterms:W3CDTF">2021-01-14T15:14:57Z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0x010100C6CCF7E5E9F7E74887A34DCAF1A9BAE0</vt:lpwstr>
  </property>
</Properties>
</file>